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45"/>
  </p:notesMasterIdLst>
  <p:sldIdLst>
    <p:sldId id="256" r:id="rId3"/>
    <p:sldId id="293" r:id="rId4"/>
    <p:sldId id="258" r:id="rId5"/>
    <p:sldId id="10188" r:id="rId6"/>
    <p:sldId id="266" r:id="rId7"/>
    <p:sldId id="267" r:id="rId8"/>
    <p:sldId id="286" r:id="rId9"/>
    <p:sldId id="268" r:id="rId10"/>
    <p:sldId id="10190" r:id="rId11"/>
    <p:sldId id="262" r:id="rId12"/>
    <p:sldId id="304" r:id="rId13"/>
    <p:sldId id="259" r:id="rId14"/>
    <p:sldId id="10186" r:id="rId15"/>
    <p:sldId id="10189" r:id="rId16"/>
    <p:sldId id="2568" r:id="rId17"/>
    <p:sldId id="10179" r:id="rId18"/>
    <p:sldId id="10191" r:id="rId19"/>
    <p:sldId id="298" r:id="rId20"/>
    <p:sldId id="274" r:id="rId21"/>
    <p:sldId id="284" r:id="rId22"/>
    <p:sldId id="287" r:id="rId23"/>
    <p:sldId id="10192" r:id="rId24"/>
    <p:sldId id="10173" r:id="rId25"/>
    <p:sldId id="265" r:id="rId26"/>
    <p:sldId id="10193" r:id="rId27"/>
    <p:sldId id="303" r:id="rId28"/>
    <p:sldId id="300" r:id="rId29"/>
    <p:sldId id="273" r:id="rId30"/>
    <p:sldId id="10177" r:id="rId31"/>
    <p:sldId id="10187" r:id="rId32"/>
    <p:sldId id="264" r:id="rId33"/>
    <p:sldId id="10194" r:id="rId34"/>
    <p:sldId id="10184" r:id="rId35"/>
    <p:sldId id="10168" r:id="rId36"/>
    <p:sldId id="282" r:id="rId37"/>
    <p:sldId id="289" r:id="rId38"/>
    <p:sldId id="302" r:id="rId39"/>
    <p:sldId id="10185" r:id="rId40"/>
    <p:sldId id="2569" r:id="rId41"/>
    <p:sldId id="10195" r:id="rId42"/>
    <p:sldId id="10196" r:id="rId43"/>
    <p:sldId id="10197" r:id="rId44"/>
  </p:sldIdLst>
  <p:sldSz cx="9144000" cy="5143500" type="screen16x9"/>
  <p:notesSz cx="6858000" cy="9313863"/>
  <p:embeddedFontLst>
    <p:embeddedFont>
      <p:font typeface="Arial Black" panose="020B0604020202020204" pitchFamily="34" charset="0"/>
      <p:regular r:id="rId46"/>
      <p:bold r:id="rId47"/>
    </p:embeddedFont>
    <p:embeddedFont>
      <p:font typeface="Book Antiqua" panose="02040602050305030304" pitchFamily="18" charset="0"/>
      <p:regular r:id="rId48"/>
      <p:bold r:id="rId49"/>
      <p:italic r:id="rId50"/>
      <p:boldItalic r:id="rId51"/>
    </p:embeddedFont>
    <p:embeddedFont>
      <p:font typeface="Century Gothic" panose="020B0502020202020204" pitchFamily="34" charset="0"/>
      <p:regular r:id="rId52"/>
      <p:bold r:id="rId53"/>
      <p:italic r:id="rId54"/>
      <p:boldItalic r:id="rId55"/>
    </p:embeddedFont>
    <p:embeddedFont>
      <p:font typeface="Franklin Gothic Book" panose="020B0503020102020204" pitchFamily="34" charset="0"/>
      <p:regular r:id="rId56"/>
      <p:italic r:id="rId57"/>
    </p:embeddedFont>
    <p:embeddedFont>
      <p:font typeface="Franklin Gothic Medium" panose="020B0603020102020204" pitchFamily="34" charset="0"/>
      <p:regular r:id="rId58"/>
      <p:italic r:id="rId59"/>
    </p:embeddedFont>
    <p:embeddedFont>
      <p:font typeface="Noto Sans" panose="020B0502040504020204" pitchFamily="34" charset="0"/>
      <p:regular r:id="rId60"/>
      <p:bold r:id="rId61"/>
      <p:italic r:id="rId62"/>
      <p:boldItalic r:id="rId63"/>
    </p:embeddedFont>
    <p:embeddedFont>
      <p:font typeface="Open Sans" panose="020B0606030504020204" pitchFamily="34" charset="0"/>
      <p:regular r:id="rId64"/>
      <p:bold r:id="rId65"/>
      <p:italic r:id="rId66"/>
      <p:boldItalic r:id="rId67"/>
    </p:embeddedFont>
    <p:embeddedFont>
      <p:font typeface="Questrial" pitchFamily="2" charset="77"/>
      <p:regular r:id="rId68"/>
    </p:embeddedFont>
    <p:embeddedFont>
      <p:font typeface="Roboto" panose="02000000000000000000" pitchFamily="2" charset="0"/>
      <p:regular r:id="rId69"/>
      <p:bold r:id="rId70"/>
      <p:italic r:id="rId71"/>
      <p:boldItalic r:id="rId72"/>
    </p:embeddedFont>
    <p:embeddedFont>
      <p:font typeface="Segoe UI" panose="020B0502040204020203"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gTXrkGBAJVbu2vwjq8jgeJwDv42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222"/>
    <a:srgbClr val="B053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C7885-C0AB-46CE-B84A-5CDDD0F4075F}">
  <a:tblStyle styleId="{C6AC7885-C0AB-46CE-B84A-5CDDD0F4075F}"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909"/>
    <p:restoredTop sz="96327"/>
  </p:normalViewPr>
  <p:slideViewPr>
    <p:cSldViewPr snapToGrid="0">
      <p:cViewPr>
        <p:scale>
          <a:sx n="216" d="100"/>
          <a:sy n="216" d="100"/>
        </p:scale>
        <p:origin x="144" y="14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8.fntdata"/><Relationship Id="rId58" Type="http://schemas.openxmlformats.org/officeDocument/2006/relationships/font" Target="fonts/font13.fntdata"/><Relationship Id="rId74" Type="http://schemas.openxmlformats.org/officeDocument/2006/relationships/font" Target="fonts/font29.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6.fntdata"/><Relationship Id="rId72" Type="http://schemas.openxmlformats.org/officeDocument/2006/relationships/font" Target="fonts/font27.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font" Target="fonts/font31.fntdata"/><Relationship Id="rId7" Type="http://schemas.openxmlformats.org/officeDocument/2006/relationships/slide" Target="slides/slide5.xml"/><Relationship Id="rId71" Type="http://schemas.openxmlformats.org/officeDocument/2006/relationships/font" Target="fonts/font2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notesMaster" Target="notesMasters/notesMaster1.xml"/><Relationship Id="rId66"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F934E0-3FA4-D845-9B54-AF99784657FF}" type="doc">
      <dgm:prSet loTypeId="urn:microsoft.com/office/officeart/2005/8/layout/pyramid1" loCatId="" qsTypeId="urn:microsoft.com/office/officeart/2005/8/quickstyle/simple1" qsCatId="simple" csTypeId="urn:microsoft.com/office/officeart/2005/8/colors/accent1_2" csCatId="accent1" phldr="1"/>
      <dgm:spPr/>
      <dgm:t>
        <a:bodyPr/>
        <a:lstStyle/>
        <a:p>
          <a:endParaRPr lang="en-US"/>
        </a:p>
      </dgm:t>
    </dgm:pt>
    <dgm:pt modelId="{265BEBDE-4863-064E-B389-F61F7F407564}">
      <dgm:prSet custT="1"/>
      <dgm:spPr>
        <a:solidFill>
          <a:srgbClr val="C4D69B"/>
        </a:solidFill>
      </dgm:spPr>
      <dgm:t>
        <a:bodyPr anchor="t"/>
        <a:lstStyle/>
        <a:p>
          <a:r>
            <a:rPr lang="en-US" sz="1000" dirty="0"/>
            <a:t>Reliable &amp; Trustworthy</a:t>
          </a:r>
        </a:p>
      </dgm:t>
    </dgm:pt>
    <dgm:pt modelId="{87F39A7B-99D2-EE4D-BA23-FB5F2ABE1FBC}" type="parTrans" cxnId="{7D237E09-4E1D-FB4C-9BBF-34EF1E0A21B5}">
      <dgm:prSet/>
      <dgm:spPr/>
      <dgm:t>
        <a:bodyPr/>
        <a:lstStyle/>
        <a:p>
          <a:endParaRPr lang="en-US"/>
        </a:p>
      </dgm:t>
    </dgm:pt>
    <dgm:pt modelId="{3EFC5484-016E-324B-92E0-EEC8220C641A}" type="sibTrans" cxnId="{7D237E09-4E1D-FB4C-9BBF-34EF1E0A21B5}">
      <dgm:prSet/>
      <dgm:spPr/>
      <dgm:t>
        <a:bodyPr/>
        <a:lstStyle/>
        <a:p>
          <a:endParaRPr lang="en-US"/>
        </a:p>
      </dgm:t>
    </dgm:pt>
    <dgm:pt modelId="{F25EEEA1-6CE9-474C-934A-56AB97CD4993}">
      <dgm:prSet custT="1"/>
      <dgm:spPr>
        <a:solidFill>
          <a:srgbClr val="C4D69B"/>
        </a:solidFill>
      </dgm:spPr>
      <dgm:t>
        <a:bodyPr/>
        <a:lstStyle/>
        <a:p>
          <a:endParaRPr lang="en-US" sz="1000" dirty="0"/>
        </a:p>
      </dgm:t>
    </dgm:pt>
    <dgm:pt modelId="{1D94BF40-BCDE-6349-93B5-6463816E3F16}" type="parTrans" cxnId="{1E35481C-6FF8-F64A-92AD-2980D3081474}">
      <dgm:prSet/>
      <dgm:spPr/>
      <dgm:t>
        <a:bodyPr/>
        <a:lstStyle/>
        <a:p>
          <a:endParaRPr lang="en-US"/>
        </a:p>
      </dgm:t>
    </dgm:pt>
    <dgm:pt modelId="{4274BFFC-DA6C-AC4D-A242-9DECD0A9BA16}" type="sibTrans" cxnId="{1E35481C-6FF8-F64A-92AD-2980D3081474}">
      <dgm:prSet/>
      <dgm:spPr/>
      <dgm:t>
        <a:bodyPr/>
        <a:lstStyle/>
        <a:p>
          <a:endParaRPr lang="en-US"/>
        </a:p>
      </dgm:t>
    </dgm:pt>
    <dgm:pt modelId="{9770C3DA-B45A-FF45-8096-5B38FCE06041}">
      <dgm:prSet custT="1"/>
      <dgm:spPr>
        <a:solidFill>
          <a:srgbClr val="C4D69B"/>
        </a:solidFill>
      </dgm:spPr>
      <dgm:t>
        <a:bodyPr anchor="t"/>
        <a:lstStyle/>
        <a:p>
          <a:endParaRPr lang="en-US" sz="900" dirty="0"/>
        </a:p>
      </dgm:t>
    </dgm:pt>
    <dgm:pt modelId="{518ACF0F-F567-904F-80E4-D4A7E8B0D486}" type="parTrans" cxnId="{024E87CE-7956-8B4F-A0C1-D2BDBE1CF3A8}">
      <dgm:prSet/>
      <dgm:spPr/>
      <dgm:t>
        <a:bodyPr/>
        <a:lstStyle/>
        <a:p>
          <a:endParaRPr lang="en-US"/>
        </a:p>
      </dgm:t>
    </dgm:pt>
    <dgm:pt modelId="{2CEDF971-4B02-AD47-8B30-DD378D3D1FE5}" type="sibTrans" cxnId="{024E87CE-7956-8B4F-A0C1-D2BDBE1CF3A8}">
      <dgm:prSet/>
      <dgm:spPr/>
      <dgm:t>
        <a:bodyPr/>
        <a:lstStyle/>
        <a:p>
          <a:endParaRPr lang="en-US"/>
        </a:p>
      </dgm:t>
    </dgm:pt>
    <dgm:pt modelId="{CB83D738-6343-3547-8BB3-FE72F63BC931}">
      <dgm:prSet custT="1"/>
      <dgm:spPr>
        <a:solidFill>
          <a:srgbClr val="C4D69B"/>
        </a:solidFill>
      </dgm:spPr>
      <dgm:t>
        <a:bodyPr anchor="t"/>
        <a:lstStyle/>
        <a:p>
          <a:r>
            <a:rPr lang="en-US" sz="1000" dirty="0"/>
            <a:t>Accessible</a:t>
          </a:r>
        </a:p>
      </dgm:t>
    </dgm:pt>
    <dgm:pt modelId="{53957E61-D2D2-6543-8AB1-3BC0DDB5DA05}" type="parTrans" cxnId="{30B91B82-5001-A743-9D0E-F60DDF873EF2}">
      <dgm:prSet/>
      <dgm:spPr/>
      <dgm:t>
        <a:bodyPr/>
        <a:lstStyle/>
        <a:p>
          <a:endParaRPr lang="en-US"/>
        </a:p>
      </dgm:t>
    </dgm:pt>
    <dgm:pt modelId="{416E44A3-29C1-1A4B-B0E9-0F7F2C154372}" type="sibTrans" cxnId="{30B91B82-5001-A743-9D0E-F60DDF873EF2}">
      <dgm:prSet/>
      <dgm:spPr/>
      <dgm:t>
        <a:bodyPr/>
        <a:lstStyle/>
        <a:p>
          <a:endParaRPr lang="en-US"/>
        </a:p>
      </dgm:t>
    </dgm:pt>
    <dgm:pt modelId="{72307A3F-391D-2C43-95CA-291A83581FD1}">
      <dgm:prSet custT="1"/>
      <dgm:spPr>
        <a:solidFill>
          <a:srgbClr val="C4D69B"/>
        </a:solidFill>
      </dgm:spPr>
      <dgm:t>
        <a:bodyPr anchor="t"/>
        <a:lstStyle/>
        <a:p>
          <a:r>
            <a:rPr lang="en-US" sz="1000" dirty="0"/>
            <a:t>Useable</a:t>
          </a:r>
        </a:p>
      </dgm:t>
    </dgm:pt>
    <dgm:pt modelId="{F914BB7C-BC2B-E547-9DD1-22890E904D82}" type="parTrans" cxnId="{A23965E6-6D09-A54A-BCE2-3B2D270B5150}">
      <dgm:prSet/>
      <dgm:spPr/>
      <dgm:t>
        <a:bodyPr/>
        <a:lstStyle/>
        <a:p>
          <a:endParaRPr lang="en-US"/>
        </a:p>
      </dgm:t>
    </dgm:pt>
    <dgm:pt modelId="{60B024DB-130F-2742-87CB-549177B4A4DA}" type="sibTrans" cxnId="{A23965E6-6D09-A54A-BCE2-3B2D270B5150}">
      <dgm:prSet/>
      <dgm:spPr/>
      <dgm:t>
        <a:bodyPr/>
        <a:lstStyle/>
        <a:p>
          <a:endParaRPr lang="en-US"/>
        </a:p>
      </dgm:t>
    </dgm:pt>
    <dgm:pt modelId="{F4741241-D1C9-FB43-95C9-21A643BBE063}">
      <dgm:prSet custT="1"/>
      <dgm:spPr>
        <a:solidFill>
          <a:srgbClr val="C4D69B"/>
        </a:solidFill>
      </dgm:spPr>
      <dgm:t>
        <a:bodyPr anchor="t"/>
        <a:lstStyle/>
        <a:p>
          <a:r>
            <a:rPr lang="en-US" sz="1000" dirty="0"/>
            <a:t>Functional</a:t>
          </a:r>
        </a:p>
      </dgm:t>
    </dgm:pt>
    <dgm:pt modelId="{E83DA9F2-E847-894F-8C40-F3EB46EECC9C}" type="parTrans" cxnId="{217E8872-9C28-1145-8F06-BA5017BFF104}">
      <dgm:prSet/>
      <dgm:spPr/>
      <dgm:t>
        <a:bodyPr/>
        <a:lstStyle/>
        <a:p>
          <a:endParaRPr lang="en-US"/>
        </a:p>
      </dgm:t>
    </dgm:pt>
    <dgm:pt modelId="{BD193024-EDBA-2144-8A5A-CD3FA8F56D60}" type="sibTrans" cxnId="{217E8872-9C28-1145-8F06-BA5017BFF104}">
      <dgm:prSet/>
      <dgm:spPr/>
      <dgm:t>
        <a:bodyPr/>
        <a:lstStyle/>
        <a:p>
          <a:endParaRPr lang="en-US"/>
        </a:p>
      </dgm:t>
    </dgm:pt>
    <dgm:pt modelId="{6B76318C-587A-134A-BB56-F1218FE7ADC8}" type="pres">
      <dgm:prSet presAssocID="{80F934E0-3FA4-D845-9B54-AF99784657FF}" presName="Name0" presStyleCnt="0">
        <dgm:presLayoutVars>
          <dgm:dir/>
          <dgm:animLvl val="lvl"/>
          <dgm:resizeHandles val="exact"/>
        </dgm:presLayoutVars>
      </dgm:prSet>
      <dgm:spPr/>
    </dgm:pt>
    <dgm:pt modelId="{882224BE-3889-984B-AA42-7AA29B2C10D8}" type="pres">
      <dgm:prSet presAssocID="{F25EEEA1-6CE9-474C-934A-56AB97CD4993}" presName="Name8" presStyleCnt="0"/>
      <dgm:spPr/>
    </dgm:pt>
    <dgm:pt modelId="{9FEA8CCA-74C9-4C40-9FB6-4059E2BFA132}" type="pres">
      <dgm:prSet presAssocID="{F25EEEA1-6CE9-474C-934A-56AB97CD4993}" presName="level" presStyleLbl="node1" presStyleIdx="0" presStyleCnt="6" custScaleX="104306">
        <dgm:presLayoutVars>
          <dgm:chMax val="1"/>
          <dgm:bulletEnabled val="1"/>
        </dgm:presLayoutVars>
      </dgm:prSet>
      <dgm:spPr/>
    </dgm:pt>
    <dgm:pt modelId="{432B29AA-00A8-3E4B-9B4E-38D1A6342BD0}" type="pres">
      <dgm:prSet presAssocID="{F25EEEA1-6CE9-474C-934A-56AB97CD4993}" presName="levelTx" presStyleLbl="revTx" presStyleIdx="0" presStyleCnt="0">
        <dgm:presLayoutVars>
          <dgm:chMax val="1"/>
          <dgm:bulletEnabled val="1"/>
        </dgm:presLayoutVars>
      </dgm:prSet>
      <dgm:spPr/>
    </dgm:pt>
    <dgm:pt modelId="{62B0EA06-1B1C-3C4B-9E03-937D908F1721}" type="pres">
      <dgm:prSet presAssocID="{9770C3DA-B45A-FF45-8096-5B38FCE06041}" presName="Name8" presStyleCnt="0"/>
      <dgm:spPr/>
    </dgm:pt>
    <dgm:pt modelId="{47555719-9E0B-974D-BA4C-D24C722F72E7}" type="pres">
      <dgm:prSet presAssocID="{9770C3DA-B45A-FF45-8096-5B38FCE06041}" presName="level" presStyleLbl="node1" presStyleIdx="1" presStyleCnt="6">
        <dgm:presLayoutVars>
          <dgm:chMax val="1"/>
          <dgm:bulletEnabled val="1"/>
        </dgm:presLayoutVars>
      </dgm:prSet>
      <dgm:spPr/>
    </dgm:pt>
    <dgm:pt modelId="{A3BDAAA4-D361-8E43-BEE5-8FBDED78F85C}" type="pres">
      <dgm:prSet presAssocID="{9770C3DA-B45A-FF45-8096-5B38FCE06041}" presName="levelTx" presStyleLbl="revTx" presStyleIdx="0" presStyleCnt="0">
        <dgm:presLayoutVars>
          <dgm:chMax val="1"/>
          <dgm:bulletEnabled val="1"/>
        </dgm:presLayoutVars>
      </dgm:prSet>
      <dgm:spPr/>
    </dgm:pt>
    <dgm:pt modelId="{147799CF-2D13-E34F-BF6A-9A1D8FA16712}" type="pres">
      <dgm:prSet presAssocID="{CB83D738-6343-3547-8BB3-FE72F63BC931}" presName="Name8" presStyleCnt="0"/>
      <dgm:spPr/>
    </dgm:pt>
    <dgm:pt modelId="{483C525E-38CD-7A4D-8EE3-3CC4232EDFF2}" type="pres">
      <dgm:prSet presAssocID="{CB83D738-6343-3547-8BB3-FE72F63BC931}" presName="level" presStyleLbl="node1" presStyleIdx="2" presStyleCnt="6">
        <dgm:presLayoutVars>
          <dgm:chMax val="1"/>
          <dgm:bulletEnabled val="1"/>
        </dgm:presLayoutVars>
      </dgm:prSet>
      <dgm:spPr/>
    </dgm:pt>
    <dgm:pt modelId="{143F1F3C-E43E-C14B-B5B0-A8D9F964EEC0}" type="pres">
      <dgm:prSet presAssocID="{CB83D738-6343-3547-8BB3-FE72F63BC931}" presName="levelTx" presStyleLbl="revTx" presStyleIdx="0" presStyleCnt="0">
        <dgm:presLayoutVars>
          <dgm:chMax val="1"/>
          <dgm:bulletEnabled val="1"/>
        </dgm:presLayoutVars>
      </dgm:prSet>
      <dgm:spPr/>
    </dgm:pt>
    <dgm:pt modelId="{58107A67-7C1F-8D40-A3D0-1147D5B6B490}" type="pres">
      <dgm:prSet presAssocID="{72307A3F-391D-2C43-95CA-291A83581FD1}" presName="Name8" presStyleCnt="0"/>
      <dgm:spPr/>
    </dgm:pt>
    <dgm:pt modelId="{0F9200B7-E8E7-6743-9161-51E43D9E6889}" type="pres">
      <dgm:prSet presAssocID="{72307A3F-391D-2C43-95CA-291A83581FD1}" presName="level" presStyleLbl="node1" presStyleIdx="3" presStyleCnt="6">
        <dgm:presLayoutVars>
          <dgm:chMax val="1"/>
          <dgm:bulletEnabled val="1"/>
        </dgm:presLayoutVars>
      </dgm:prSet>
      <dgm:spPr/>
    </dgm:pt>
    <dgm:pt modelId="{A7F8F3C7-2B2B-6343-8189-31A7C6463685}" type="pres">
      <dgm:prSet presAssocID="{72307A3F-391D-2C43-95CA-291A83581FD1}" presName="levelTx" presStyleLbl="revTx" presStyleIdx="0" presStyleCnt="0">
        <dgm:presLayoutVars>
          <dgm:chMax val="1"/>
          <dgm:bulletEnabled val="1"/>
        </dgm:presLayoutVars>
      </dgm:prSet>
      <dgm:spPr/>
    </dgm:pt>
    <dgm:pt modelId="{C59F8D24-A293-B443-BC5E-6BF437C61292}" type="pres">
      <dgm:prSet presAssocID="{265BEBDE-4863-064E-B389-F61F7F407564}" presName="Name8" presStyleCnt="0"/>
      <dgm:spPr/>
    </dgm:pt>
    <dgm:pt modelId="{284C2736-82FE-BB48-9CA5-7A68DF305F6D}" type="pres">
      <dgm:prSet presAssocID="{265BEBDE-4863-064E-B389-F61F7F407564}" presName="level" presStyleLbl="node1" presStyleIdx="4" presStyleCnt="6" custScaleX="99786" custLinFactNeighborX="-168" custLinFactNeighborY="-4334">
        <dgm:presLayoutVars>
          <dgm:chMax val="1"/>
          <dgm:bulletEnabled val="1"/>
        </dgm:presLayoutVars>
      </dgm:prSet>
      <dgm:spPr/>
    </dgm:pt>
    <dgm:pt modelId="{85D2FF64-2256-294A-8344-A8DC41A4F2F9}" type="pres">
      <dgm:prSet presAssocID="{265BEBDE-4863-064E-B389-F61F7F407564}" presName="levelTx" presStyleLbl="revTx" presStyleIdx="0" presStyleCnt="0">
        <dgm:presLayoutVars>
          <dgm:chMax val="1"/>
          <dgm:bulletEnabled val="1"/>
        </dgm:presLayoutVars>
      </dgm:prSet>
      <dgm:spPr/>
    </dgm:pt>
    <dgm:pt modelId="{F56A3237-1C22-364A-A490-732ABE34C34B}" type="pres">
      <dgm:prSet presAssocID="{F4741241-D1C9-FB43-95C9-21A643BBE063}" presName="Name8" presStyleCnt="0"/>
      <dgm:spPr/>
    </dgm:pt>
    <dgm:pt modelId="{E90E391F-6CD7-6B46-801E-908C6B66012C}" type="pres">
      <dgm:prSet presAssocID="{F4741241-D1C9-FB43-95C9-21A643BBE063}" presName="level" presStyleLbl="node1" presStyleIdx="5" presStyleCnt="6" custLinFactNeighborY="1976">
        <dgm:presLayoutVars>
          <dgm:chMax val="1"/>
          <dgm:bulletEnabled val="1"/>
        </dgm:presLayoutVars>
      </dgm:prSet>
      <dgm:spPr/>
    </dgm:pt>
    <dgm:pt modelId="{7FF44A74-94C0-2543-8B85-109213D90677}" type="pres">
      <dgm:prSet presAssocID="{F4741241-D1C9-FB43-95C9-21A643BBE063}" presName="levelTx" presStyleLbl="revTx" presStyleIdx="0" presStyleCnt="0">
        <dgm:presLayoutVars>
          <dgm:chMax val="1"/>
          <dgm:bulletEnabled val="1"/>
        </dgm:presLayoutVars>
      </dgm:prSet>
      <dgm:spPr/>
    </dgm:pt>
  </dgm:ptLst>
  <dgm:cxnLst>
    <dgm:cxn modelId="{7D237E09-4E1D-FB4C-9BBF-34EF1E0A21B5}" srcId="{80F934E0-3FA4-D845-9B54-AF99784657FF}" destId="{265BEBDE-4863-064E-B389-F61F7F407564}" srcOrd="4" destOrd="0" parTransId="{87F39A7B-99D2-EE4D-BA23-FB5F2ABE1FBC}" sibTransId="{3EFC5484-016E-324B-92E0-EEC8220C641A}"/>
    <dgm:cxn modelId="{FBAF4810-35CF-E945-A99E-6F1891CCD5DA}" type="presOf" srcId="{265BEBDE-4863-064E-B389-F61F7F407564}" destId="{85D2FF64-2256-294A-8344-A8DC41A4F2F9}" srcOrd="1" destOrd="0" presId="urn:microsoft.com/office/officeart/2005/8/layout/pyramid1"/>
    <dgm:cxn modelId="{1E35481C-6FF8-F64A-92AD-2980D3081474}" srcId="{80F934E0-3FA4-D845-9B54-AF99784657FF}" destId="{F25EEEA1-6CE9-474C-934A-56AB97CD4993}" srcOrd="0" destOrd="0" parTransId="{1D94BF40-BCDE-6349-93B5-6463816E3F16}" sibTransId="{4274BFFC-DA6C-AC4D-A242-9DECD0A9BA16}"/>
    <dgm:cxn modelId="{E3A5E31F-EBD0-1C49-919B-B2B7C46EC9BD}" type="presOf" srcId="{CB83D738-6343-3547-8BB3-FE72F63BC931}" destId="{143F1F3C-E43E-C14B-B5B0-A8D9F964EEC0}" srcOrd="1" destOrd="0" presId="urn:microsoft.com/office/officeart/2005/8/layout/pyramid1"/>
    <dgm:cxn modelId="{A684B76B-476D-B642-99FE-63949E881F23}" type="presOf" srcId="{9770C3DA-B45A-FF45-8096-5B38FCE06041}" destId="{47555719-9E0B-974D-BA4C-D24C722F72E7}" srcOrd="0" destOrd="0" presId="urn:microsoft.com/office/officeart/2005/8/layout/pyramid1"/>
    <dgm:cxn modelId="{217E8872-9C28-1145-8F06-BA5017BFF104}" srcId="{80F934E0-3FA4-D845-9B54-AF99784657FF}" destId="{F4741241-D1C9-FB43-95C9-21A643BBE063}" srcOrd="5" destOrd="0" parTransId="{E83DA9F2-E847-894F-8C40-F3EB46EECC9C}" sibTransId="{BD193024-EDBA-2144-8A5A-CD3FA8F56D60}"/>
    <dgm:cxn modelId="{92C5CA75-242A-114F-B604-74B4C5DC406E}" type="presOf" srcId="{72307A3F-391D-2C43-95CA-291A83581FD1}" destId="{A7F8F3C7-2B2B-6343-8189-31A7C6463685}" srcOrd="1" destOrd="0" presId="urn:microsoft.com/office/officeart/2005/8/layout/pyramid1"/>
    <dgm:cxn modelId="{9369C176-70AF-9C4C-A968-61E094CA5A83}" type="presOf" srcId="{F4741241-D1C9-FB43-95C9-21A643BBE063}" destId="{7FF44A74-94C0-2543-8B85-109213D90677}" srcOrd="1" destOrd="0" presId="urn:microsoft.com/office/officeart/2005/8/layout/pyramid1"/>
    <dgm:cxn modelId="{B15C877A-62C0-9740-AC13-1125806EE012}" type="presOf" srcId="{265BEBDE-4863-064E-B389-F61F7F407564}" destId="{284C2736-82FE-BB48-9CA5-7A68DF305F6D}" srcOrd="0" destOrd="0" presId="urn:microsoft.com/office/officeart/2005/8/layout/pyramid1"/>
    <dgm:cxn modelId="{30B91B82-5001-A743-9D0E-F60DDF873EF2}" srcId="{80F934E0-3FA4-D845-9B54-AF99784657FF}" destId="{CB83D738-6343-3547-8BB3-FE72F63BC931}" srcOrd="2" destOrd="0" parTransId="{53957E61-D2D2-6543-8AB1-3BC0DDB5DA05}" sibTransId="{416E44A3-29C1-1A4B-B0E9-0F7F2C154372}"/>
    <dgm:cxn modelId="{995FC587-29C2-5A47-933E-9DC4DE97981B}" type="presOf" srcId="{9770C3DA-B45A-FF45-8096-5B38FCE06041}" destId="{A3BDAAA4-D361-8E43-BEE5-8FBDED78F85C}" srcOrd="1" destOrd="0" presId="urn:microsoft.com/office/officeart/2005/8/layout/pyramid1"/>
    <dgm:cxn modelId="{0FFB44A4-995E-3041-B221-B5B14B6B8281}" type="presOf" srcId="{F25EEEA1-6CE9-474C-934A-56AB97CD4993}" destId="{9FEA8CCA-74C9-4C40-9FB6-4059E2BFA132}" srcOrd="0" destOrd="0" presId="urn:microsoft.com/office/officeart/2005/8/layout/pyramid1"/>
    <dgm:cxn modelId="{290363AE-983D-644D-9C02-5F8EE4523564}" type="presOf" srcId="{F4741241-D1C9-FB43-95C9-21A643BBE063}" destId="{E90E391F-6CD7-6B46-801E-908C6B66012C}" srcOrd="0" destOrd="0" presId="urn:microsoft.com/office/officeart/2005/8/layout/pyramid1"/>
    <dgm:cxn modelId="{F60837C2-AE9E-AE45-BF52-7034713C4F53}" type="presOf" srcId="{72307A3F-391D-2C43-95CA-291A83581FD1}" destId="{0F9200B7-E8E7-6743-9161-51E43D9E6889}" srcOrd="0" destOrd="0" presId="urn:microsoft.com/office/officeart/2005/8/layout/pyramid1"/>
    <dgm:cxn modelId="{910FD8C8-57C8-BE4F-8F00-294704B43EDA}" type="presOf" srcId="{CB83D738-6343-3547-8BB3-FE72F63BC931}" destId="{483C525E-38CD-7A4D-8EE3-3CC4232EDFF2}" srcOrd="0" destOrd="0" presId="urn:microsoft.com/office/officeart/2005/8/layout/pyramid1"/>
    <dgm:cxn modelId="{024E87CE-7956-8B4F-A0C1-D2BDBE1CF3A8}" srcId="{80F934E0-3FA4-D845-9B54-AF99784657FF}" destId="{9770C3DA-B45A-FF45-8096-5B38FCE06041}" srcOrd="1" destOrd="0" parTransId="{518ACF0F-F567-904F-80E4-D4A7E8B0D486}" sibTransId="{2CEDF971-4B02-AD47-8B30-DD378D3D1FE5}"/>
    <dgm:cxn modelId="{A23965E6-6D09-A54A-BCE2-3B2D270B5150}" srcId="{80F934E0-3FA4-D845-9B54-AF99784657FF}" destId="{72307A3F-391D-2C43-95CA-291A83581FD1}" srcOrd="3" destOrd="0" parTransId="{F914BB7C-BC2B-E547-9DD1-22890E904D82}" sibTransId="{60B024DB-130F-2742-87CB-549177B4A4DA}"/>
    <dgm:cxn modelId="{EE3137E9-A55D-0043-98A2-5915C6B4D96C}" type="presOf" srcId="{80F934E0-3FA4-D845-9B54-AF99784657FF}" destId="{6B76318C-587A-134A-BB56-F1218FE7ADC8}" srcOrd="0" destOrd="0" presId="urn:microsoft.com/office/officeart/2005/8/layout/pyramid1"/>
    <dgm:cxn modelId="{3DCAEDEB-C7D2-A040-A6BF-294BA8557AC4}" type="presOf" srcId="{F25EEEA1-6CE9-474C-934A-56AB97CD4993}" destId="{432B29AA-00A8-3E4B-9B4E-38D1A6342BD0}" srcOrd="1" destOrd="0" presId="urn:microsoft.com/office/officeart/2005/8/layout/pyramid1"/>
    <dgm:cxn modelId="{555414D2-8662-E04E-9EB2-5065E9813A81}" type="presParOf" srcId="{6B76318C-587A-134A-BB56-F1218FE7ADC8}" destId="{882224BE-3889-984B-AA42-7AA29B2C10D8}" srcOrd="0" destOrd="0" presId="urn:microsoft.com/office/officeart/2005/8/layout/pyramid1"/>
    <dgm:cxn modelId="{C06768C8-BC36-0849-8633-D7F9B872FFE7}" type="presParOf" srcId="{882224BE-3889-984B-AA42-7AA29B2C10D8}" destId="{9FEA8CCA-74C9-4C40-9FB6-4059E2BFA132}" srcOrd="0" destOrd="0" presId="urn:microsoft.com/office/officeart/2005/8/layout/pyramid1"/>
    <dgm:cxn modelId="{CBB1E182-3162-174E-8217-B0348CF90E0F}" type="presParOf" srcId="{882224BE-3889-984B-AA42-7AA29B2C10D8}" destId="{432B29AA-00A8-3E4B-9B4E-38D1A6342BD0}" srcOrd="1" destOrd="0" presId="urn:microsoft.com/office/officeart/2005/8/layout/pyramid1"/>
    <dgm:cxn modelId="{CF73B6AB-900E-9D4B-9346-AC6E597F4EF3}" type="presParOf" srcId="{6B76318C-587A-134A-BB56-F1218FE7ADC8}" destId="{62B0EA06-1B1C-3C4B-9E03-937D908F1721}" srcOrd="1" destOrd="0" presId="urn:microsoft.com/office/officeart/2005/8/layout/pyramid1"/>
    <dgm:cxn modelId="{362E4682-ADA1-3A49-9484-41613336245E}" type="presParOf" srcId="{62B0EA06-1B1C-3C4B-9E03-937D908F1721}" destId="{47555719-9E0B-974D-BA4C-D24C722F72E7}" srcOrd="0" destOrd="0" presId="urn:microsoft.com/office/officeart/2005/8/layout/pyramid1"/>
    <dgm:cxn modelId="{BEBF18CE-565F-9847-8CC7-9E4D779481A5}" type="presParOf" srcId="{62B0EA06-1B1C-3C4B-9E03-937D908F1721}" destId="{A3BDAAA4-D361-8E43-BEE5-8FBDED78F85C}" srcOrd="1" destOrd="0" presId="urn:microsoft.com/office/officeart/2005/8/layout/pyramid1"/>
    <dgm:cxn modelId="{3A9E4E6B-C4CA-5E40-AF89-F5FE81A754AF}" type="presParOf" srcId="{6B76318C-587A-134A-BB56-F1218FE7ADC8}" destId="{147799CF-2D13-E34F-BF6A-9A1D8FA16712}" srcOrd="2" destOrd="0" presId="urn:microsoft.com/office/officeart/2005/8/layout/pyramid1"/>
    <dgm:cxn modelId="{E6798649-BA86-F949-8FEE-AB5784E5AA58}" type="presParOf" srcId="{147799CF-2D13-E34F-BF6A-9A1D8FA16712}" destId="{483C525E-38CD-7A4D-8EE3-3CC4232EDFF2}" srcOrd="0" destOrd="0" presId="urn:microsoft.com/office/officeart/2005/8/layout/pyramid1"/>
    <dgm:cxn modelId="{70CC2E8D-9DD0-5E4E-B57F-C12F52149F04}" type="presParOf" srcId="{147799CF-2D13-E34F-BF6A-9A1D8FA16712}" destId="{143F1F3C-E43E-C14B-B5B0-A8D9F964EEC0}" srcOrd="1" destOrd="0" presId="urn:microsoft.com/office/officeart/2005/8/layout/pyramid1"/>
    <dgm:cxn modelId="{56367906-A6E6-1747-B115-B8017AC8ACC1}" type="presParOf" srcId="{6B76318C-587A-134A-BB56-F1218FE7ADC8}" destId="{58107A67-7C1F-8D40-A3D0-1147D5B6B490}" srcOrd="3" destOrd="0" presId="urn:microsoft.com/office/officeart/2005/8/layout/pyramid1"/>
    <dgm:cxn modelId="{206F3B94-475F-6349-9005-C04A5FA1130B}" type="presParOf" srcId="{58107A67-7C1F-8D40-A3D0-1147D5B6B490}" destId="{0F9200B7-E8E7-6743-9161-51E43D9E6889}" srcOrd="0" destOrd="0" presId="urn:microsoft.com/office/officeart/2005/8/layout/pyramid1"/>
    <dgm:cxn modelId="{4797471C-D8AF-5546-865F-B198F7375757}" type="presParOf" srcId="{58107A67-7C1F-8D40-A3D0-1147D5B6B490}" destId="{A7F8F3C7-2B2B-6343-8189-31A7C6463685}" srcOrd="1" destOrd="0" presId="urn:microsoft.com/office/officeart/2005/8/layout/pyramid1"/>
    <dgm:cxn modelId="{5268028D-5178-EF47-BA93-6CE92351A70E}" type="presParOf" srcId="{6B76318C-587A-134A-BB56-F1218FE7ADC8}" destId="{C59F8D24-A293-B443-BC5E-6BF437C61292}" srcOrd="4" destOrd="0" presId="urn:microsoft.com/office/officeart/2005/8/layout/pyramid1"/>
    <dgm:cxn modelId="{52E3A83C-E1AA-BC46-9B3E-244420C1E81A}" type="presParOf" srcId="{C59F8D24-A293-B443-BC5E-6BF437C61292}" destId="{284C2736-82FE-BB48-9CA5-7A68DF305F6D}" srcOrd="0" destOrd="0" presId="urn:microsoft.com/office/officeart/2005/8/layout/pyramid1"/>
    <dgm:cxn modelId="{D97E44CF-AB3F-6742-9D7A-3B3698281F0F}" type="presParOf" srcId="{C59F8D24-A293-B443-BC5E-6BF437C61292}" destId="{85D2FF64-2256-294A-8344-A8DC41A4F2F9}" srcOrd="1" destOrd="0" presId="urn:microsoft.com/office/officeart/2005/8/layout/pyramid1"/>
    <dgm:cxn modelId="{6B025279-D477-1949-AEE8-9BD0E7D6C418}" type="presParOf" srcId="{6B76318C-587A-134A-BB56-F1218FE7ADC8}" destId="{F56A3237-1C22-364A-A490-732ABE34C34B}" srcOrd="5" destOrd="0" presId="urn:microsoft.com/office/officeart/2005/8/layout/pyramid1"/>
    <dgm:cxn modelId="{8F952419-95E1-8C48-9EDB-CBF3B4772B9C}" type="presParOf" srcId="{F56A3237-1C22-364A-A490-732ABE34C34B}" destId="{E90E391F-6CD7-6B46-801E-908C6B66012C}" srcOrd="0" destOrd="0" presId="urn:microsoft.com/office/officeart/2005/8/layout/pyramid1"/>
    <dgm:cxn modelId="{5DBF1268-3F2F-6547-8683-8C45028A897D}" type="presParOf" srcId="{F56A3237-1C22-364A-A490-732ABE34C34B}" destId="{7FF44A74-94C0-2543-8B85-109213D90677}" srcOrd="1" destOrd="0" presId="urn:microsoft.com/office/officeart/2005/8/layout/pyramid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934E0-3FA4-D845-9B54-AF99784657FF}" type="doc">
      <dgm:prSet loTypeId="urn:microsoft.com/office/officeart/2005/8/layout/pyramid1" loCatId="" qsTypeId="urn:microsoft.com/office/officeart/2005/8/quickstyle/simple1" qsCatId="simple" csTypeId="urn:microsoft.com/office/officeart/2005/8/colors/accent1_2" csCatId="accent1" phldr="1"/>
      <dgm:spPr/>
    </dgm:pt>
    <dgm:pt modelId="{4A51AC62-E6A0-0145-BF3D-1B6A4767B892}">
      <dgm:prSet phldrT="[Text]" custT="1"/>
      <dgm:spPr>
        <a:solidFill>
          <a:srgbClr val="41699A">
            <a:alpha val="25391"/>
          </a:srgbClr>
        </a:solidFill>
        <a:ln>
          <a:solidFill>
            <a:schemeClr val="lt1">
              <a:hueOff val="0"/>
              <a:satOff val="0"/>
              <a:lumOff val="0"/>
            </a:schemeClr>
          </a:solidFill>
        </a:ln>
      </dgm:spPr>
      <dgm:t>
        <a:bodyPr lIns="0" tIns="0" rIns="0" bIns="0" anchor="ctr" anchorCtr="0"/>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Meaningful</a:t>
          </a:r>
        </a:p>
      </dgm:t>
    </dgm:pt>
    <dgm:pt modelId="{A5FAA7DD-0720-2D4E-AE5F-FB6EA441BA87}" type="parTrans" cxnId="{30985026-3614-3745-9D0C-87CE0D2F3A28}">
      <dgm:prSet/>
      <dgm:spPr/>
      <dgm:t>
        <a:bodyPr/>
        <a:lstStyle/>
        <a:p>
          <a:endParaRPr lang="en-US">
            <a:solidFill>
              <a:srgbClr val="41699A"/>
            </a:solidFill>
          </a:endParaRPr>
        </a:p>
      </dgm:t>
    </dgm:pt>
    <dgm:pt modelId="{65455240-6FE0-B248-87CA-A6E6CF6AF273}" type="sibTrans" cxnId="{30985026-3614-3745-9D0C-87CE0D2F3A28}">
      <dgm:prSet/>
      <dgm:spPr/>
      <dgm:t>
        <a:bodyPr/>
        <a:lstStyle/>
        <a:p>
          <a:endParaRPr lang="en-US">
            <a:solidFill>
              <a:srgbClr val="41699A"/>
            </a:solidFill>
          </a:endParaRPr>
        </a:p>
      </dgm:t>
    </dgm:pt>
    <dgm:pt modelId="{B60DA3F5-0D10-8A4B-B681-7D32C536522F}">
      <dgm:prSet phldrT="[Text]" custT="1"/>
      <dgm:spPr>
        <a:solidFill>
          <a:srgbClr val="41699A">
            <a:alpha val="25391"/>
          </a:srgbClr>
        </a:solidFill>
        <a:ln>
          <a:solidFill>
            <a:schemeClr val="lt1">
              <a:hueOff val="0"/>
              <a:satOff val="0"/>
              <a:lumOff val="0"/>
            </a:schemeClr>
          </a:solidFill>
        </a:ln>
      </dgm:spPr>
      <dgm: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Delightful</a:t>
          </a:r>
        </a:p>
      </dgm:t>
    </dgm:pt>
    <dgm:pt modelId="{23C26C3B-BDF9-B642-8FF6-0720645AC530}" type="parTrans" cxnId="{8EB2420E-663F-C747-B3AA-7D828A18FA96}">
      <dgm:prSet/>
      <dgm:spPr/>
      <dgm:t>
        <a:bodyPr/>
        <a:lstStyle/>
        <a:p>
          <a:endParaRPr lang="en-US">
            <a:solidFill>
              <a:srgbClr val="41699A"/>
            </a:solidFill>
          </a:endParaRPr>
        </a:p>
      </dgm:t>
    </dgm:pt>
    <dgm:pt modelId="{66465C6D-14D3-364F-BBFF-11730E0389B5}" type="sibTrans" cxnId="{8EB2420E-663F-C747-B3AA-7D828A18FA96}">
      <dgm:prSet/>
      <dgm:spPr/>
      <dgm:t>
        <a:bodyPr/>
        <a:lstStyle/>
        <a:p>
          <a:endParaRPr lang="en-US">
            <a:solidFill>
              <a:srgbClr val="41699A"/>
            </a:solidFill>
          </a:endParaRPr>
        </a:p>
      </dgm:t>
    </dgm:pt>
    <dgm:pt modelId="{6955243D-D595-9F4D-AA11-42774B113CA6}">
      <dgm:prSet phldrT="[Text]" custT="1"/>
      <dgm:spPr>
        <a:solidFill>
          <a:srgbClr val="41699A">
            <a:alpha val="25391"/>
          </a:srgbClr>
        </a:solidFill>
        <a:ln>
          <a:solidFill>
            <a:schemeClr val="lt1">
              <a:hueOff val="0"/>
              <a:satOff val="0"/>
              <a:lumOff val="0"/>
            </a:schemeClr>
          </a:solidFill>
        </a:ln>
      </dgm:spPr>
      <dgm: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Convenient</a:t>
          </a:r>
        </a:p>
      </dgm:t>
    </dgm:pt>
    <dgm:pt modelId="{F0E666CE-C2BE-F74E-9478-E7BE839EAF91}" type="parTrans" cxnId="{2F4F8FF2-5F10-804A-A3E1-27D2FB576FED}">
      <dgm:prSet/>
      <dgm:spPr/>
      <dgm:t>
        <a:bodyPr/>
        <a:lstStyle/>
        <a:p>
          <a:endParaRPr lang="en-US">
            <a:solidFill>
              <a:srgbClr val="41699A"/>
            </a:solidFill>
          </a:endParaRPr>
        </a:p>
      </dgm:t>
    </dgm:pt>
    <dgm:pt modelId="{C955E23F-589A-194F-971F-64FC58C4DB36}" type="sibTrans" cxnId="{2F4F8FF2-5F10-804A-A3E1-27D2FB576FED}">
      <dgm:prSet/>
      <dgm:spPr/>
      <dgm:t>
        <a:bodyPr/>
        <a:lstStyle/>
        <a:p>
          <a:endParaRPr lang="en-US">
            <a:solidFill>
              <a:srgbClr val="41699A"/>
            </a:solidFill>
          </a:endParaRPr>
        </a:p>
      </dgm:t>
    </dgm:pt>
    <dgm:pt modelId="{F6571707-DE78-594B-B464-0C10BAA284E2}">
      <dgm:prSet phldrT="[Text]" custT="1"/>
      <dgm:spPr>
        <a:solidFill>
          <a:srgbClr val="41699A">
            <a:alpha val="25391"/>
          </a:srgbClr>
        </a:solidFill>
        <a:ln>
          <a:solidFill>
            <a:schemeClr val="lt1">
              <a:hueOff val="0"/>
              <a:satOff val="0"/>
              <a:lumOff val="0"/>
            </a:schemeClr>
          </a:solidFill>
        </a:ln>
      </dgm:spPr>
      <dgm: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Usable</a:t>
          </a:r>
        </a:p>
      </dgm:t>
    </dgm:pt>
    <dgm:pt modelId="{39792E73-F5B1-6F46-9137-F5D784F8B9F2}" type="parTrans" cxnId="{02176086-71D1-0C4A-99A2-7D20FBB19B1B}">
      <dgm:prSet/>
      <dgm:spPr/>
      <dgm:t>
        <a:bodyPr/>
        <a:lstStyle/>
        <a:p>
          <a:endParaRPr lang="en-US">
            <a:solidFill>
              <a:srgbClr val="41699A"/>
            </a:solidFill>
          </a:endParaRPr>
        </a:p>
      </dgm:t>
    </dgm:pt>
    <dgm:pt modelId="{5277EF1E-ECAF-9747-9C98-F3165C2B7E5A}" type="sibTrans" cxnId="{02176086-71D1-0C4A-99A2-7D20FBB19B1B}">
      <dgm:prSet/>
      <dgm:spPr/>
      <dgm:t>
        <a:bodyPr/>
        <a:lstStyle/>
        <a:p>
          <a:endParaRPr lang="en-US">
            <a:solidFill>
              <a:srgbClr val="41699A"/>
            </a:solidFill>
          </a:endParaRPr>
        </a:p>
      </dgm:t>
    </dgm:pt>
    <dgm:pt modelId="{8EA90DFC-2283-C44B-951F-03FBE835CDCC}">
      <dgm:prSet phldrT="[Text]" custT="1"/>
      <dgm:spPr>
        <a:solidFill>
          <a:srgbClr val="41699A">
            <a:alpha val="25391"/>
          </a:srgbClr>
        </a:solidFill>
        <a:ln>
          <a:solidFill>
            <a:schemeClr val="lt1">
              <a:hueOff val="0"/>
              <a:satOff val="0"/>
              <a:lumOff val="0"/>
            </a:schemeClr>
          </a:solidFill>
        </a:ln>
      </dgm:spPr>
      <dgm: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Reliable</a:t>
          </a:r>
        </a:p>
      </dgm:t>
    </dgm:pt>
    <dgm:pt modelId="{4954E585-E570-C64C-8134-4D18BF2BB194}" type="parTrans" cxnId="{0538F68A-569E-124E-A950-C7D5CC812B41}">
      <dgm:prSet/>
      <dgm:spPr/>
      <dgm:t>
        <a:bodyPr/>
        <a:lstStyle/>
        <a:p>
          <a:endParaRPr lang="en-US">
            <a:solidFill>
              <a:srgbClr val="41699A"/>
            </a:solidFill>
          </a:endParaRPr>
        </a:p>
      </dgm:t>
    </dgm:pt>
    <dgm:pt modelId="{E7FE005D-1D05-6E47-A7F7-9E6A6526B1FF}" type="sibTrans" cxnId="{0538F68A-569E-124E-A950-C7D5CC812B41}">
      <dgm:prSet/>
      <dgm:spPr/>
      <dgm:t>
        <a:bodyPr/>
        <a:lstStyle/>
        <a:p>
          <a:endParaRPr lang="en-US">
            <a:solidFill>
              <a:srgbClr val="41699A"/>
            </a:solidFill>
          </a:endParaRPr>
        </a:p>
      </dgm:t>
    </dgm:pt>
    <dgm:pt modelId="{2BD87FE1-D4BE-AC4E-B446-3CE2271892C5}">
      <dgm:prSet phldrT="[Text]" custT="1"/>
      <dgm:spPr>
        <a:solidFill>
          <a:srgbClr val="41699A">
            <a:alpha val="25391"/>
          </a:srgbClr>
        </a:solidFill>
        <a:ln>
          <a:solidFill>
            <a:schemeClr val="lt1">
              <a:hueOff val="0"/>
              <a:satOff val="0"/>
              <a:lumOff val="0"/>
            </a:schemeClr>
          </a:solidFill>
        </a:ln>
      </dgm:spPr>
      <dgm: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rPr>
            <a:t>Functional</a:t>
          </a:r>
        </a:p>
      </dgm:t>
    </dgm:pt>
    <dgm:pt modelId="{6BB6120C-9A39-614B-A884-C26E5E0C7C0A}" type="parTrans" cxnId="{D217B0D1-CB27-A944-9619-E126A6C4E7C7}">
      <dgm:prSet/>
      <dgm:spPr/>
      <dgm:t>
        <a:bodyPr/>
        <a:lstStyle/>
        <a:p>
          <a:endParaRPr lang="en-US">
            <a:solidFill>
              <a:srgbClr val="41699A"/>
            </a:solidFill>
          </a:endParaRPr>
        </a:p>
      </dgm:t>
    </dgm:pt>
    <dgm:pt modelId="{9DC9D438-2E86-1646-9684-903195C76942}" type="sibTrans" cxnId="{D217B0D1-CB27-A944-9619-E126A6C4E7C7}">
      <dgm:prSet/>
      <dgm:spPr/>
      <dgm:t>
        <a:bodyPr/>
        <a:lstStyle/>
        <a:p>
          <a:endParaRPr lang="en-US">
            <a:solidFill>
              <a:srgbClr val="41699A"/>
            </a:solidFill>
          </a:endParaRPr>
        </a:p>
      </dgm:t>
    </dgm:pt>
    <dgm:pt modelId="{6B76318C-587A-134A-BB56-F1218FE7ADC8}" type="pres">
      <dgm:prSet presAssocID="{80F934E0-3FA4-D845-9B54-AF99784657FF}" presName="Name0" presStyleCnt="0">
        <dgm:presLayoutVars>
          <dgm:dir/>
          <dgm:animLvl val="lvl"/>
          <dgm:resizeHandles val="exact"/>
        </dgm:presLayoutVars>
      </dgm:prSet>
      <dgm:spPr/>
    </dgm:pt>
    <dgm:pt modelId="{7FE41343-919A-4A40-B47E-84E1809538C1}" type="pres">
      <dgm:prSet presAssocID="{4A51AC62-E6A0-0145-BF3D-1B6A4767B892}" presName="Name8" presStyleCnt="0"/>
      <dgm:spPr/>
    </dgm:pt>
    <dgm:pt modelId="{0952B777-EC34-9841-9BB8-E3D4EC820830}" type="pres">
      <dgm:prSet presAssocID="{4A51AC62-E6A0-0145-BF3D-1B6A4767B892}" presName="level" presStyleLbl="node1" presStyleIdx="0" presStyleCnt="6">
        <dgm:presLayoutVars>
          <dgm:chMax val="1"/>
          <dgm:bulletEnabled val="1"/>
        </dgm:presLayoutVars>
      </dgm:prSet>
      <dgm:spPr/>
    </dgm:pt>
    <dgm:pt modelId="{37BE067F-7EE2-D947-AF81-1DEB16A143A8}" type="pres">
      <dgm:prSet presAssocID="{4A51AC62-E6A0-0145-BF3D-1B6A4767B892}" presName="levelTx" presStyleLbl="revTx" presStyleIdx="0" presStyleCnt="0">
        <dgm:presLayoutVars>
          <dgm:chMax val="1"/>
          <dgm:bulletEnabled val="1"/>
        </dgm:presLayoutVars>
      </dgm:prSet>
      <dgm:spPr/>
    </dgm:pt>
    <dgm:pt modelId="{8094FD64-6558-3649-BC0A-A25F1EF47402}" type="pres">
      <dgm:prSet presAssocID="{B60DA3F5-0D10-8A4B-B681-7D32C536522F}" presName="Name8" presStyleCnt="0"/>
      <dgm:spPr/>
    </dgm:pt>
    <dgm:pt modelId="{A8FD2728-4C5B-2743-A7A2-D2EACF84F9E3}" type="pres">
      <dgm:prSet presAssocID="{B60DA3F5-0D10-8A4B-B681-7D32C536522F}" presName="level" presStyleLbl="node1" presStyleIdx="1" presStyleCnt="6">
        <dgm:presLayoutVars>
          <dgm:chMax val="1"/>
          <dgm:bulletEnabled val="1"/>
        </dgm:presLayoutVars>
      </dgm:prSet>
      <dgm:spPr/>
    </dgm:pt>
    <dgm:pt modelId="{33E23770-DEAE-324A-8C49-74131F2C4CEF}" type="pres">
      <dgm:prSet presAssocID="{B60DA3F5-0D10-8A4B-B681-7D32C536522F}" presName="levelTx" presStyleLbl="revTx" presStyleIdx="0" presStyleCnt="0">
        <dgm:presLayoutVars>
          <dgm:chMax val="1"/>
          <dgm:bulletEnabled val="1"/>
        </dgm:presLayoutVars>
      </dgm:prSet>
      <dgm:spPr/>
    </dgm:pt>
    <dgm:pt modelId="{E3DABAF9-9080-EA41-80E3-89700802B252}" type="pres">
      <dgm:prSet presAssocID="{6955243D-D595-9F4D-AA11-42774B113CA6}" presName="Name8" presStyleCnt="0"/>
      <dgm:spPr/>
    </dgm:pt>
    <dgm:pt modelId="{455A069F-197C-D24E-907E-863BDBEBE5C2}" type="pres">
      <dgm:prSet presAssocID="{6955243D-D595-9F4D-AA11-42774B113CA6}" presName="level" presStyleLbl="node1" presStyleIdx="2" presStyleCnt="6">
        <dgm:presLayoutVars>
          <dgm:chMax val="1"/>
          <dgm:bulletEnabled val="1"/>
        </dgm:presLayoutVars>
      </dgm:prSet>
      <dgm:spPr/>
    </dgm:pt>
    <dgm:pt modelId="{D26E1E34-FDE6-C14A-9D3D-653229A175A6}" type="pres">
      <dgm:prSet presAssocID="{6955243D-D595-9F4D-AA11-42774B113CA6}" presName="levelTx" presStyleLbl="revTx" presStyleIdx="0" presStyleCnt="0">
        <dgm:presLayoutVars>
          <dgm:chMax val="1"/>
          <dgm:bulletEnabled val="1"/>
        </dgm:presLayoutVars>
      </dgm:prSet>
      <dgm:spPr/>
    </dgm:pt>
    <dgm:pt modelId="{692FFBE5-7958-BC46-A6C6-FEFA87BC4A77}" type="pres">
      <dgm:prSet presAssocID="{F6571707-DE78-594B-B464-0C10BAA284E2}" presName="Name8" presStyleCnt="0"/>
      <dgm:spPr/>
    </dgm:pt>
    <dgm:pt modelId="{AB74D3FC-F593-8043-BD95-0D3AC7DC6B64}" type="pres">
      <dgm:prSet presAssocID="{F6571707-DE78-594B-B464-0C10BAA284E2}" presName="level" presStyleLbl="node1" presStyleIdx="3" presStyleCnt="6">
        <dgm:presLayoutVars>
          <dgm:chMax val="1"/>
          <dgm:bulletEnabled val="1"/>
        </dgm:presLayoutVars>
      </dgm:prSet>
      <dgm:spPr/>
    </dgm:pt>
    <dgm:pt modelId="{C5222D0A-1503-334B-A852-A96C2F2C9358}" type="pres">
      <dgm:prSet presAssocID="{F6571707-DE78-594B-B464-0C10BAA284E2}" presName="levelTx" presStyleLbl="revTx" presStyleIdx="0" presStyleCnt="0">
        <dgm:presLayoutVars>
          <dgm:chMax val="1"/>
          <dgm:bulletEnabled val="1"/>
        </dgm:presLayoutVars>
      </dgm:prSet>
      <dgm:spPr/>
    </dgm:pt>
    <dgm:pt modelId="{49FD33EA-8D46-9447-ABEE-11956245457B}" type="pres">
      <dgm:prSet presAssocID="{8EA90DFC-2283-C44B-951F-03FBE835CDCC}" presName="Name8" presStyleCnt="0"/>
      <dgm:spPr/>
    </dgm:pt>
    <dgm:pt modelId="{C7498441-A858-EF4C-A006-65BB05A39873}" type="pres">
      <dgm:prSet presAssocID="{8EA90DFC-2283-C44B-951F-03FBE835CDCC}" presName="level" presStyleLbl="node1" presStyleIdx="4" presStyleCnt="6">
        <dgm:presLayoutVars>
          <dgm:chMax val="1"/>
          <dgm:bulletEnabled val="1"/>
        </dgm:presLayoutVars>
      </dgm:prSet>
      <dgm:spPr/>
    </dgm:pt>
    <dgm:pt modelId="{56C1A3FF-4C0D-2045-BA33-E5D503D6A75D}" type="pres">
      <dgm:prSet presAssocID="{8EA90DFC-2283-C44B-951F-03FBE835CDCC}" presName="levelTx" presStyleLbl="revTx" presStyleIdx="0" presStyleCnt="0">
        <dgm:presLayoutVars>
          <dgm:chMax val="1"/>
          <dgm:bulletEnabled val="1"/>
        </dgm:presLayoutVars>
      </dgm:prSet>
      <dgm:spPr/>
    </dgm:pt>
    <dgm:pt modelId="{5B2B37A6-A806-174E-90D3-CEB248C00FAF}" type="pres">
      <dgm:prSet presAssocID="{2BD87FE1-D4BE-AC4E-B446-3CE2271892C5}" presName="Name8" presStyleCnt="0"/>
      <dgm:spPr/>
    </dgm:pt>
    <dgm:pt modelId="{B6CE6D46-991B-D04C-A560-839E1DA5480C}" type="pres">
      <dgm:prSet presAssocID="{2BD87FE1-D4BE-AC4E-B446-3CE2271892C5}" presName="level" presStyleLbl="node1" presStyleIdx="5" presStyleCnt="6">
        <dgm:presLayoutVars>
          <dgm:chMax val="1"/>
          <dgm:bulletEnabled val="1"/>
        </dgm:presLayoutVars>
      </dgm:prSet>
      <dgm:spPr/>
    </dgm:pt>
    <dgm:pt modelId="{541D4B94-E051-DF4C-9B31-BCC3D8612C50}" type="pres">
      <dgm:prSet presAssocID="{2BD87FE1-D4BE-AC4E-B446-3CE2271892C5}" presName="levelTx" presStyleLbl="revTx" presStyleIdx="0" presStyleCnt="0">
        <dgm:presLayoutVars>
          <dgm:chMax val="1"/>
          <dgm:bulletEnabled val="1"/>
        </dgm:presLayoutVars>
      </dgm:prSet>
      <dgm:spPr/>
    </dgm:pt>
  </dgm:ptLst>
  <dgm:cxnLst>
    <dgm:cxn modelId="{8EB2420E-663F-C747-B3AA-7D828A18FA96}" srcId="{80F934E0-3FA4-D845-9B54-AF99784657FF}" destId="{B60DA3F5-0D10-8A4B-B681-7D32C536522F}" srcOrd="1" destOrd="0" parTransId="{23C26C3B-BDF9-B642-8FF6-0720645AC530}" sibTransId="{66465C6D-14D3-364F-BBFF-11730E0389B5}"/>
    <dgm:cxn modelId="{AADC7D17-BE8B-8A41-90A1-A3C04171B4D1}" type="presOf" srcId="{F6571707-DE78-594B-B464-0C10BAA284E2}" destId="{AB74D3FC-F593-8043-BD95-0D3AC7DC6B64}" srcOrd="0" destOrd="0" presId="urn:microsoft.com/office/officeart/2005/8/layout/pyramid1"/>
    <dgm:cxn modelId="{BD1DD325-0759-994C-9CFB-9E4D9E7DEB13}" type="presOf" srcId="{4A51AC62-E6A0-0145-BF3D-1B6A4767B892}" destId="{0952B777-EC34-9841-9BB8-E3D4EC820830}" srcOrd="0" destOrd="0" presId="urn:microsoft.com/office/officeart/2005/8/layout/pyramid1"/>
    <dgm:cxn modelId="{30985026-3614-3745-9D0C-87CE0D2F3A28}" srcId="{80F934E0-3FA4-D845-9B54-AF99784657FF}" destId="{4A51AC62-E6A0-0145-BF3D-1B6A4767B892}" srcOrd="0" destOrd="0" parTransId="{A5FAA7DD-0720-2D4E-AE5F-FB6EA441BA87}" sibTransId="{65455240-6FE0-B248-87CA-A6E6CF6AF273}"/>
    <dgm:cxn modelId="{A015224E-A5DE-8440-9596-594CC232D4C1}" type="presOf" srcId="{B60DA3F5-0D10-8A4B-B681-7D32C536522F}" destId="{A8FD2728-4C5B-2743-A7A2-D2EACF84F9E3}" srcOrd="0" destOrd="0" presId="urn:microsoft.com/office/officeart/2005/8/layout/pyramid1"/>
    <dgm:cxn modelId="{16C8DE69-FD81-E440-A26F-2EF47E637400}" type="presOf" srcId="{6955243D-D595-9F4D-AA11-42774B113CA6}" destId="{D26E1E34-FDE6-C14A-9D3D-653229A175A6}" srcOrd="1" destOrd="0" presId="urn:microsoft.com/office/officeart/2005/8/layout/pyramid1"/>
    <dgm:cxn modelId="{9FF7D26D-7118-3B49-813A-AAF5143267A7}" type="presOf" srcId="{F6571707-DE78-594B-B464-0C10BAA284E2}" destId="{C5222D0A-1503-334B-A852-A96C2F2C9358}" srcOrd="1" destOrd="0" presId="urn:microsoft.com/office/officeart/2005/8/layout/pyramid1"/>
    <dgm:cxn modelId="{F87BEC78-08D9-A24E-902A-4ED61B6DA336}" type="presOf" srcId="{B60DA3F5-0D10-8A4B-B681-7D32C536522F}" destId="{33E23770-DEAE-324A-8C49-74131F2C4CEF}" srcOrd="1" destOrd="0" presId="urn:microsoft.com/office/officeart/2005/8/layout/pyramid1"/>
    <dgm:cxn modelId="{02176086-71D1-0C4A-99A2-7D20FBB19B1B}" srcId="{80F934E0-3FA4-D845-9B54-AF99784657FF}" destId="{F6571707-DE78-594B-B464-0C10BAA284E2}" srcOrd="3" destOrd="0" parTransId="{39792E73-F5B1-6F46-9137-F5D784F8B9F2}" sibTransId="{5277EF1E-ECAF-9747-9C98-F3165C2B7E5A}"/>
    <dgm:cxn modelId="{0538F68A-569E-124E-A950-C7D5CC812B41}" srcId="{80F934E0-3FA4-D845-9B54-AF99784657FF}" destId="{8EA90DFC-2283-C44B-951F-03FBE835CDCC}" srcOrd="4" destOrd="0" parTransId="{4954E585-E570-C64C-8134-4D18BF2BB194}" sibTransId="{E7FE005D-1D05-6E47-A7F7-9E6A6526B1FF}"/>
    <dgm:cxn modelId="{0B7EBEA7-AA0D-F841-95C7-F30441A27F7E}" type="presOf" srcId="{4A51AC62-E6A0-0145-BF3D-1B6A4767B892}" destId="{37BE067F-7EE2-D947-AF81-1DEB16A143A8}" srcOrd="1" destOrd="0" presId="urn:microsoft.com/office/officeart/2005/8/layout/pyramid1"/>
    <dgm:cxn modelId="{E0A746B3-6BD3-5F46-8620-4F74699AE8D7}" type="presOf" srcId="{2BD87FE1-D4BE-AC4E-B446-3CE2271892C5}" destId="{541D4B94-E051-DF4C-9B31-BCC3D8612C50}" srcOrd="1" destOrd="0" presId="urn:microsoft.com/office/officeart/2005/8/layout/pyramid1"/>
    <dgm:cxn modelId="{4D6683D1-3C7C-904A-8B09-A9DEE5BE07F0}" type="presOf" srcId="{6955243D-D595-9F4D-AA11-42774B113CA6}" destId="{455A069F-197C-D24E-907E-863BDBEBE5C2}" srcOrd="0" destOrd="0" presId="urn:microsoft.com/office/officeart/2005/8/layout/pyramid1"/>
    <dgm:cxn modelId="{D217B0D1-CB27-A944-9619-E126A6C4E7C7}" srcId="{80F934E0-3FA4-D845-9B54-AF99784657FF}" destId="{2BD87FE1-D4BE-AC4E-B446-3CE2271892C5}" srcOrd="5" destOrd="0" parTransId="{6BB6120C-9A39-614B-A884-C26E5E0C7C0A}" sibTransId="{9DC9D438-2E86-1646-9684-903195C76942}"/>
    <dgm:cxn modelId="{8F313BD3-D93B-E544-AB93-B991835B3939}" type="presOf" srcId="{2BD87FE1-D4BE-AC4E-B446-3CE2271892C5}" destId="{B6CE6D46-991B-D04C-A560-839E1DA5480C}" srcOrd="0" destOrd="0" presId="urn:microsoft.com/office/officeart/2005/8/layout/pyramid1"/>
    <dgm:cxn modelId="{C09F94E3-6122-0942-83D8-8D9A6DADC773}" type="presOf" srcId="{8EA90DFC-2283-C44B-951F-03FBE835CDCC}" destId="{56C1A3FF-4C0D-2045-BA33-E5D503D6A75D}" srcOrd="1" destOrd="0" presId="urn:microsoft.com/office/officeart/2005/8/layout/pyramid1"/>
    <dgm:cxn modelId="{EE3137E9-A55D-0043-98A2-5915C6B4D96C}" type="presOf" srcId="{80F934E0-3FA4-D845-9B54-AF99784657FF}" destId="{6B76318C-587A-134A-BB56-F1218FE7ADC8}" srcOrd="0" destOrd="0" presId="urn:microsoft.com/office/officeart/2005/8/layout/pyramid1"/>
    <dgm:cxn modelId="{2F4F8FF2-5F10-804A-A3E1-27D2FB576FED}" srcId="{80F934E0-3FA4-D845-9B54-AF99784657FF}" destId="{6955243D-D595-9F4D-AA11-42774B113CA6}" srcOrd="2" destOrd="0" parTransId="{F0E666CE-C2BE-F74E-9478-E7BE839EAF91}" sibTransId="{C955E23F-589A-194F-971F-64FC58C4DB36}"/>
    <dgm:cxn modelId="{166FEEFB-45B9-084E-AA7A-2087D94A31C3}" type="presOf" srcId="{8EA90DFC-2283-C44B-951F-03FBE835CDCC}" destId="{C7498441-A858-EF4C-A006-65BB05A39873}" srcOrd="0" destOrd="0" presId="urn:microsoft.com/office/officeart/2005/8/layout/pyramid1"/>
    <dgm:cxn modelId="{3B2B2445-0EE7-C74B-8ADE-08A54825483C}" type="presParOf" srcId="{6B76318C-587A-134A-BB56-F1218FE7ADC8}" destId="{7FE41343-919A-4A40-B47E-84E1809538C1}" srcOrd="0" destOrd="0" presId="urn:microsoft.com/office/officeart/2005/8/layout/pyramid1"/>
    <dgm:cxn modelId="{B5CFE713-8D82-8142-9976-F84C26C2016E}" type="presParOf" srcId="{7FE41343-919A-4A40-B47E-84E1809538C1}" destId="{0952B777-EC34-9841-9BB8-E3D4EC820830}" srcOrd="0" destOrd="0" presId="urn:microsoft.com/office/officeart/2005/8/layout/pyramid1"/>
    <dgm:cxn modelId="{EBA34D3B-67DB-D44C-9E40-D047C641386D}" type="presParOf" srcId="{7FE41343-919A-4A40-B47E-84E1809538C1}" destId="{37BE067F-7EE2-D947-AF81-1DEB16A143A8}" srcOrd="1" destOrd="0" presId="urn:microsoft.com/office/officeart/2005/8/layout/pyramid1"/>
    <dgm:cxn modelId="{1B3C2089-81E7-1C44-813B-084D8BA8ADD1}" type="presParOf" srcId="{6B76318C-587A-134A-BB56-F1218FE7ADC8}" destId="{8094FD64-6558-3649-BC0A-A25F1EF47402}" srcOrd="1" destOrd="0" presId="urn:microsoft.com/office/officeart/2005/8/layout/pyramid1"/>
    <dgm:cxn modelId="{2661BADC-49F1-E749-BBC1-DF568A078C0E}" type="presParOf" srcId="{8094FD64-6558-3649-BC0A-A25F1EF47402}" destId="{A8FD2728-4C5B-2743-A7A2-D2EACF84F9E3}" srcOrd="0" destOrd="0" presId="urn:microsoft.com/office/officeart/2005/8/layout/pyramid1"/>
    <dgm:cxn modelId="{753E2685-E07A-4D4E-B70B-CC15F642B5E8}" type="presParOf" srcId="{8094FD64-6558-3649-BC0A-A25F1EF47402}" destId="{33E23770-DEAE-324A-8C49-74131F2C4CEF}" srcOrd="1" destOrd="0" presId="urn:microsoft.com/office/officeart/2005/8/layout/pyramid1"/>
    <dgm:cxn modelId="{84FF7C2F-661F-B844-AC10-5036888DB172}" type="presParOf" srcId="{6B76318C-587A-134A-BB56-F1218FE7ADC8}" destId="{E3DABAF9-9080-EA41-80E3-89700802B252}" srcOrd="2" destOrd="0" presId="urn:microsoft.com/office/officeart/2005/8/layout/pyramid1"/>
    <dgm:cxn modelId="{EB415A9D-F82D-2248-9857-6061BAABF5F6}" type="presParOf" srcId="{E3DABAF9-9080-EA41-80E3-89700802B252}" destId="{455A069F-197C-D24E-907E-863BDBEBE5C2}" srcOrd="0" destOrd="0" presId="urn:microsoft.com/office/officeart/2005/8/layout/pyramid1"/>
    <dgm:cxn modelId="{FD564C35-5182-A94C-9FB2-4E0DC1E11BFA}" type="presParOf" srcId="{E3DABAF9-9080-EA41-80E3-89700802B252}" destId="{D26E1E34-FDE6-C14A-9D3D-653229A175A6}" srcOrd="1" destOrd="0" presId="urn:microsoft.com/office/officeart/2005/8/layout/pyramid1"/>
    <dgm:cxn modelId="{BC0D554A-F176-8343-B880-7A8A7313BC0A}" type="presParOf" srcId="{6B76318C-587A-134A-BB56-F1218FE7ADC8}" destId="{692FFBE5-7958-BC46-A6C6-FEFA87BC4A77}" srcOrd="3" destOrd="0" presId="urn:microsoft.com/office/officeart/2005/8/layout/pyramid1"/>
    <dgm:cxn modelId="{A4140FA1-8411-3E4C-AF21-1D06E9366C89}" type="presParOf" srcId="{692FFBE5-7958-BC46-A6C6-FEFA87BC4A77}" destId="{AB74D3FC-F593-8043-BD95-0D3AC7DC6B64}" srcOrd="0" destOrd="0" presId="urn:microsoft.com/office/officeart/2005/8/layout/pyramid1"/>
    <dgm:cxn modelId="{8201C0A3-2C4C-6944-95D4-00D1E70CC7CC}" type="presParOf" srcId="{692FFBE5-7958-BC46-A6C6-FEFA87BC4A77}" destId="{C5222D0A-1503-334B-A852-A96C2F2C9358}" srcOrd="1" destOrd="0" presId="urn:microsoft.com/office/officeart/2005/8/layout/pyramid1"/>
    <dgm:cxn modelId="{C01EDDB2-1C7A-4B46-9E10-53AF9FCEA2FD}" type="presParOf" srcId="{6B76318C-587A-134A-BB56-F1218FE7ADC8}" destId="{49FD33EA-8D46-9447-ABEE-11956245457B}" srcOrd="4" destOrd="0" presId="urn:microsoft.com/office/officeart/2005/8/layout/pyramid1"/>
    <dgm:cxn modelId="{8CC7FFDF-5CEA-A140-9EC8-A8E2EF1749F5}" type="presParOf" srcId="{49FD33EA-8D46-9447-ABEE-11956245457B}" destId="{C7498441-A858-EF4C-A006-65BB05A39873}" srcOrd="0" destOrd="0" presId="urn:microsoft.com/office/officeart/2005/8/layout/pyramid1"/>
    <dgm:cxn modelId="{3ECF3E1E-E9F4-3349-AD9F-DDF60CE4C478}" type="presParOf" srcId="{49FD33EA-8D46-9447-ABEE-11956245457B}" destId="{56C1A3FF-4C0D-2045-BA33-E5D503D6A75D}" srcOrd="1" destOrd="0" presId="urn:microsoft.com/office/officeart/2005/8/layout/pyramid1"/>
    <dgm:cxn modelId="{1B4658B0-BEFB-3C41-A2FD-98E45F1AC7D7}" type="presParOf" srcId="{6B76318C-587A-134A-BB56-F1218FE7ADC8}" destId="{5B2B37A6-A806-174E-90D3-CEB248C00FAF}" srcOrd="5" destOrd="0" presId="urn:microsoft.com/office/officeart/2005/8/layout/pyramid1"/>
    <dgm:cxn modelId="{050A6E03-24AF-384E-ADAB-927C0DF6D01D}" type="presParOf" srcId="{5B2B37A6-A806-174E-90D3-CEB248C00FAF}" destId="{B6CE6D46-991B-D04C-A560-839E1DA5480C}" srcOrd="0" destOrd="0" presId="urn:microsoft.com/office/officeart/2005/8/layout/pyramid1"/>
    <dgm:cxn modelId="{118D30E3-745D-994B-B8C5-817DAF8C0667}" type="presParOf" srcId="{5B2B37A6-A806-174E-90D3-CEB248C00FAF}" destId="{541D4B94-E051-DF4C-9B31-BCC3D8612C50}" srcOrd="1" destOrd="0" presId="urn:microsoft.com/office/officeart/2005/8/layout/pyramid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A8CCA-74C9-4C40-9FB6-4059E2BFA132}">
      <dsp:nvSpPr>
        <dsp:cNvPr id="0" name=""/>
        <dsp:cNvSpPr/>
      </dsp:nvSpPr>
      <dsp:spPr>
        <a:xfrm>
          <a:off x="1041185" y="0"/>
          <a:ext cx="438180"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endParaRPr lang="en-US" sz="1000" kern="1200" dirty="0"/>
        </a:p>
      </dsp:txBody>
      <dsp:txXfrm>
        <a:off x="1041185" y="0"/>
        <a:ext cx="438180" cy="344103"/>
      </dsp:txXfrm>
    </dsp:sp>
    <dsp:sp modelId="{47555719-9E0B-974D-BA4C-D24C722F72E7}">
      <dsp:nvSpPr>
        <dsp:cNvPr id="0" name=""/>
        <dsp:cNvSpPr/>
      </dsp:nvSpPr>
      <dsp:spPr>
        <a:xfrm>
          <a:off x="840183" y="344103"/>
          <a:ext cx="840183"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t" anchorCtr="0">
          <a:noAutofit/>
        </a:bodyPr>
        <a:lstStyle/>
        <a:p>
          <a:pPr marL="0" lvl="0" indent="0" algn="ctr" defTabSz="400050">
            <a:lnSpc>
              <a:spcPct val="90000"/>
            </a:lnSpc>
            <a:spcBef>
              <a:spcPct val="0"/>
            </a:spcBef>
            <a:spcAft>
              <a:spcPct val="35000"/>
            </a:spcAft>
            <a:buNone/>
          </a:pPr>
          <a:endParaRPr lang="en-US" sz="900" kern="1200" dirty="0"/>
        </a:p>
      </dsp:txBody>
      <dsp:txXfrm>
        <a:off x="987215" y="344103"/>
        <a:ext cx="546119" cy="344103"/>
      </dsp:txXfrm>
    </dsp:sp>
    <dsp:sp modelId="{483C525E-38CD-7A4D-8EE3-3CC4232EDFF2}">
      <dsp:nvSpPr>
        <dsp:cNvPr id="0" name=""/>
        <dsp:cNvSpPr/>
      </dsp:nvSpPr>
      <dsp:spPr>
        <a:xfrm>
          <a:off x="630137" y="688207"/>
          <a:ext cx="1260275"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kern="1200" dirty="0"/>
            <a:t>Accessible</a:t>
          </a:r>
        </a:p>
      </dsp:txBody>
      <dsp:txXfrm>
        <a:off x="850685" y="688207"/>
        <a:ext cx="819179" cy="344103"/>
      </dsp:txXfrm>
    </dsp:sp>
    <dsp:sp modelId="{0F9200B7-E8E7-6743-9161-51E43D9E6889}">
      <dsp:nvSpPr>
        <dsp:cNvPr id="0" name=""/>
        <dsp:cNvSpPr/>
      </dsp:nvSpPr>
      <dsp:spPr>
        <a:xfrm>
          <a:off x="420091" y="1032311"/>
          <a:ext cx="1680367"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kern="1200" dirty="0"/>
            <a:t>Useable</a:t>
          </a:r>
        </a:p>
      </dsp:txBody>
      <dsp:txXfrm>
        <a:off x="714156" y="1032311"/>
        <a:ext cx="1092238" cy="344103"/>
      </dsp:txXfrm>
    </dsp:sp>
    <dsp:sp modelId="{284C2736-82FE-BB48-9CA5-7A68DF305F6D}">
      <dsp:nvSpPr>
        <dsp:cNvPr id="0" name=""/>
        <dsp:cNvSpPr/>
      </dsp:nvSpPr>
      <dsp:spPr>
        <a:xfrm>
          <a:off x="208764" y="1361501"/>
          <a:ext cx="2095964"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kern="1200" dirty="0"/>
            <a:t>Reliable &amp; Trustworthy</a:t>
          </a:r>
        </a:p>
      </dsp:txBody>
      <dsp:txXfrm>
        <a:off x="575558" y="1361501"/>
        <a:ext cx="1362376" cy="344103"/>
      </dsp:txXfrm>
    </dsp:sp>
    <dsp:sp modelId="{E90E391F-6CD7-6B46-801E-908C6B66012C}">
      <dsp:nvSpPr>
        <dsp:cNvPr id="0" name=""/>
        <dsp:cNvSpPr/>
      </dsp:nvSpPr>
      <dsp:spPr>
        <a:xfrm>
          <a:off x="0" y="1720518"/>
          <a:ext cx="2520551" cy="344103"/>
        </a:xfrm>
        <a:prstGeom prst="trapezoid">
          <a:avLst>
            <a:gd name="adj" fmla="val 61041"/>
          </a:avLst>
        </a:prstGeom>
        <a:solidFill>
          <a:srgbClr val="C4D6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t" anchorCtr="0">
          <a:noAutofit/>
        </a:bodyPr>
        <a:lstStyle/>
        <a:p>
          <a:pPr marL="0" lvl="0" indent="0" algn="ctr" defTabSz="444500">
            <a:lnSpc>
              <a:spcPct val="90000"/>
            </a:lnSpc>
            <a:spcBef>
              <a:spcPct val="0"/>
            </a:spcBef>
            <a:spcAft>
              <a:spcPct val="35000"/>
            </a:spcAft>
            <a:buNone/>
          </a:pPr>
          <a:r>
            <a:rPr lang="en-US" sz="1000" kern="1200" dirty="0"/>
            <a:t>Functional</a:t>
          </a:r>
        </a:p>
      </dsp:txBody>
      <dsp:txXfrm>
        <a:off x="441096" y="1720518"/>
        <a:ext cx="1638358" cy="344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2B777-EC34-9841-9BB8-E3D4EC820830}">
      <dsp:nvSpPr>
        <dsp:cNvPr id="0" name=""/>
        <dsp:cNvSpPr/>
      </dsp:nvSpPr>
      <dsp:spPr>
        <a:xfrm>
          <a:off x="2097186" y="0"/>
          <a:ext cx="838874"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Meaningful</a:t>
          </a:r>
        </a:p>
      </dsp:txBody>
      <dsp:txXfrm>
        <a:off x="2097186" y="0"/>
        <a:ext cx="838874" cy="635474"/>
      </dsp:txXfrm>
    </dsp:sp>
    <dsp:sp modelId="{A8FD2728-4C5B-2743-A7A2-D2EACF84F9E3}">
      <dsp:nvSpPr>
        <dsp:cNvPr id="0" name=""/>
        <dsp:cNvSpPr/>
      </dsp:nvSpPr>
      <dsp:spPr>
        <a:xfrm>
          <a:off x="1677749" y="635474"/>
          <a:ext cx="1677748"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Delightful</a:t>
          </a:r>
        </a:p>
      </dsp:txBody>
      <dsp:txXfrm>
        <a:off x="1971355" y="635474"/>
        <a:ext cx="1090536" cy="635474"/>
      </dsp:txXfrm>
    </dsp:sp>
    <dsp:sp modelId="{455A069F-197C-D24E-907E-863BDBEBE5C2}">
      <dsp:nvSpPr>
        <dsp:cNvPr id="0" name=""/>
        <dsp:cNvSpPr/>
      </dsp:nvSpPr>
      <dsp:spPr>
        <a:xfrm>
          <a:off x="1258311" y="1270949"/>
          <a:ext cx="2516623"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Convenient</a:t>
          </a:r>
        </a:p>
      </dsp:txBody>
      <dsp:txXfrm>
        <a:off x="1698720" y="1270949"/>
        <a:ext cx="1635805" cy="635474"/>
      </dsp:txXfrm>
    </dsp:sp>
    <dsp:sp modelId="{AB74D3FC-F593-8043-BD95-0D3AC7DC6B64}">
      <dsp:nvSpPr>
        <dsp:cNvPr id="0" name=""/>
        <dsp:cNvSpPr/>
      </dsp:nvSpPr>
      <dsp:spPr>
        <a:xfrm>
          <a:off x="838874" y="1906423"/>
          <a:ext cx="3355497"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Usable</a:t>
          </a:r>
        </a:p>
      </dsp:txBody>
      <dsp:txXfrm>
        <a:off x="1426086" y="1906423"/>
        <a:ext cx="2181073" cy="635474"/>
      </dsp:txXfrm>
    </dsp:sp>
    <dsp:sp modelId="{C7498441-A858-EF4C-A006-65BB05A39873}">
      <dsp:nvSpPr>
        <dsp:cNvPr id="0" name=""/>
        <dsp:cNvSpPr/>
      </dsp:nvSpPr>
      <dsp:spPr>
        <a:xfrm>
          <a:off x="419437" y="2541898"/>
          <a:ext cx="4194372"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Reliable</a:t>
          </a:r>
        </a:p>
      </dsp:txBody>
      <dsp:txXfrm>
        <a:off x="1153452" y="2541898"/>
        <a:ext cx="2726342" cy="635474"/>
      </dsp:txXfrm>
    </dsp:sp>
    <dsp:sp modelId="{B6CE6D46-991B-D04C-A560-839E1DA5480C}">
      <dsp:nvSpPr>
        <dsp:cNvPr id="0" name=""/>
        <dsp:cNvSpPr/>
      </dsp:nvSpPr>
      <dsp:spPr>
        <a:xfrm>
          <a:off x="0" y="3177373"/>
          <a:ext cx="5033247" cy="635474"/>
        </a:xfrm>
        <a:prstGeom prst="trapezoid">
          <a:avLst>
            <a:gd name="adj" fmla="val 66004"/>
          </a:avLst>
        </a:prstGeom>
        <a:solidFill>
          <a:srgbClr val="41699A">
            <a:alpha val="25391"/>
          </a:srgbClr>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lumMod val="65000"/>
                  <a:lumOff val="35000"/>
                </a:schemeClr>
              </a:solidFill>
              <a:latin typeface="Calibri" panose="020F0502020204030204" pitchFamily="34" charset="0"/>
              <a:cs typeface="Calibri" panose="020F0502020204030204" pitchFamily="34" charset="0"/>
            </a:rPr>
            <a:t>Functional</a:t>
          </a:r>
        </a:p>
      </dsp:txBody>
      <dsp:txXfrm>
        <a:off x="880818" y="3177373"/>
        <a:ext cx="3271610" cy="63547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5693"/>
          </a:xfrm>
          <a:prstGeom prst="rect">
            <a:avLst/>
          </a:prstGeom>
          <a:noFill/>
          <a:ln>
            <a:noFill/>
          </a:ln>
        </p:spPr>
        <p:txBody>
          <a:bodyPr spcFirstLastPara="1" wrap="square" lIns="91325" tIns="45650" rIns="91325" bIns="4565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65693"/>
          </a:xfrm>
          <a:prstGeom prst="rect">
            <a:avLst/>
          </a:prstGeom>
          <a:noFill/>
          <a:ln>
            <a:noFill/>
          </a:ln>
        </p:spPr>
        <p:txBody>
          <a:bodyPr spcFirstLastPara="1" wrap="square" lIns="91325" tIns="45650" rIns="91325" bIns="4565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5693"/>
          </a:xfrm>
          <a:prstGeom prst="rect">
            <a:avLst/>
          </a:prstGeom>
          <a:noFill/>
          <a:ln>
            <a:noFill/>
          </a:ln>
        </p:spPr>
        <p:txBody>
          <a:bodyPr spcFirstLastPara="1" wrap="square" lIns="91325" tIns="45650" rIns="91325" bIns="4565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a2a8a919e9_0_620:notes"/>
          <p:cNvSpPr txBox="1">
            <a:spLocks noGrp="1"/>
          </p:cNvSpPr>
          <p:nvPr>
            <p:ph type="body" idx="1"/>
          </p:nvPr>
        </p:nvSpPr>
        <p:spPr>
          <a:xfrm>
            <a:off x="685800" y="4482290"/>
            <a:ext cx="5486400" cy="3667200"/>
          </a:xfrm>
          <a:prstGeom prst="rect">
            <a:avLst/>
          </a:prstGeom>
          <a:noFill/>
          <a:ln>
            <a:noFill/>
          </a:ln>
        </p:spPr>
        <p:txBody>
          <a:bodyPr spcFirstLastPara="1" wrap="square" lIns="91325" tIns="45650" rIns="91325" bIns="45650" anchor="t" anchorCtr="0">
            <a:noAutofit/>
          </a:bodyPr>
          <a:lstStyle/>
          <a:p>
            <a:pPr algn="l" rtl="0" fontAlgn="base">
              <a:spcBef>
                <a:spcPts val="0"/>
              </a:spcBef>
              <a:spcAft>
                <a:spcPts val="0"/>
              </a:spcAft>
            </a:pPr>
            <a:r>
              <a:rPr lang="en-US" sz="1800" dirty="0">
                <a:effectLst/>
                <a:latin typeface="Calibri" panose="020F0502020204030204" pitchFamily="34" charset="0"/>
                <a:ea typeface="Calibri" panose="020F0502020204030204" pitchFamily="34" charset="0"/>
              </a:rPr>
              <a:t>Communities across the United States face diverse water resource challenges requiring both rapid decision-making for urgent events and strategic long-term planning for chronic issues. Engineers and scientists rely on sophisticated models and simulations to understand these complexities; however, their outputs often remain inaccessible or impractical for real-world planning and decision-making processes.</a:t>
            </a:r>
            <a:r>
              <a:rPr lang="en-US" dirty="0">
                <a:effectLst/>
              </a:rPr>
              <a:t> </a:t>
            </a:r>
            <a:endParaRPr dirty="0"/>
          </a:p>
        </p:txBody>
      </p:sp>
      <p:sp>
        <p:nvSpPr>
          <p:cNvPr id="249" name="Google Shape;249;g1a2a8a919e9_0_62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8" name="Google Shape;438;p4: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457200" lvl="0" indent="-228600" algn="l" rtl="0">
              <a:lnSpc>
                <a:spcPct val="100000"/>
              </a:lnSpc>
              <a:spcBef>
                <a:spcPts val="0"/>
              </a:spcBef>
              <a:spcAft>
                <a:spcPts val="0"/>
              </a:spcAft>
              <a:buSzPts val="1400"/>
              <a:buNone/>
            </a:pPr>
            <a:r>
              <a:rPr lang="en-US" sz="1800" dirty="0">
                <a:latin typeface="Times New Roman"/>
                <a:ea typeface="Times New Roman"/>
                <a:cs typeface="Times New Roman"/>
                <a:sym typeface="Times New Roman"/>
              </a:rPr>
              <a:t>Three examples of End-to-End AI-enabled Modeling with stakeholders (AIMS) from our research.</a:t>
            </a:r>
          </a:p>
          <a:p>
            <a:pPr marL="457200" lvl="0" indent="-228600" algn="l" rtl="0">
              <a:lnSpc>
                <a:spcPct val="100000"/>
              </a:lnSpc>
              <a:spcBef>
                <a:spcPts val="0"/>
              </a:spcBef>
              <a:spcAft>
                <a:spcPts val="0"/>
              </a:spcAft>
              <a:buSzPts val="1400"/>
              <a:buNone/>
            </a:pPr>
            <a:endParaRPr lang="en-US" sz="1800"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lang="en-US" sz="1800"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endParaRPr lang="en-US" sz="1800" dirty="0">
              <a:latin typeface="Times New Roman"/>
              <a:ea typeface="Times New Roman"/>
              <a:cs typeface="Times New Roman"/>
              <a:sym typeface="Times New Roman"/>
            </a:endParaRPr>
          </a:p>
          <a:p>
            <a:pPr marL="457200" lvl="0" indent="-228600" algn="l" rtl="0">
              <a:lnSpc>
                <a:spcPct val="100000"/>
              </a:lnSpc>
              <a:spcBef>
                <a:spcPts val="0"/>
              </a:spcBef>
              <a:spcAft>
                <a:spcPts val="0"/>
              </a:spcAft>
              <a:buSzPts val="1400"/>
              <a:buNone/>
            </a:pPr>
            <a:r>
              <a:rPr lang="en-US" sz="1800" dirty="0">
                <a:latin typeface="Times New Roman"/>
                <a:ea typeface="Times New Roman"/>
                <a:cs typeface="Times New Roman"/>
                <a:sym typeface="Times New Roman"/>
              </a:rPr>
              <a:t> offers an expansive set of opportunities to advance research. This presentation shares an overview of AI subfields with possible applications to participatory modeling (PM) capable of accelerating the development of AIMS style research and implementation. This presentation highlights results of multiple applied research projects to share results exemplified through application and a suite of Artificial Intelligence supported computational systems, applications, and sociotechnical research processes. While not comprehensive, the results provide useful insights that active PM researchers will be able to leverage to advance their own approaches with co-design and integrated modeling applications. </a:t>
            </a:r>
            <a:br>
              <a:rPr lang="en-US" sz="1800" b="0" i="0" u="none" strike="noStrike" dirty="0">
                <a:solidFill>
                  <a:srgbClr val="000000"/>
                </a:solidFill>
                <a:latin typeface="Calibri"/>
                <a:ea typeface="Calibri"/>
                <a:cs typeface="Calibri"/>
                <a:sym typeface="Calibri"/>
              </a:rPr>
            </a:br>
            <a:endParaRPr lang="en-US" sz="18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lang="en-US" sz="18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Calibri"/>
                <a:ea typeface="Calibri"/>
                <a:cs typeface="Calibri"/>
                <a:sym typeface="Calibri"/>
              </a:rPr>
              <a:t>-----</a:t>
            </a:r>
          </a:p>
          <a:p>
            <a:pPr marL="457200" lvl="0" indent="-228600" algn="l" rtl="0">
              <a:lnSpc>
                <a:spcPct val="100000"/>
              </a:lnSpc>
              <a:spcBef>
                <a:spcPts val="0"/>
              </a:spcBef>
              <a:spcAft>
                <a:spcPts val="0"/>
              </a:spcAft>
              <a:buSzPts val="1400"/>
              <a:buNone/>
            </a:pPr>
            <a:endParaRPr lang="en-US" sz="18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800" b="0" i="0" u="none" strike="noStrike" dirty="0">
                <a:solidFill>
                  <a:srgbClr val="000000"/>
                </a:solidFill>
                <a:latin typeface="Calibri"/>
                <a:ea typeface="Calibri"/>
                <a:cs typeface="Calibri"/>
                <a:sym typeface="Calibri"/>
              </a:rPr>
              <a:t>3 - Socio-technical approaches also require many modalities for information delivery so that it can be converted into knowledge. </a:t>
            </a:r>
            <a:endParaRPr b="0" i="0" u="none" strike="noStrike" dirty="0">
              <a:solidFill>
                <a:srgbClr val="000000"/>
              </a:solidFill>
            </a:endParaRPr>
          </a:p>
          <a:p>
            <a:pPr marL="457200" lvl="0" indent="457200" algn="l" rtl="0">
              <a:lnSpc>
                <a:spcPct val="100000"/>
              </a:lnSpc>
              <a:spcBef>
                <a:spcPts val="0"/>
              </a:spcBef>
              <a:spcAft>
                <a:spcPts val="0"/>
              </a:spcAft>
              <a:buSzPts val="1400"/>
              <a:buNone/>
            </a:pPr>
            <a:r>
              <a:rPr lang="en-US" sz="1800" b="0" i="0" u="none" strike="noStrike" dirty="0">
                <a:solidFill>
                  <a:srgbClr val="000000"/>
                </a:solidFill>
                <a:latin typeface="Calibri"/>
                <a:ea typeface="Calibri"/>
                <a:cs typeface="Calibri"/>
                <a:sym typeface="Calibri"/>
              </a:rPr>
              <a:t>Here you see multiple interactive interfaces for sharing information to inspire science-informed dialog. </a:t>
            </a:r>
            <a:endParaRPr b="0" i="0" u="none" strike="noStrike" dirty="0">
              <a:solidFill>
                <a:srgbClr val="000000"/>
              </a:solidFill>
            </a:endParaRPr>
          </a:p>
          <a:p>
            <a:pPr marL="457200" lvl="0" indent="-228600" algn="l" rtl="0">
              <a:lnSpc>
                <a:spcPct val="100000"/>
              </a:lnSpc>
              <a:spcBef>
                <a:spcPts val="0"/>
              </a:spcBef>
              <a:spcAft>
                <a:spcPts val="0"/>
              </a:spcAft>
              <a:buSzPts val="1400"/>
              <a:buFont typeface="Arial"/>
              <a:buChar char="•"/>
            </a:pPr>
            <a:br>
              <a:rPr lang="en-US" dirty="0"/>
            </a:br>
            <a:r>
              <a:rPr lang="en-US" sz="1800" b="0" i="0" u="none" strike="noStrike" dirty="0">
                <a:solidFill>
                  <a:srgbClr val="000000"/>
                </a:solidFill>
                <a:latin typeface="Calibri"/>
                <a:ea typeface="Calibri"/>
                <a:cs typeface="Calibri"/>
                <a:sym typeface="Calibri"/>
              </a:rPr>
              <a:t>Theorists suggest that diagnostic framing is a crucial part of the decision-making process. </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Calibri"/>
                <a:ea typeface="Calibri"/>
                <a:cs typeface="Calibri"/>
                <a:sym typeface="Calibri"/>
              </a:rPr>
              <a:t>How people understand relevant problems drives their understanding of how they can be solved </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Calibri"/>
                <a:ea typeface="Calibri"/>
                <a:cs typeface="Calibri"/>
                <a:sym typeface="Calibri"/>
              </a:rPr>
              <a:t>The parameters and ideas that can then be used to support planning for implementation depend on which information is sought out by groups</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Calibri"/>
                <a:ea typeface="Calibri"/>
                <a:cs typeface="Calibri"/>
                <a:sym typeface="Calibri"/>
              </a:rPr>
              <a:t>While problems are often triggered by evidence, the actions to resolve them are mediated by interpretation by a group and deliberations or negotiations to select actions. </a:t>
            </a:r>
            <a:endParaRPr dirty="0"/>
          </a:p>
          <a:p>
            <a:pPr marL="457200" lvl="0" indent="-228600" algn="l" rtl="0">
              <a:lnSpc>
                <a:spcPct val="100000"/>
              </a:lnSpc>
              <a:spcBef>
                <a:spcPts val="0"/>
              </a:spcBef>
              <a:spcAft>
                <a:spcPts val="0"/>
              </a:spcAft>
              <a:buSzPts val="1400"/>
              <a:buFont typeface="Arial"/>
              <a:buChar char="•"/>
            </a:pPr>
            <a:r>
              <a:rPr lang="en-US" sz="1800" b="0" i="0" u="none" strike="noStrike" dirty="0">
                <a:solidFill>
                  <a:srgbClr val="000000"/>
                </a:solidFill>
                <a:latin typeface="Calibri"/>
                <a:ea typeface="Calibri"/>
                <a:cs typeface="Calibri"/>
                <a:sym typeface="Calibri"/>
              </a:rPr>
              <a:t>Research and other forms of evidence also play a powerful, if indirect, role by shaping the working knowledge and shared understandings that people bring into a discussion. </a:t>
            </a:r>
            <a:endParaRPr dirty="0"/>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439" name="Google Shape;439;p4: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lvl="0" indent="0" algn="l" rtl="0">
              <a:lnSpc>
                <a:spcPct val="100000"/>
              </a:lnSpc>
              <a:spcBef>
                <a:spcPts val="0"/>
              </a:spcBef>
              <a:spcAft>
                <a:spcPts val="0"/>
              </a:spcAft>
              <a:buNone/>
            </a:pPr>
            <a:fld id="{00000000-1234-1234-1234-123412341234}" type="slidenum">
              <a:rPr lang="en-US"/>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algn="l" rtl="0">
              <a:buFont typeface="Arial" panose="020B0604020202020204" pitchFamily="34" charset="0"/>
              <a:buChar char="•"/>
            </a:pPr>
            <a:r>
              <a:rPr lang="en-US" b="0" i="0" dirty="0">
                <a:solidFill>
                  <a:srgbClr val="FFFFFF"/>
                </a:solidFill>
                <a:effectLst/>
                <a:latin typeface="Roboto" panose="02000000000000000000" pitchFamily="2" charset="0"/>
              </a:rPr>
              <a:t>This End-to-End Team Project completed a full deployment from Adaptive Sensors-to-Science Gateway-to-Flood Simulation Model-to-Augmented Reality Table During the 2019 Annual IS-GEO workshop, the "Hack Fast-Fake News" team worked on a rapid design and deploy a real-time flood modeling use case. The basic design of the project included: Case study area Boulder Creek Canyon (DEM and satellite imagery)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4 real-time water sensors that were assigned GPS coordinates in the case study area (fake coordinates = "fake news")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Sensing signals streamed into the </a:t>
            </a:r>
            <a:r>
              <a:rPr lang="en-US" b="0" i="0" dirty="0" err="1">
                <a:solidFill>
                  <a:srgbClr val="FFFFFF"/>
                </a:solidFill>
                <a:effectLst/>
                <a:latin typeface="Roboto" panose="02000000000000000000" pitchFamily="2" charset="0"/>
              </a:rPr>
              <a:t>DataX</a:t>
            </a:r>
            <a:r>
              <a:rPr lang="en-US" b="0" i="0" dirty="0">
                <a:solidFill>
                  <a:srgbClr val="FFFFFF"/>
                </a:solidFill>
                <a:effectLst/>
                <a:latin typeface="Roboto" panose="02000000000000000000" pitchFamily="2" charset="0"/>
              </a:rPr>
              <a:t> Science Gateway (CHORDS &amp; TAPIS)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Code for the Height Above Natural Drainage model (simple flood model - more sophisticated being linked as follow-on work)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err="1">
                <a:solidFill>
                  <a:srgbClr val="FFFFFF"/>
                </a:solidFill>
                <a:effectLst/>
                <a:latin typeface="Roboto" panose="02000000000000000000" pitchFamily="2" charset="0"/>
              </a:rPr>
              <a:t>Jupyter</a:t>
            </a:r>
            <a:r>
              <a:rPr lang="en-US" b="0" i="0" dirty="0">
                <a:solidFill>
                  <a:srgbClr val="FFFFFF"/>
                </a:solidFill>
                <a:effectLst/>
                <a:latin typeface="Roboto" panose="02000000000000000000" pitchFamily="2" charset="0"/>
              </a:rPr>
              <a:t> notebook for testing model within the Science Gateway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WINGS automated workflow components to make reproducibility in other locations easy (Model </a:t>
            </a:r>
            <a:r>
              <a:rPr lang="en-US" b="0" i="0" dirty="0" err="1">
                <a:solidFill>
                  <a:srgbClr val="FFFFFF"/>
                </a:solidFill>
                <a:effectLst/>
                <a:latin typeface="Roboto" panose="02000000000000000000" pitchFamily="2" charset="0"/>
              </a:rPr>
              <a:t>INTegration</a:t>
            </a:r>
            <a:r>
              <a:rPr lang="en-US" b="0" i="0" dirty="0">
                <a:solidFill>
                  <a:srgbClr val="FFFFFF"/>
                </a:solidFill>
                <a:effectLst/>
                <a:latin typeface="Roboto" panose="02000000000000000000" pitchFamily="2" charset="0"/>
              </a:rPr>
              <a:t> platform - MINT)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Easy deploy to High Performance Computing resources at TACC </a:t>
            </a:r>
            <a:endParaRPr lang="en-US" b="0" i="0" dirty="0">
              <a:solidFill>
                <a:srgbClr val="F1F1F1"/>
              </a:solidFill>
              <a:effectLst/>
              <a:latin typeface="Roboto" panose="02000000000000000000" pitchFamily="2" charset="0"/>
            </a:endParaRPr>
          </a:p>
          <a:p>
            <a:pPr algn="l" rtl="0">
              <a:buFont typeface="Arial" panose="020B0604020202020204" pitchFamily="34" charset="0"/>
              <a:buChar char="•"/>
            </a:pPr>
            <a:r>
              <a:rPr lang="en-US" b="0" i="0" dirty="0">
                <a:solidFill>
                  <a:srgbClr val="FFFFFF"/>
                </a:solidFill>
                <a:effectLst/>
                <a:latin typeface="Roboto" panose="02000000000000000000" pitchFamily="2" charset="0"/>
              </a:rPr>
              <a:t>Outputs displayed in real-time on augmented reality </a:t>
            </a:r>
            <a:r>
              <a:rPr lang="en-US" b="0" i="0" dirty="0" err="1">
                <a:solidFill>
                  <a:srgbClr val="FFFFFF"/>
                </a:solidFill>
                <a:effectLst/>
                <a:latin typeface="Roboto" panose="02000000000000000000" pitchFamily="2" charset="0"/>
              </a:rPr>
              <a:t>sandtable</a:t>
            </a:r>
            <a:r>
              <a:rPr lang="en-US" b="0" i="0" dirty="0">
                <a:solidFill>
                  <a:srgbClr val="FFFFFF"/>
                </a:solidFill>
                <a:effectLst/>
                <a:latin typeface="Roboto" panose="02000000000000000000" pitchFamily="2" charset="0"/>
              </a:rPr>
              <a:t> (corporate partner </a:t>
            </a:r>
            <a:r>
              <a:rPr lang="en-US" b="0" i="0" dirty="0" err="1">
                <a:solidFill>
                  <a:srgbClr val="FFFFFF"/>
                </a:solidFill>
                <a:effectLst/>
                <a:latin typeface="Roboto" panose="02000000000000000000" pitchFamily="2" charset="0"/>
              </a:rPr>
              <a:t>Simtable</a:t>
            </a:r>
            <a:r>
              <a:rPr lang="en-US" b="0" i="0" dirty="0">
                <a:solidFill>
                  <a:srgbClr val="FFFFFF"/>
                </a:solidFill>
                <a:effectLst/>
                <a:latin typeface="Roboto" panose="02000000000000000000" pitchFamily="2" charset="0"/>
              </a:rPr>
              <a:t>). </a:t>
            </a:r>
            <a:endParaRPr lang="en-US" b="0" i="0" dirty="0">
              <a:solidFill>
                <a:srgbClr val="F1F1F1"/>
              </a:solidFill>
              <a:effectLst/>
              <a:latin typeface="Roboto" panose="02000000000000000000" pitchFamily="2" charset="0"/>
            </a:endParaRPr>
          </a:p>
          <a:p>
            <a:pPr>
              <a:buNone/>
            </a:pPr>
            <a:r>
              <a:rPr lang="en-US" b="0" i="0" dirty="0">
                <a:solidFill>
                  <a:srgbClr val="FFFFFF"/>
                </a:solidFill>
                <a:effectLst/>
                <a:latin typeface="Roboto" panose="02000000000000000000" pitchFamily="2" charset="0"/>
              </a:rPr>
              <a:t>The entire process was completed in 2 1/2 days of a hands-on workshop. Now that the proof-of-concept approach is complete, researchers are working to streamline implementation for future uses and models.</a:t>
            </a:r>
            <a:endParaRPr dirty="0"/>
          </a:p>
        </p:txBody>
      </p:sp>
      <p:sp>
        <p:nvSpPr>
          <p:cNvPr id="273" name="Google Shape;273;p21: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28600" algn="l" rtl="0">
              <a:lnSpc>
                <a:spcPct val="100000"/>
              </a:lnSpc>
              <a:spcBef>
                <a:spcPts val="0"/>
              </a:spcBef>
              <a:spcAft>
                <a:spcPts val="0"/>
              </a:spcAft>
              <a:buSzPts val="1400"/>
              <a:buNone/>
            </a:pPr>
            <a:r>
              <a:rPr lang="en-US" sz="1800" b="1" i="0" u="none" strike="noStrike" dirty="0">
                <a:solidFill>
                  <a:srgbClr val="4471C4"/>
                </a:solidFill>
                <a:effectLst/>
                <a:latin typeface="Times New Roman" panose="02020603050405020304" pitchFamily="18" charset="0"/>
              </a:rPr>
              <a:t>RO4</a:t>
            </a:r>
            <a:r>
              <a:rPr lang="en-US" sz="1800" b="1" i="0" u="none" strike="noStrike" dirty="0">
                <a:solidFill>
                  <a:srgbClr val="0E101A"/>
                </a:solidFill>
                <a:effectLst/>
                <a:latin typeface="Times New Roman" panose="02020603050405020304" pitchFamily="18" charset="0"/>
              </a:rPr>
              <a:t> </a:t>
            </a:r>
            <a:r>
              <a:rPr lang="en-US" sz="1800" b="0" i="0" u="none" strike="noStrike" dirty="0">
                <a:solidFill>
                  <a:srgbClr val="0E101A"/>
                </a:solidFill>
                <a:effectLst/>
                <a:latin typeface="Times New Roman" panose="02020603050405020304" pitchFamily="18" charset="0"/>
              </a:rPr>
              <a:t>Our project, by orchestrating the end-to-end elements of the CHAI research process, is poised to create robust, AI-ready information. This information will enrich historical records and provide valuable data that can support innovative new forms of inquiry and decision-support applications.</a:t>
            </a:r>
            <a:r>
              <a:rPr lang="en-US" sz="1800" b="1" i="0" u="none" strike="noStrike" dirty="0">
                <a:solidFill>
                  <a:srgbClr val="4F80BD"/>
                </a:solidFill>
                <a:effectLst/>
                <a:latin typeface="Times New Roman" panose="02020603050405020304" pitchFamily="18" charset="0"/>
              </a:rPr>
              <a:t> </a:t>
            </a:r>
            <a:r>
              <a:rPr lang="en-US" sz="1800" b="1" i="0" u="none" strike="noStrike" dirty="0">
                <a:solidFill>
                  <a:srgbClr val="4471C4"/>
                </a:solidFill>
                <a:effectLst/>
                <a:latin typeface="Times New Roman" panose="02020603050405020304" pitchFamily="18" charset="0"/>
              </a:rPr>
              <a:t>(AI-Ready Collections and Communication)</a:t>
            </a:r>
            <a:r>
              <a:rPr lang="en-US" sz="1800" b="1" i="0" u="none" strike="noStrike" dirty="0">
                <a:solidFill>
                  <a:srgbClr val="4F81BD"/>
                </a:solidFill>
                <a:effectLst/>
                <a:latin typeface="Times New Roman" panose="02020603050405020304" pitchFamily="18" charset="0"/>
              </a:rPr>
              <a:t> </a:t>
            </a:r>
            <a:r>
              <a:rPr lang="en-US" sz="1800" b="0" i="0" u="none" strike="noStrike" dirty="0">
                <a:solidFill>
                  <a:srgbClr val="4F81BD"/>
                </a:solidFill>
                <a:effectLst/>
                <a:latin typeface="Times New Roman" panose="02020603050405020304" pitchFamily="18" charset="0"/>
              </a:rPr>
              <a:t> </a:t>
            </a:r>
            <a:endParaRPr lang="en-US" sz="12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endParaRPr lang="en-US" sz="1200" b="0" i="0" u="none" strike="noStrike" dirty="0">
              <a:solidFill>
                <a:srgbClr val="000000"/>
              </a:solidFill>
              <a:latin typeface="Calibri"/>
              <a:ea typeface="Calibri"/>
              <a:cs typeface="Calibri"/>
              <a:sym typeface="Calibri"/>
            </a:endParaRPr>
          </a:p>
          <a:p>
            <a:pPr marL="457200" lvl="0" indent="-228600" algn="l" rtl="0">
              <a:lnSpc>
                <a:spcPct val="100000"/>
              </a:lnSpc>
              <a:spcBef>
                <a:spcPts val="0"/>
              </a:spcBef>
              <a:spcAft>
                <a:spcPts val="0"/>
              </a:spcAft>
              <a:buSzPts val="1400"/>
              <a:buNone/>
            </a:pPr>
            <a:r>
              <a:rPr lang="en-US" sz="1200" b="0" i="0" u="none" strike="noStrike" dirty="0">
                <a:solidFill>
                  <a:srgbClr val="000000"/>
                </a:solidFill>
                <a:latin typeface="Calibri"/>
                <a:ea typeface="Calibri"/>
                <a:cs typeface="Calibri"/>
                <a:sym typeface="Calibri"/>
              </a:rPr>
              <a:t>- Here you see multiple interactive interfaces for sharing information to inspire science-informed dialog. </a:t>
            </a:r>
            <a:endParaRPr lang="en-US" b="0" i="0" u="none" strike="noStrike" dirty="0">
              <a:solidFill>
                <a:srgbClr val="000000"/>
              </a:solidFill>
            </a:endParaRPr>
          </a:p>
          <a:p>
            <a:pPr marL="457200" lvl="0" indent="-228600" algn="l" rtl="0">
              <a:lnSpc>
                <a:spcPct val="100000"/>
              </a:lnSpc>
              <a:spcBef>
                <a:spcPts val="0"/>
              </a:spcBef>
              <a:spcAft>
                <a:spcPts val="0"/>
              </a:spcAft>
              <a:buSzPts val="1400"/>
              <a:buFont typeface="Arial"/>
              <a:buChar char="•"/>
            </a:pPr>
            <a:br>
              <a:rPr lang="en-US" dirty="0"/>
            </a:br>
            <a:r>
              <a:rPr lang="en-US" sz="1200" b="0" i="0" u="none" strike="noStrike" dirty="0">
                <a:solidFill>
                  <a:srgbClr val="000000"/>
                </a:solidFill>
                <a:latin typeface="Calibri"/>
                <a:ea typeface="Calibri"/>
                <a:cs typeface="Calibri"/>
                <a:sym typeface="Calibri"/>
              </a:rPr>
              <a:t>Theorists suggest that diagnostic framing is a crucial part of the decision-making process. </a:t>
            </a:r>
            <a:endParaRPr lang="en-US" dirty="0"/>
          </a:p>
          <a:p>
            <a:pPr marL="457200" lvl="0" indent="-228600" algn="l" rtl="0">
              <a:lnSpc>
                <a:spcPct val="100000"/>
              </a:lnSpc>
              <a:spcBef>
                <a:spcPts val="0"/>
              </a:spcBef>
              <a:spcAft>
                <a:spcPts val="0"/>
              </a:spcAft>
              <a:buSzPts val="1400"/>
              <a:buFont typeface="Arial"/>
              <a:buChar char="•"/>
            </a:pPr>
            <a:r>
              <a:rPr lang="en-US" sz="1200" b="0" i="0" u="none" strike="noStrike" dirty="0">
                <a:solidFill>
                  <a:srgbClr val="000000"/>
                </a:solidFill>
                <a:latin typeface="Calibri"/>
                <a:ea typeface="Calibri"/>
                <a:cs typeface="Calibri"/>
                <a:sym typeface="Calibri"/>
              </a:rPr>
              <a:t>How people understand relevant problems drives their understanding of how they can be solved </a:t>
            </a:r>
            <a:endParaRPr lang="en-US" dirty="0"/>
          </a:p>
          <a:p>
            <a:pPr marL="457200" lvl="0" indent="-228600" algn="l" rtl="0">
              <a:lnSpc>
                <a:spcPct val="100000"/>
              </a:lnSpc>
              <a:spcBef>
                <a:spcPts val="0"/>
              </a:spcBef>
              <a:spcAft>
                <a:spcPts val="0"/>
              </a:spcAft>
              <a:buSzPts val="1400"/>
              <a:buFont typeface="Arial"/>
              <a:buChar char="•"/>
            </a:pPr>
            <a:r>
              <a:rPr lang="en-US" sz="1200" b="0" i="0" u="none" strike="noStrike" dirty="0">
                <a:solidFill>
                  <a:srgbClr val="000000"/>
                </a:solidFill>
                <a:latin typeface="Calibri"/>
                <a:ea typeface="Calibri"/>
                <a:cs typeface="Calibri"/>
                <a:sym typeface="Calibri"/>
              </a:rPr>
              <a:t>The parameters and ideas that can then be used to support planning for implementation depend on which information is sought out by groups</a:t>
            </a:r>
            <a:endParaRPr lang="en-US" dirty="0"/>
          </a:p>
          <a:p>
            <a:pPr marL="457200" lvl="0" indent="-228600" algn="l" rtl="0">
              <a:lnSpc>
                <a:spcPct val="100000"/>
              </a:lnSpc>
              <a:spcBef>
                <a:spcPts val="0"/>
              </a:spcBef>
              <a:spcAft>
                <a:spcPts val="0"/>
              </a:spcAft>
              <a:buSzPts val="1400"/>
              <a:buFont typeface="Arial"/>
              <a:buChar char="•"/>
            </a:pPr>
            <a:r>
              <a:rPr lang="en-US" sz="1200" b="0" i="0" u="none" strike="noStrike" dirty="0">
                <a:solidFill>
                  <a:srgbClr val="000000"/>
                </a:solidFill>
                <a:latin typeface="Calibri"/>
                <a:ea typeface="Calibri"/>
                <a:cs typeface="Calibri"/>
                <a:sym typeface="Calibri"/>
              </a:rPr>
              <a:t>While problems are often triggered by evidence, the actions to resolve them are mediated by interpretation by a group and deliberations or negotiations to select actions. </a:t>
            </a:r>
            <a:endParaRPr lang="en-US" dirty="0"/>
          </a:p>
          <a:p>
            <a:pPr marL="457200" lvl="0" indent="-228600" algn="l" rtl="0">
              <a:lnSpc>
                <a:spcPct val="100000"/>
              </a:lnSpc>
              <a:spcBef>
                <a:spcPts val="0"/>
              </a:spcBef>
              <a:spcAft>
                <a:spcPts val="0"/>
              </a:spcAft>
              <a:buSzPts val="1400"/>
              <a:buFont typeface="Arial"/>
              <a:buChar char="•"/>
            </a:pPr>
            <a:r>
              <a:rPr lang="en-US" sz="1200" b="0" i="0" u="none" strike="noStrike" dirty="0">
                <a:solidFill>
                  <a:srgbClr val="000000"/>
                </a:solidFill>
                <a:latin typeface="Calibri"/>
                <a:ea typeface="Calibri"/>
                <a:cs typeface="Calibri"/>
                <a:sym typeface="Calibri"/>
              </a:rPr>
              <a:t>Research and other forms of evidence also play a powerful, if indirect, role by shaping the working knowledge and shared understandings that people bring into a discussion.</a:t>
            </a:r>
          </a:p>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50195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ED4F4-CEA0-51A7-590D-2D0480CB3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848B2-1011-32F1-7531-B8BE563F6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6578A-0B40-2A5D-EFCB-31EBF7BD5C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4C6B9C-2D41-CED8-9BF6-CD5CCF087B00}"/>
              </a:ext>
            </a:extLst>
          </p:cNvPr>
          <p:cNvSpPr>
            <a:spLocks noGrp="1"/>
          </p:cNvSpPr>
          <p:nvPr>
            <p:ph type="sldNum" sz="quarter" idx="5"/>
          </p:nvPr>
        </p:nvSpPr>
        <p:spPr/>
        <p:txBody>
          <a:bodyPr/>
          <a:lstStyle/>
          <a:p>
            <a:fld id="{D397056A-8753-314A-A4EE-FB00E9AC244E}" type="slidenum">
              <a:rPr lang="en-US" smtClean="0"/>
              <a:t>16</a:t>
            </a:fld>
            <a:endParaRPr lang="en-US" dirty="0"/>
          </a:p>
        </p:txBody>
      </p:sp>
    </p:spTree>
    <p:extLst>
      <p:ext uri="{BB962C8B-B14F-4D97-AF65-F5344CB8AC3E}">
        <p14:creationId xmlns:p14="http://schemas.microsoft.com/office/powerpoint/2010/main" val="34509822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914400" marR="0" lvl="1"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dk1"/>
                </a:solidFill>
                <a:latin typeface="Calibri"/>
                <a:ea typeface="Calibri"/>
                <a:cs typeface="Calibri"/>
                <a:sym typeface="Calibri"/>
              </a:rPr>
              <a:t>flip the script by incorporating what people know into our models and data (unstructured information) NLP</a:t>
            </a:r>
            <a:endParaRPr lang="en-US" dirty="0"/>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dk1"/>
                </a:solidFill>
                <a:latin typeface="Calibri"/>
                <a:ea typeface="Calibri"/>
                <a:cs typeface="Calibri"/>
                <a:sym typeface="Calibri"/>
              </a:rPr>
              <a:t>How these concepts are being implemented and operationalized? </a:t>
            </a:r>
            <a:endParaRPr lang="en-US" dirty="0"/>
          </a:p>
          <a:p>
            <a:pPr marL="914400" marR="0" lvl="1"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dk1"/>
                </a:solidFill>
                <a:latin typeface="Calibri"/>
                <a:ea typeface="Calibri"/>
                <a:cs typeface="Calibri"/>
                <a:sym typeface="Calibri"/>
              </a:rPr>
              <a:t>TDIS</a:t>
            </a:r>
            <a:endParaRPr lang="en-US" dirty="0"/>
          </a:p>
          <a:p>
            <a:pPr marL="914400" marR="0" lvl="1" indent="-317500" algn="l" rtl="0">
              <a:lnSpc>
                <a:spcPct val="100000"/>
              </a:lnSpc>
              <a:spcBef>
                <a:spcPts val="0"/>
              </a:spcBef>
              <a:spcAft>
                <a:spcPts val="0"/>
              </a:spcAft>
              <a:buClr>
                <a:schemeClr val="lt1"/>
              </a:buClr>
              <a:buSzPts val="1400"/>
              <a:buFont typeface="Calibri"/>
              <a:buChar char="-"/>
            </a:pPr>
            <a:r>
              <a:rPr lang="en-US" sz="1400" b="0" i="0" u="none" strike="noStrike" cap="none" dirty="0" err="1">
                <a:solidFill>
                  <a:schemeClr val="dk1"/>
                </a:solidFill>
                <a:latin typeface="Calibri"/>
                <a:ea typeface="Calibri"/>
                <a:cs typeface="Calibri"/>
                <a:sym typeface="Calibri"/>
              </a:rPr>
              <a:t>SETx</a:t>
            </a:r>
            <a:r>
              <a:rPr lang="en-US" sz="1400" b="0" i="0" u="none" strike="noStrike" cap="none" dirty="0">
                <a:solidFill>
                  <a:schemeClr val="dk1"/>
                </a:solidFill>
                <a:latin typeface="Calibri"/>
                <a:ea typeface="Calibri"/>
                <a:cs typeface="Calibri"/>
                <a:sym typeface="Calibri"/>
              </a:rPr>
              <a:t>-IFL</a:t>
            </a:r>
            <a:endParaRPr lang="en-US" dirty="0"/>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Call to Action: How would your systems benefit from human knowledge?</a:t>
            </a:r>
            <a:endParaRPr lang="en-US" dirty="0"/>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dk1"/>
                </a:solidFill>
                <a:latin typeface="Calibri"/>
                <a:ea typeface="Calibri"/>
                <a:cs typeface="Calibri"/>
                <a:sym typeface="Calibri"/>
              </a:rPr>
              <a:t>knowledge is already in your systems how can you begin to use it in more effective ways? </a:t>
            </a:r>
            <a:endParaRPr lang="en-US" dirty="0"/>
          </a:p>
          <a:p>
            <a:pPr marL="457200" marR="0" lvl="0" indent="-317500" algn="l" rtl="0">
              <a:lnSpc>
                <a:spcPct val="100000"/>
              </a:lnSpc>
              <a:spcBef>
                <a:spcPts val="0"/>
              </a:spcBef>
              <a:spcAft>
                <a:spcPts val="0"/>
              </a:spcAft>
              <a:buClr>
                <a:schemeClr val="lt1"/>
              </a:buClr>
              <a:buSzPts val="1400"/>
              <a:buFont typeface="Calibri"/>
              <a:buChar char="-"/>
            </a:pPr>
            <a:r>
              <a:rPr lang="en-US" sz="1400" b="0" i="0" u="none" strike="noStrike" cap="none" dirty="0">
                <a:solidFill>
                  <a:schemeClr val="dk1"/>
                </a:solidFill>
                <a:latin typeface="Calibri"/>
                <a:ea typeface="Calibri"/>
                <a:cs typeface="Calibri"/>
                <a:sym typeface="Calibri"/>
              </a:rPr>
              <a:t>How might your team be able to begin collecting multi-modal datasets to augment your existing data collections?</a:t>
            </a:r>
            <a:endParaRPr lang="en-US" dirty="0"/>
          </a:p>
          <a:p>
            <a:pPr marL="0" lvl="0" indent="0" algn="l" rtl="0">
              <a:lnSpc>
                <a:spcPct val="100000"/>
              </a:lnSpc>
              <a:spcBef>
                <a:spcPts val="640"/>
              </a:spcBef>
              <a:spcAft>
                <a:spcPts val="0"/>
              </a:spcAft>
              <a:buSzPts val="1400"/>
              <a:buNone/>
            </a:pPr>
            <a:endParaRPr lang="en-US" sz="3200" dirty="0">
              <a:solidFill>
                <a:srgbClr val="3F3F3F"/>
              </a:solidFill>
            </a:endParaRPr>
          </a:p>
          <a:p>
            <a:pPr marL="0" lvl="0" indent="0" algn="l" rtl="0">
              <a:lnSpc>
                <a:spcPct val="100000"/>
              </a:lnSpc>
              <a:spcBef>
                <a:spcPts val="640"/>
              </a:spcBef>
              <a:spcAft>
                <a:spcPts val="0"/>
              </a:spcAft>
              <a:buSzPts val="1400"/>
              <a:buNone/>
            </a:pPr>
            <a:r>
              <a:rPr lang="en-US" sz="3200" dirty="0">
                <a:solidFill>
                  <a:srgbClr val="3F3F3F"/>
                </a:solidFill>
              </a:rPr>
              <a:t>Suzanne - </a:t>
            </a:r>
            <a:r>
              <a:rPr lang="en-US" sz="1800" dirty="0">
                <a:solidFill>
                  <a:srgbClr val="3F3F3F"/>
                </a:solidFill>
              </a:rPr>
              <a:t>How can AI help society respond better to hazards? And why are my pictures valuable?</a:t>
            </a:r>
          </a:p>
          <a:p>
            <a:pPr marL="914400" lvl="1" indent="-406400" algn="l" rtl="0">
              <a:lnSpc>
                <a:spcPct val="100000"/>
              </a:lnSpc>
              <a:spcBef>
                <a:spcPts val="560"/>
              </a:spcBef>
              <a:spcAft>
                <a:spcPts val="0"/>
              </a:spcAft>
              <a:buClr>
                <a:srgbClr val="3F3F3F"/>
              </a:buClr>
              <a:buSzPts val="2800"/>
              <a:buChar char="–"/>
            </a:pPr>
            <a:r>
              <a:rPr lang="en-US" sz="2800" dirty="0">
                <a:solidFill>
                  <a:srgbClr val="3F3F3F"/>
                </a:solidFill>
              </a:rPr>
              <a:t>That’s what the AIM Flagship research project is exploring</a:t>
            </a:r>
          </a:p>
          <a:p>
            <a:pPr marL="914400" lvl="1" indent="-406400" algn="l" rtl="0">
              <a:lnSpc>
                <a:spcPct val="100000"/>
              </a:lnSpc>
              <a:spcBef>
                <a:spcPts val="560"/>
              </a:spcBef>
              <a:spcAft>
                <a:spcPts val="0"/>
              </a:spcAft>
              <a:buClr>
                <a:srgbClr val="3F3F3F"/>
              </a:buClr>
              <a:buSzPts val="2800"/>
              <a:buChar char="–"/>
            </a:pPr>
            <a:r>
              <a:rPr lang="en-US" sz="2800" dirty="0">
                <a:solidFill>
                  <a:srgbClr val="3F3F3F"/>
                </a:solidFill>
              </a:rPr>
              <a:t> AI-enabled Modeling can flip the ways that we connect the lived experiences of people with the big data and integrated models </a:t>
            </a:r>
            <a:endParaRPr lang="en-US" dirty="0"/>
          </a:p>
          <a:p>
            <a:pPr marL="914400" lvl="1" indent="-228600" algn="l" rtl="0">
              <a:lnSpc>
                <a:spcPct val="100000"/>
              </a:lnSpc>
              <a:spcBef>
                <a:spcPts val="560"/>
              </a:spcBef>
              <a:spcAft>
                <a:spcPts val="0"/>
              </a:spcAft>
              <a:buClr>
                <a:srgbClr val="3F3F3F"/>
              </a:buClr>
              <a:buSzPts val="2800"/>
              <a:buNone/>
            </a:pPr>
            <a:endParaRPr lang="en-US" sz="2800" dirty="0">
              <a:solidFill>
                <a:srgbClr val="3F3F3F"/>
              </a:solidFill>
            </a:endParaRPr>
          </a:p>
          <a:p>
            <a:pPr marL="914400" lvl="1" indent="-228600" algn="l" rtl="0">
              <a:lnSpc>
                <a:spcPct val="100000"/>
              </a:lnSpc>
              <a:spcBef>
                <a:spcPts val="560"/>
              </a:spcBef>
              <a:spcAft>
                <a:spcPts val="0"/>
              </a:spcAft>
              <a:buClr>
                <a:srgbClr val="3F3F3F"/>
              </a:buClr>
              <a:buSzPts val="2800"/>
              <a:buNone/>
            </a:pPr>
            <a:endParaRPr lang="en-US" sz="2800" dirty="0">
              <a:solidFill>
                <a:srgbClr val="3F3F3F"/>
              </a:solidFill>
            </a:endParaRPr>
          </a:p>
          <a:p>
            <a:pPr marL="457200" lvl="0" indent="-457200" algn="l" rtl="0">
              <a:lnSpc>
                <a:spcPct val="100000"/>
              </a:lnSpc>
              <a:spcBef>
                <a:spcPts val="0"/>
              </a:spcBef>
              <a:spcAft>
                <a:spcPts val="0"/>
              </a:spcAft>
              <a:buSzPts val="1400"/>
              <a:buNone/>
            </a:pPr>
            <a:r>
              <a:rPr lang="en-US" sz="2600" dirty="0">
                <a:solidFill>
                  <a:srgbClr val="202020"/>
                </a:solidFill>
                <a:highlight>
                  <a:srgbClr val="FFFFFF"/>
                </a:highlight>
                <a:latin typeface="Arial"/>
                <a:ea typeface="Arial"/>
                <a:cs typeface="Arial"/>
                <a:sym typeface="Arial"/>
              </a:rPr>
              <a:t>AI supported annotation </a:t>
            </a:r>
            <a:endParaRPr lang="en-US" dirty="0"/>
          </a:p>
          <a:p>
            <a:pPr marL="457200" lvl="0" indent="-457200" algn="l" rtl="0">
              <a:lnSpc>
                <a:spcPct val="100000"/>
              </a:lnSpc>
              <a:spcBef>
                <a:spcPts val="0"/>
              </a:spcBef>
              <a:spcAft>
                <a:spcPts val="0"/>
              </a:spcAft>
              <a:buSzPts val="1400"/>
              <a:buNone/>
            </a:pPr>
            <a:r>
              <a:rPr lang="en-US" sz="2600" dirty="0">
                <a:solidFill>
                  <a:srgbClr val="202020"/>
                </a:solidFill>
                <a:highlight>
                  <a:srgbClr val="FFFFFF"/>
                </a:highlight>
                <a:latin typeface="Arial"/>
                <a:ea typeface="Arial"/>
                <a:cs typeface="Arial"/>
                <a:sym typeface="Arial"/>
              </a:rPr>
              <a:t>Accelerated data fusion </a:t>
            </a:r>
            <a:endParaRPr lang="en-US" dirty="0"/>
          </a:p>
          <a:p>
            <a:pPr marL="457200" lvl="0" indent="-457200" algn="l" rtl="0">
              <a:lnSpc>
                <a:spcPct val="100000"/>
              </a:lnSpc>
              <a:spcBef>
                <a:spcPts val="0"/>
              </a:spcBef>
              <a:spcAft>
                <a:spcPts val="0"/>
              </a:spcAft>
              <a:buSzPts val="1400"/>
              <a:buNone/>
            </a:pPr>
            <a:r>
              <a:rPr lang="en-US" sz="2600" dirty="0">
                <a:solidFill>
                  <a:srgbClr val="202020"/>
                </a:solidFill>
                <a:highlight>
                  <a:srgbClr val="FFFFFF"/>
                </a:highlight>
                <a:latin typeface="Arial"/>
                <a:ea typeface="Arial"/>
                <a:cs typeface="Arial"/>
                <a:sym typeface="Arial"/>
              </a:rPr>
              <a:t>open-source design </a:t>
            </a:r>
            <a:endParaRPr lang="en-US" dirty="0"/>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73" name="Google Shape;273;p21: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7543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8" name="Google Shape;478;p3: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3200" dirty="0">
                <a:solidFill>
                  <a:srgbClr val="3F3F3F"/>
                </a:solidFill>
              </a:rPr>
              <a:t>Francisco - Re-Centering on Communities and Wrapping up the Session</a:t>
            </a:r>
            <a:endParaRPr dirty="0"/>
          </a:p>
        </p:txBody>
      </p:sp>
      <p:sp>
        <p:nvSpPr>
          <p:cNvPr id="479" name="Google Shape;479;p3: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1199876dc5c_4_7:notes"/>
          <p:cNvSpPr txBox="1">
            <a:spLocks noGrp="1"/>
          </p:cNvSpPr>
          <p:nvPr>
            <p:ph type="body" idx="1"/>
          </p:nvPr>
        </p:nvSpPr>
        <p:spPr>
          <a:xfrm>
            <a:off x="685800" y="4482290"/>
            <a:ext cx="5486400" cy="36675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3200">
                <a:solidFill>
                  <a:srgbClr val="3F3F3F"/>
                </a:solidFill>
              </a:rPr>
              <a:t>The project is developing methods, tools, and case studies using AI-enabled Models</a:t>
            </a:r>
            <a:endParaRPr sz="3200">
              <a:solidFill>
                <a:srgbClr val="3F3F3F"/>
              </a:solidFill>
            </a:endParaRPr>
          </a:p>
          <a:p>
            <a:pPr marL="457200" lvl="0" indent="-431800" algn="l" rtl="0">
              <a:lnSpc>
                <a:spcPct val="100000"/>
              </a:lnSpc>
              <a:spcBef>
                <a:spcPts val="640"/>
              </a:spcBef>
              <a:spcAft>
                <a:spcPts val="0"/>
              </a:spcAft>
              <a:buClr>
                <a:srgbClr val="3F3F3F"/>
              </a:buClr>
              <a:buSzPts val="3200"/>
              <a:buChar char="•"/>
            </a:pPr>
            <a:r>
              <a:rPr lang="en-US" sz="3200">
                <a:solidFill>
                  <a:srgbClr val="3F3F3F"/>
                </a:solidFill>
              </a:rPr>
              <a:t>Slide 1 (Francisco)- Re-Centering on Communities - As climate shifts how are communities going to ‘make sense’ of it?</a:t>
            </a:r>
            <a:endParaRPr sz="32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Sharing our experiences</a:t>
            </a:r>
            <a:endParaRPr sz="28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Understanding what the best available data and models of earth processes tell us</a:t>
            </a:r>
            <a:endParaRPr sz="28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Creating human-AI partnerships to help us fuse complex information about wicked problems</a:t>
            </a:r>
            <a:endParaRPr sz="2800">
              <a:solidFill>
                <a:srgbClr val="3F3F3F"/>
              </a:solidFill>
            </a:endParaRPr>
          </a:p>
          <a:p>
            <a:pPr marL="457200" lvl="0" indent="-431800" algn="l" rtl="0">
              <a:lnSpc>
                <a:spcPct val="100000"/>
              </a:lnSpc>
              <a:spcBef>
                <a:spcPts val="640"/>
              </a:spcBef>
              <a:spcAft>
                <a:spcPts val="0"/>
              </a:spcAft>
              <a:buClr>
                <a:srgbClr val="3F3F3F"/>
              </a:buClr>
              <a:buSzPts val="3200"/>
              <a:buChar char="•"/>
            </a:pPr>
            <a:r>
              <a:rPr lang="en-US" sz="3200">
                <a:solidFill>
                  <a:srgbClr val="3F3F3F"/>
                </a:solidFill>
              </a:rPr>
              <a:t>Slide 2 (Francisco) - What are ways that people share their experiences today? </a:t>
            </a:r>
            <a:endParaRPr sz="32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Stories</a:t>
            </a:r>
            <a:endParaRPr sz="28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Pictures</a:t>
            </a:r>
            <a:endParaRPr sz="2800">
              <a:solidFill>
                <a:srgbClr val="3F3F3F"/>
              </a:solidFill>
            </a:endParaRPr>
          </a:p>
          <a:p>
            <a:pPr marL="0" lvl="0" indent="0" algn="l" rtl="0">
              <a:lnSpc>
                <a:spcPct val="100000"/>
              </a:lnSpc>
              <a:spcBef>
                <a:spcPts val="360"/>
              </a:spcBef>
              <a:spcAft>
                <a:spcPts val="0"/>
              </a:spcAft>
              <a:buSzPts val="1400"/>
              <a:buNone/>
            </a:pPr>
            <a:endParaRPr/>
          </a:p>
        </p:txBody>
      </p:sp>
      <p:sp>
        <p:nvSpPr>
          <p:cNvPr id="606" name="Google Shape;606;g1199876dc5c_4_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3:notes"/>
          <p:cNvSpPr txBox="1">
            <a:spLocks noGrp="1"/>
          </p:cNvSpPr>
          <p:nvPr>
            <p:ph type="body" idx="1"/>
          </p:nvPr>
        </p:nvSpPr>
        <p:spPr>
          <a:xfrm>
            <a:off x="685800" y="4482290"/>
            <a:ext cx="5486400" cy="36675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2300">
                <a:solidFill>
                  <a:srgbClr val="3F3F3F"/>
                </a:solidFill>
              </a:rPr>
              <a:t>The project is developing methods, tools, and case studies using AI-enabled Models</a:t>
            </a:r>
            <a:endParaRPr sz="2300">
              <a:solidFill>
                <a:srgbClr val="3F3F3F"/>
              </a:solidFill>
            </a:endParaRPr>
          </a:p>
          <a:p>
            <a:pPr marL="457200" lvl="0" indent="-374650" algn="l" rtl="0">
              <a:lnSpc>
                <a:spcPct val="100000"/>
              </a:lnSpc>
              <a:spcBef>
                <a:spcPts val="640"/>
              </a:spcBef>
              <a:spcAft>
                <a:spcPts val="0"/>
              </a:spcAft>
              <a:buClr>
                <a:srgbClr val="3F3F3F"/>
              </a:buClr>
              <a:buSzPts val="2300"/>
              <a:buChar char="•"/>
            </a:pPr>
            <a:r>
              <a:rPr lang="en-US" sz="2300">
                <a:solidFill>
                  <a:srgbClr val="3F3F3F"/>
                </a:solidFill>
              </a:rPr>
              <a:t>Re-Centering on Communities - As climate shifts how are communities going to ‘make sense’ of it?</a:t>
            </a:r>
            <a:endParaRPr sz="2300">
              <a:solidFill>
                <a:srgbClr val="3F3F3F"/>
              </a:solidFill>
            </a:endParaRPr>
          </a:p>
          <a:p>
            <a:pPr marL="914400" lvl="1" indent="-349250" algn="l" rtl="0">
              <a:lnSpc>
                <a:spcPct val="100000"/>
              </a:lnSpc>
              <a:spcBef>
                <a:spcPts val="560"/>
              </a:spcBef>
              <a:spcAft>
                <a:spcPts val="0"/>
              </a:spcAft>
              <a:buClr>
                <a:srgbClr val="3F3F3F"/>
              </a:buClr>
              <a:buSzPts val="1900"/>
              <a:buChar char="–"/>
            </a:pPr>
            <a:r>
              <a:rPr lang="en-US" sz="1900">
                <a:solidFill>
                  <a:srgbClr val="3F3F3F"/>
                </a:solidFill>
              </a:rPr>
              <a:t>Sharing our experiences</a:t>
            </a:r>
            <a:endParaRPr sz="1900">
              <a:solidFill>
                <a:srgbClr val="3F3F3F"/>
              </a:solidFill>
            </a:endParaRPr>
          </a:p>
          <a:p>
            <a:pPr marL="914400" lvl="1" indent="-349250" algn="l" rtl="0">
              <a:lnSpc>
                <a:spcPct val="100000"/>
              </a:lnSpc>
              <a:spcBef>
                <a:spcPts val="560"/>
              </a:spcBef>
              <a:spcAft>
                <a:spcPts val="0"/>
              </a:spcAft>
              <a:buClr>
                <a:srgbClr val="3F3F3F"/>
              </a:buClr>
              <a:buSzPts val="1900"/>
              <a:buChar char="–"/>
            </a:pPr>
            <a:r>
              <a:rPr lang="en-US" sz="1900">
                <a:solidFill>
                  <a:srgbClr val="3F3F3F"/>
                </a:solidFill>
              </a:rPr>
              <a:t>Understanding what the best available data and models of earth processes tell us</a:t>
            </a:r>
            <a:endParaRPr sz="1900">
              <a:solidFill>
                <a:srgbClr val="3F3F3F"/>
              </a:solidFill>
            </a:endParaRPr>
          </a:p>
          <a:p>
            <a:pPr marL="914400" lvl="1" indent="-349250" algn="l" rtl="0">
              <a:lnSpc>
                <a:spcPct val="100000"/>
              </a:lnSpc>
              <a:spcBef>
                <a:spcPts val="560"/>
              </a:spcBef>
              <a:spcAft>
                <a:spcPts val="0"/>
              </a:spcAft>
              <a:buClr>
                <a:srgbClr val="3F3F3F"/>
              </a:buClr>
              <a:buSzPts val="1900"/>
              <a:buChar char="–"/>
            </a:pPr>
            <a:r>
              <a:rPr lang="en-US" sz="1900">
                <a:solidFill>
                  <a:srgbClr val="3F3F3F"/>
                </a:solidFill>
              </a:rPr>
              <a:t>Creating human-AI partnerships to help us fuse complex information about wicked problems</a:t>
            </a:r>
            <a:endParaRPr sz="1900">
              <a:solidFill>
                <a:srgbClr val="3F3F3F"/>
              </a:solidFill>
            </a:endParaRPr>
          </a:p>
          <a:p>
            <a:pPr marL="457200" lvl="0" indent="-374650" algn="l" rtl="0">
              <a:lnSpc>
                <a:spcPct val="100000"/>
              </a:lnSpc>
              <a:spcBef>
                <a:spcPts val="640"/>
              </a:spcBef>
              <a:spcAft>
                <a:spcPts val="0"/>
              </a:spcAft>
              <a:buClr>
                <a:srgbClr val="3F3F3F"/>
              </a:buClr>
              <a:buSzPts val="2300"/>
              <a:buChar char="•"/>
            </a:pPr>
            <a:r>
              <a:rPr lang="en-US" sz="2300">
                <a:solidFill>
                  <a:srgbClr val="3F3F3F"/>
                </a:solidFill>
              </a:rPr>
              <a:t>What are ways that people share their experiences today? </a:t>
            </a:r>
            <a:endParaRPr sz="2300">
              <a:solidFill>
                <a:srgbClr val="3F3F3F"/>
              </a:solidFill>
            </a:endParaRPr>
          </a:p>
          <a:p>
            <a:pPr marL="914400" lvl="1" indent="-349250" algn="l" rtl="0">
              <a:lnSpc>
                <a:spcPct val="100000"/>
              </a:lnSpc>
              <a:spcBef>
                <a:spcPts val="560"/>
              </a:spcBef>
              <a:spcAft>
                <a:spcPts val="0"/>
              </a:spcAft>
              <a:buClr>
                <a:srgbClr val="3F3F3F"/>
              </a:buClr>
              <a:buSzPts val="1900"/>
              <a:buChar char="–"/>
            </a:pPr>
            <a:r>
              <a:rPr lang="en-US" sz="1900">
                <a:solidFill>
                  <a:srgbClr val="3F3F3F"/>
                </a:solidFill>
              </a:rPr>
              <a:t>Stories</a:t>
            </a:r>
            <a:endParaRPr sz="1900">
              <a:solidFill>
                <a:srgbClr val="3F3F3F"/>
              </a:solidFill>
            </a:endParaRPr>
          </a:p>
          <a:p>
            <a:pPr marL="914400" lvl="1" indent="-349250" algn="l" rtl="0">
              <a:lnSpc>
                <a:spcPct val="100000"/>
              </a:lnSpc>
              <a:spcBef>
                <a:spcPts val="560"/>
              </a:spcBef>
              <a:spcAft>
                <a:spcPts val="0"/>
              </a:spcAft>
              <a:buClr>
                <a:srgbClr val="3F3F3F"/>
              </a:buClr>
              <a:buSzPts val="1900"/>
              <a:buChar char="–"/>
            </a:pPr>
            <a:r>
              <a:rPr lang="en-US" sz="1900">
                <a:solidFill>
                  <a:srgbClr val="3F3F3F"/>
                </a:solidFill>
              </a:rPr>
              <a:t>Pictures</a:t>
            </a:r>
            <a:endParaRPr sz="1900">
              <a:solidFill>
                <a:srgbClr val="3F3F3F"/>
              </a:solidFill>
            </a:endParaRPr>
          </a:p>
          <a:p>
            <a:pPr marL="0" lvl="0" indent="0" algn="l" rtl="0">
              <a:lnSpc>
                <a:spcPct val="100000"/>
              </a:lnSpc>
              <a:spcBef>
                <a:spcPts val="360"/>
              </a:spcBef>
              <a:spcAft>
                <a:spcPts val="0"/>
              </a:spcAft>
              <a:buSzPts val="1400"/>
              <a:buNone/>
            </a:pPr>
            <a:endParaRPr/>
          </a:p>
        </p:txBody>
      </p:sp>
      <p:sp>
        <p:nvSpPr>
          <p:cNvPr id="203" name="Google Shape;203;p2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a:extLst>
            <a:ext uri="{FF2B5EF4-FFF2-40B4-BE49-F238E27FC236}">
              <a16:creationId xmlns:a16="http://schemas.microsoft.com/office/drawing/2014/main" id="{19D34E25-CA58-5767-D5CC-C9D7AB55081F}"/>
            </a:ext>
          </a:extLst>
        </p:cNvPr>
        <p:cNvGrpSpPr/>
        <p:nvPr/>
      </p:nvGrpSpPr>
      <p:grpSpPr>
        <a:xfrm>
          <a:off x="0" y="0"/>
          <a:ext cx="0" cy="0"/>
          <a:chOff x="0" y="0"/>
          <a:chExt cx="0" cy="0"/>
        </a:xfrm>
      </p:grpSpPr>
      <p:sp>
        <p:nvSpPr>
          <p:cNvPr id="295" name="Google Shape;295;g2e798cb8d86_0_216:notes">
            <a:extLst>
              <a:ext uri="{FF2B5EF4-FFF2-40B4-BE49-F238E27FC236}">
                <a16:creationId xmlns:a16="http://schemas.microsoft.com/office/drawing/2014/main" id="{089DA95A-9BE9-7EAD-818C-DE5E20AD9DB2}"/>
              </a:ext>
            </a:extLst>
          </p:cNvPr>
          <p:cNvSpPr txBox="1">
            <a:spLocks noGrp="1"/>
          </p:cNvSpPr>
          <p:nvPr>
            <p:ph type="body" idx="1"/>
          </p:nvPr>
        </p:nvSpPr>
        <p:spPr>
          <a:xfrm>
            <a:off x="685800" y="4424085"/>
            <a:ext cx="5486400" cy="4191300"/>
          </a:xfrm>
          <a:prstGeom prst="rect">
            <a:avLst/>
          </a:prstGeom>
        </p:spPr>
        <p:txBody>
          <a:bodyPr spcFirstLastPara="1" wrap="square" lIns="91325" tIns="45650" rIns="91325" bIns="45650" anchor="t" anchorCtr="0">
            <a:noAutofit/>
          </a:bodyPr>
          <a:lstStyle/>
          <a:p>
            <a:pPr marL="0" indent="0">
              <a:defRPr/>
            </a:pPr>
            <a:r>
              <a:rPr lang="en-US" dirty="0">
                <a:solidFill>
                  <a:srgbClr val="000000"/>
                </a:solidFill>
                <a:latin typeface="Times New Roman"/>
                <a:ea typeface="Times New Roman" panose="02020603050405020304" pitchFamily="18" charset="0"/>
                <a:cs typeface="Times New Roman"/>
              </a:rPr>
              <a:t>What are good roles for Humans and AI?</a:t>
            </a:r>
          </a:p>
          <a:p>
            <a:pPr marL="0" indent="0">
              <a:defRPr/>
            </a:pPr>
            <a:endParaRPr lang="en-US" dirty="0">
              <a:solidFill>
                <a:srgbClr val="000000"/>
              </a:solidFill>
              <a:latin typeface="Times New Roman"/>
              <a:ea typeface="Times New Roman" panose="02020603050405020304" pitchFamily="18" charset="0"/>
              <a:cs typeface="Times New Roman"/>
            </a:endParaRPr>
          </a:p>
          <a:p>
            <a:pPr marL="0" marR="0" lvl="0" indent="0" algn="l" defTabSz="914400">
              <a:lnSpc>
                <a:spcPct val="100000"/>
              </a:lnSpc>
              <a:spcBef>
                <a:spcPts val="360"/>
              </a:spcBef>
              <a:spcAft>
                <a:spcPts val="0"/>
              </a:spcAft>
              <a:buSzPts val="1400"/>
              <a:buFont typeface="Arial"/>
              <a:buNone/>
              <a:tabLst/>
              <a:defRPr/>
            </a:pPr>
            <a:r>
              <a:rPr lang="en-US" sz="1200" u="none" dirty="0" err="1">
                <a:solidFill>
                  <a:srgbClr val="000000"/>
                </a:solidFill>
                <a:effectLst/>
                <a:latin typeface="Times New Roman"/>
                <a:ea typeface="Times New Roman" panose="02020603050405020304" pitchFamily="18" charset="0"/>
                <a:cs typeface="Times New Roman"/>
              </a:rPr>
              <a:t>Pne</a:t>
            </a:r>
            <a:r>
              <a:rPr lang="en-US" sz="1200" u="none" dirty="0">
                <a:solidFill>
                  <a:srgbClr val="000000"/>
                </a:solidFill>
                <a:effectLst/>
                <a:latin typeface="Times New Roman"/>
                <a:ea typeface="Times New Roman" panose="02020603050405020304" pitchFamily="18" charset="0"/>
                <a:cs typeface="Times New Roman"/>
              </a:rPr>
              <a:t> of our goals is to make sure that we are accelerating and augmenting what people know from their lived experiences to make sure that the information that we generate and collect is aligned with what we care </a:t>
            </a:r>
            <a:r>
              <a:rPr lang="en-US" sz="1200" u="none" dirty="0" err="1">
                <a:solidFill>
                  <a:srgbClr val="000000"/>
                </a:solidFill>
                <a:effectLst/>
                <a:latin typeface="Times New Roman"/>
                <a:ea typeface="Times New Roman" panose="02020603050405020304" pitchFamily="18" charset="0"/>
                <a:cs typeface="Times New Roman"/>
              </a:rPr>
              <a:t>abot</a:t>
            </a:r>
            <a:r>
              <a:rPr lang="en-US" sz="1200" u="none" dirty="0">
                <a:solidFill>
                  <a:srgbClr val="000000"/>
                </a:solidFill>
                <a:effectLst/>
                <a:latin typeface="Times New Roman"/>
                <a:ea typeface="Times New Roman" panose="02020603050405020304" pitchFamily="18" charset="0"/>
                <a:cs typeface="Times New Roman"/>
              </a:rPr>
              <a:t>, responds to issues that we can assist with or help them better understand using information sources</a:t>
            </a:r>
            <a:endParaRPr lang="en-US"/>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u="none" dirty="0">
                <a:solidFill>
                  <a:srgbClr val="000000"/>
                </a:solidFill>
                <a:effectLst/>
                <a:latin typeface="Times New Roman" panose="02020603050405020304" pitchFamily="18" charset="0"/>
              </a:rPr>
              <a:t>Leveraging AI across many approaches to get this done, one of which is working with semantic linking (and of course including ML approaches </a:t>
            </a:r>
            <a:r>
              <a:rPr lang="en-US" sz="1200" u="none" dirty="0" err="1">
                <a:solidFill>
                  <a:srgbClr val="000000"/>
                </a:solidFill>
                <a:effectLst/>
                <a:latin typeface="Times New Roman" panose="02020603050405020304" pitchFamily="18" charset="0"/>
              </a:rPr>
              <a:t>etc</a:t>
            </a:r>
            <a:r>
              <a:rPr lang="en-US" sz="1200" u="none" dirty="0">
                <a:solidFill>
                  <a:srgbClr val="000000"/>
                </a:solidFill>
                <a:effectLst/>
                <a:latin typeface="Times New Roman" panose="02020603050405020304" pitchFamily="18" charset="0"/>
              </a:rPr>
              <a:t>), 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u="none" dirty="0">
                <a:solidFill>
                  <a:srgbClr val="000000"/>
                </a:solidFill>
                <a:effectLst/>
                <a:latin typeface="Times New Roman" panose="02020603050405020304" pitchFamily="18" charset="0"/>
              </a:rPr>
              <a:t>Trying to automate and streamline tasks that humans need to do</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u="none" dirty="0">
                <a:solidFill>
                  <a:srgbClr val="000000"/>
                </a:solidFill>
                <a:effectLst/>
                <a:latin typeface="Times New Roman" panose="02020603050405020304" pitchFamily="18" charset="0"/>
              </a:rPr>
              <a:t>A task might be finding data that is </a:t>
            </a:r>
            <a:r>
              <a:rPr lang="en-US" sz="1200" u="none" dirty="0" err="1">
                <a:solidFill>
                  <a:srgbClr val="000000"/>
                </a:solidFill>
                <a:effectLst/>
                <a:latin typeface="Times New Roman" panose="02020603050405020304" pitchFamily="18" charset="0"/>
              </a:rPr>
              <a:t>releant</a:t>
            </a:r>
            <a:r>
              <a:rPr lang="en-US" sz="1200" u="none" dirty="0">
                <a:solidFill>
                  <a:srgbClr val="000000"/>
                </a:solidFill>
                <a:effectLst/>
                <a:latin typeface="Times New Roman" panose="02020603050405020304" pitchFamily="18" charset="0"/>
              </a:rPr>
              <a:t> for a report they need to generate for grants; not capacity to write this in communities or knowledge on how to do so, if people can identify what they need, we can provide the information in the format they do in face need. </a:t>
            </a:r>
            <a:r>
              <a:rPr lang="en-US" sz="1200" u="none" dirty="0" err="1">
                <a:solidFill>
                  <a:srgbClr val="000000"/>
                </a:solidFill>
                <a:effectLst/>
                <a:latin typeface="Times New Roman" panose="02020603050405020304" pitchFamily="18" charset="0"/>
              </a:rPr>
              <a:t>Urgen</a:t>
            </a:r>
            <a:r>
              <a:rPr lang="en-US" sz="1200" u="none" dirty="0">
                <a:solidFill>
                  <a:srgbClr val="000000"/>
                </a:solidFill>
                <a:effectLst/>
                <a:latin typeface="Times New Roman" panose="02020603050405020304" pitchFamily="18" charset="0"/>
              </a:rPr>
              <a:t> challenges identified from Alaska (report)</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u="none" dirty="0">
                <a:solidFill>
                  <a:srgbClr val="000000"/>
                </a:solidFill>
                <a:effectLst/>
                <a:latin typeface="Times New Roman" panose="02020603050405020304" pitchFamily="18" charset="0"/>
              </a:rPr>
              <a:t>From the researcher perspective, we are trying to accelerate the coding that we can do these tasks at scale and automate the processes to get to more interactive presentation/representation of the information</a:t>
            </a: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sz="1200" u="none" dirty="0">
              <a:solidFill>
                <a:srgbClr val="000000"/>
              </a:solidFill>
              <a:effectLst/>
              <a:latin typeface="Times New Roman" panose="02020603050405020304" pitchFamily="18" charset="0"/>
            </a:endParaRPr>
          </a:p>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r>
              <a:rPr lang="en-US" sz="1200" u="none" dirty="0">
                <a:solidFill>
                  <a:srgbClr val="000000"/>
                </a:solidFill>
                <a:effectLst/>
                <a:latin typeface="Times New Roman" panose="02020603050405020304" pitchFamily="18" charset="0"/>
              </a:rPr>
              <a:t>We have the infrastructure at TACC to actually handle and </a:t>
            </a:r>
            <a:r>
              <a:rPr lang="en-US" sz="1200" u="none" dirty="0" err="1">
                <a:solidFill>
                  <a:srgbClr val="000000"/>
                </a:solidFill>
                <a:effectLst/>
                <a:latin typeface="Times New Roman" panose="02020603050405020304" pitchFamily="18" charset="0"/>
              </a:rPr>
              <a:t>protext</a:t>
            </a:r>
            <a:r>
              <a:rPr lang="en-US" sz="1200" u="none" dirty="0">
                <a:solidFill>
                  <a:srgbClr val="000000"/>
                </a:solidFill>
                <a:effectLst/>
                <a:latin typeface="Times New Roman" panose="02020603050405020304" pitchFamily="18" charset="0"/>
              </a:rPr>
              <a:t> sensitive data</a:t>
            </a:r>
            <a:endParaRPr lang="en-US" dirty="0">
              <a:solidFill>
                <a:schemeClr val="lt1"/>
              </a:solidFill>
            </a:endParaRPr>
          </a:p>
          <a:p>
            <a:pPr marL="0" lvl="0" indent="0" algn="l" rtl="0">
              <a:spcBef>
                <a:spcPts val="360"/>
              </a:spcBef>
              <a:spcAft>
                <a:spcPts val="0"/>
              </a:spcAft>
              <a:buNone/>
            </a:pPr>
            <a:endParaRPr dirty="0"/>
          </a:p>
        </p:txBody>
      </p:sp>
      <p:sp>
        <p:nvSpPr>
          <p:cNvPr id="296" name="Google Shape;296;g2e798cb8d86_0_216:notes">
            <a:extLst>
              <a:ext uri="{FF2B5EF4-FFF2-40B4-BE49-F238E27FC236}">
                <a16:creationId xmlns:a16="http://schemas.microsoft.com/office/drawing/2014/main" id="{7FCB14AF-416E-34F1-3280-8D54E7425110}"/>
              </a:ext>
            </a:extLst>
          </p:cNvPr>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6990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199876dc5c_4_118:notes"/>
          <p:cNvSpPr txBox="1">
            <a:spLocks noGrp="1"/>
          </p:cNvSpPr>
          <p:nvPr>
            <p:ph type="body" idx="1"/>
          </p:nvPr>
        </p:nvSpPr>
        <p:spPr>
          <a:xfrm>
            <a:off x="685800" y="4482290"/>
            <a:ext cx="5486400" cy="3667500"/>
          </a:xfrm>
          <a:prstGeom prst="rect">
            <a:avLst/>
          </a:prstGeom>
          <a:noFill/>
          <a:ln>
            <a:noFill/>
          </a:ln>
        </p:spPr>
        <p:txBody>
          <a:bodyPr spcFirstLastPara="1" wrap="square" lIns="91325" tIns="45650" rIns="91325" bIns="45650" anchor="t" anchorCtr="0">
            <a:noAutofit/>
          </a:bodyPr>
          <a:lstStyle/>
          <a:p>
            <a:pPr marL="457200" lvl="0" indent="-431800" algn="l" rtl="0">
              <a:lnSpc>
                <a:spcPct val="100000"/>
              </a:lnSpc>
              <a:spcBef>
                <a:spcPts val="640"/>
              </a:spcBef>
              <a:spcAft>
                <a:spcPts val="0"/>
              </a:spcAft>
              <a:buClr>
                <a:srgbClr val="3F3F3F"/>
              </a:buClr>
              <a:buSzPts val="3200"/>
              <a:buChar char="•"/>
            </a:pPr>
            <a:r>
              <a:rPr lang="en-US" sz="3200">
                <a:solidFill>
                  <a:srgbClr val="3F3F3F"/>
                </a:solidFill>
              </a:rPr>
              <a:t>Suzanne - </a:t>
            </a:r>
            <a:r>
              <a:rPr lang="en-US" sz="1800">
                <a:solidFill>
                  <a:srgbClr val="3F3F3F"/>
                </a:solidFill>
              </a:rPr>
              <a:t>How can AI help society respond better to hazards? And why are my pictures valuable?</a:t>
            </a:r>
            <a:endParaRPr sz="18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That’s what the AIM Flagship research project is exploring</a:t>
            </a:r>
            <a:endParaRPr sz="2800">
              <a:solidFill>
                <a:srgbClr val="3F3F3F"/>
              </a:solidFill>
            </a:endParaRPr>
          </a:p>
          <a:p>
            <a:pPr marL="914400" lvl="1" indent="-406400" algn="l" rtl="0">
              <a:lnSpc>
                <a:spcPct val="100000"/>
              </a:lnSpc>
              <a:spcBef>
                <a:spcPts val="560"/>
              </a:spcBef>
              <a:spcAft>
                <a:spcPts val="0"/>
              </a:spcAft>
              <a:buClr>
                <a:srgbClr val="3F3F3F"/>
              </a:buClr>
              <a:buSzPts val="2800"/>
              <a:buChar char="–"/>
            </a:pPr>
            <a:r>
              <a:rPr lang="en-US" sz="2800">
                <a:solidFill>
                  <a:srgbClr val="3F3F3F"/>
                </a:solidFill>
              </a:rPr>
              <a:t> AI-enabled Modeling can flip the ways that we connect the lived experiences of people with the big data and integrated models </a:t>
            </a:r>
            <a:endParaRPr sz="2800">
              <a:solidFill>
                <a:srgbClr val="3F3F3F"/>
              </a:solidFill>
            </a:endParaRPr>
          </a:p>
          <a:p>
            <a:pPr marL="342900" lvl="0" indent="0" algn="l" rtl="0">
              <a:lnSpc>
                <a:spcPct val="100000"/>
              </a:lnSpc>
              <a:spcBef>
                <a:spcPts val="640"/>
              </a:spcBef>
              <a:spcAft>
                <a:spcPts val="0"/>
              </a:spcAft>
              <a:buSzPts val="1400"/>
              <a:buNone/>
            </a:pPr>
            <a:endParaRPr/>
          </a:p>
        </p:txBody>
      </p:sp>
      <p:sp>
        <p:nvSpPr>
          <p:cNvPr id="352" name="Google Shape;352;g1199876dc5c_4_11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3: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0" name="Google Shape;50;p3: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3200">
                <a:solidFill>
                  <a:srgbClr val="3F3F3F"/>
                </a:solidFill>
              </a:rPr>
              <a:t>https://youtu.be/sUFiRri79QI</a:t>
            </a:r>
            <a:endParaRPr/>
          </a:p>
        </p:txBody>
      </p:sp>
      <p:sp>
        <p:nvSpPr>
          <p:cNvPr id="51" name="Google Shape;51;p3: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78" name="Google Shape;478;p3: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3200">
                <a:solidFill>
                  <a:srgbClr val="3F3F3F"/>
                </a:solidFill>
              </a:rPr>
              <a:t>Francisco - Re-Centering on Communities and Wrapping up the Session</a:t>
            </a:r>
            <a:endParaRPr/>
          </a:p>
        </p:txBody>
      </p:sp>
      <p:sp>
        <p:nvSpPr>
          <p:cNvPr id="479" name="Google Shape;479;p3: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3556094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800"/>
              <a:buNone/>
            </a:pPr>
            <a:r>
              <a:rPr lang="en-US" sz="1050" dirty="0">
                <a:solidFill>
                  <a:srgbClr val="FFFFFF"/>
                </a:solidFill>
                <a:latin typeface="Arial"/>
                <a:ea typeface="Arial"/>
                <a:cs typeface="Arial"/>
                <a:sym typeface="Arial"/>
              </a:rPr>
              <a:t>Today, Texas’ population is nearly 28 million. By 2050, that number is expected to </a:t>
            </a:r>
            <a:r>
              <a:rPr lang="en-US" sz="1050" dirty="0">
                <a:solidFill>
                  <a:srgbClr val="E36C09"/>
                </a:solidFill>
                <a:latin typeface="Arial"/>
                <a:ea typeface="Arial"/>
                <a:cs typeface="Arial"/>
                <a:sym typeface="Arial"/>
              </a:rPr>
              <a:t>double</a:t>
            </a:r>
            <a:r>
              <a:rPr lang="en-US" sz="1050" dirty="0">
                <a:solidFill>
                  <a:schemeClr val="lt1"/>
                </a:solidFill>
                <a:latin typeface="Arial"/>
                <a:ea typeface="Arial"/>
                <a:cs typeface="Arial"/>
                <a:sym typeface="Arial"/>
              </a:rPr>
              <a:t>.</a:t>
            </a:r>
            <a:endParaRPr lang="en-US" sz="2400" dirty="0"/>
          </a:p>
          <a:p>
            <a:pPr marL="0" lvl="0" indent="0" algn="l" rtl="0">
              <a:lnSpc>
                <a:spcPct val="100000"/>
              </a:lnSpc>
              <a:spcBef>
                <a:spcPts val="360"/>
              </a:spcBef>
              <a:spcAft>
                <a:spcPts val="0"/>
              </a:spcAft>
              <a:buSzPts val="1800"/>
              <a:buNone/>
            </a:pPr>
            <a:endParaRPr lang="en-US" sz="900" dirty="0">
              <a:solidFill>
                <a:schemeClr val="lt1"/>
              </a:solidFill>
              <a:latin typeface="Arial"/>
              <a:ea typeface="Arial"/>
              <a:cs typeface="Arial"/>
              <a:sym typeface="Arial"/>
            </a:endParaRPr>
          </a:p>
          <a:p>
            <a:pPr marL="0" lvl="0" indent="0" algn="l" rtl="0">
              <a:lnSpc>
                <a:spcPct val="100000"/>
              </a:lnSpc>
              <a:spcBef>
                <a:spcPts val="360"/>
              </a:spcBef>
              <a:spcAft>
                <a:spcPts val="0"/>
              </a:spcAft>
              <a:buSzPts val="1800"/>
              <a:buNone/>
            </a:pPr>
            <a:r>
              <a:rPr lang="en-US" sz="1050" dirty="0">
                <a:solidFill>
                  <a:schemeClr val="lt1"/>
                </a:solidFill>
              </a:rPr>
              <a:t>Environmental shocks/stressors will continue to bring floods, droughts, and heat.</a:t>
            </a:r>
            <a:br>
              <a:rPr lang="en-US" sz="1050" dirty="0">
                <a:solidFill>
                  <a:schemeClr val="lt1"/>
                </a:solidFill>
              </a:rPr>
            </a:br>
            <a:br>
              <a:rPr lang="en-US" sz="1050" dirty="0">
                <a:solidFill>
                  <a:schemeClr val="lt1"/>
                </a:solidFill>
              </a:rPr>
            </a:br>
            <a:r>
              <a:rPr lang="en-US" sz="1050" dirty="0">
                <a:solidFill>
                  <a:schemeClr val="lt1"/>
                </a:solidFill>
              </a:rPr>
              <a:t>We need to better manage our state’s </a:t>
            </a:r>
            <a:br>
              <a:rPr lang="en-US" sz="1050" dirty="0">
                <a:solidFill>
                  <a:schemeClr val="lt1"/>
                </a:solidFill>
              </a:rPr>
            </a:br>
            <a:r>
              <a:rPr lang="en-US" sz="1050" dirty="0">
                <a:solidFill>
                  <a:schemeClr val="lt1"/>
                </a:solidFill>
              </a:rPr>
              <a:t>resources to support these demands.</a:t>
            </a:r>
            <a:endParaRPr lang="en-US" sz="105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lang="en-US" sz="1050" dirty="0">
              <a:solidFill>
                <a:srgbClr val="FFFFFF"/>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[Read slide.]</a:t>
            </a:r>
            <a:endParaRPr lang="en-US" sz="1050" dirty="0"/>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There’s still a lot that we don’t know about how natural systems interact with human systems under these conditions. For example, as more people move to  TX—and </a:t>
            </a:r>
            <a:r>
              <a:rPr lang="en-US" sz="1050" dirty="0" err="1">
                <a:solidFill>
                  <a:schemeClr val="dk1"/>
                </a:solidFill>
                <a:latin typeface="Arial"/>
                <a:ea typeface="Arial"/>
                <a:cs typeface="Arial"/>
                <a:sym typeface="Arial"/>
              </a:rPr>
              <a:t>esp</a:t>
            </a:r>
            <a:r>
              <a:rPr lang="en-US" sz="1050" dirty="0">
                <a:solidFill>
                  <a:schemeClr val="dk1"/>
                </a:solidFill>
                <a:latin typeface="Arial"/>
                <a:ea typeface="Arial"/>
                <a:cs typeface="Arial"/>
                <a:sym typeface="Arial"/>
              </a:rPr>
              <a:t> its urban centers—the quantity and quality of water are stressed. As we experience increasing temperatures and extreme weather like hurricanes and flood, there are strains to services such as health care and to infrastructure. Infrastructure includes everything from everyday transportation and waste water management to evacuation planning. And when these services and infrastructures are put under stress, existing inequalities based in class, race, ethnicity, and geography are further exacerbated</a:t>
            </a:r>
            <a:endParaRPr lang="en-US" sz="1050" dirty="0"/>
          </a:p>
          <a:p>
            <a:pPr marL="457200" marR="0" lvl="0" indent="-228600" algn="l" rtl="0">
              <a:lnSpc>
                <a:spcPct val="100000"/>
              </a:lnSpc>
              <a:spcBef>
                <a:spcPts val="360"/>
              </a:spcBef>
              <a:spcAft>
                <a:spcPts val="0"/>
              </a:spcAft>
              <a:buClr>
                <a:srgbClr val="000000"/>
              </a:buClr>
              <a:buSzPts val="1400"/>
              <a:buFont typeface="Arial"/>
              <a:buNone/>
            </a:pPr>
            <a:br>
              <a:rPr lang="en-US" sz="1050" dirty="0">
                <a:solidFill>
                  <a:schemeClr val="dk1"/>
                </a:solidFill>
                <a:latin typeface="Arial"/>
                <a:ea typeface="Arial"/>
                <a:cs typeface="Arial"/>
                <a:sym typeface="Arial"/>
              </a:rPr>
            </a:br>
            <a:endParaRPr lang="en-US" sz="105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050" dirty="0">
                <a:solidFill>
                  <a:schemeClr val="dk1"/>
                </a:solidFill>
                <a:latin typeface="Arial"/>
                <a:ea typeface="Arial"/>
                <a:cs typeface="Arial"/>
                <a:sym typeface="Arial"/>
              </a:rPr>
              <a:t>Understanding the interactions between these natural and human systems is fundamental to fostering for a more resilient, healthy and equitable future for all Texans. Our approach incorporates understanding from the ancient and more recent past [Adam] as well as current conditions [Michael] to predict and plan for the future.</a:t>
            </a:r>
            <a:endParaRPr lang="en-US" sz="1050" dirty="0"/>
          </a:p>
          <a:p>
            <a:pPr marL="0" lvl="0" indent="0" algn="l" rtl="0">
              <a:lnSpc>
                <a:spcPct val="115000"/>
              </a:lnSpc>
              <a:spcBef>
                <a:spcPts val="0"/>
              </a:spcBef>
              <a:spcAft>
                <a:spcPts val="0"/>
              </a:spcAft>
              <a:buSzPts val="1400"/>
              <a:buNone/>
            </a:pPr>
            <a:endParaRPr lang="en-US" sz="1050" dirty="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r>
              <a:rPr lang="en-US" sz="1050" dirty="0">
                <a:solidFill>
                  <a:srgbClr val="000000"/>
                </a:solidFill>
                <a:latin typeface="Arial"/>
                <a:ea typeface="Arial"/>
                <a:cs typeface="Arial"/>
                <a:sym typeface="Arial"/>
              </a:rPr>
              <a:t>Problems</a:t>
            </a:r>
          </a:p>
          <a:p>
            <a:pPr marL="0" lvl="0" indent="0" algn="l" rtl="0">
              <a:lnSpc>
                <a:spcPct val="115000"/>
              </a:lnSpc>
              <a:spcBef>
                <a:spcPts val="1000"/>
              </a:spcBef>
              <a:spcAft>
                <a:spcPts val="0"/>
              </a:spcAft>
              <a:buSzPts val="1400"/>
              <a:buNone/>
            </a:pPr>
            <a:r>
              <a:rPr lang="en-US" sz="1050" dirty="0">
                <a:solidFill>
                  <a:srgbClr val="000000"/>
                </a:solidFill>
                <a:latin typeface="Arial"/>
                <a:ea typeface="Arial"/>
                <a:cs typeface="Arial"/>
                <a:sym typeface="Arial"/>
              </a:rPr>
              <a:t>Challenges</a:t>
            </a:r>
          </a:p>
          <a:p>
            <a:pPr marL="0" marR="17780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Delays in decision making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Locating data is difficult</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When data is not available, workarounds must be designed</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Transforming data to the desired formats is mostly done manually</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Customizing a model to a region is mostly a manual process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Limited scenario exploration</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that consider no interventions or limited ones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It takes a lot of work to explore the side-effects of interventions</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Restricted domain modeling</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Models are designed to have dozens or hundreds of parameters, but those parameters may not need to be visible to decision makers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Introduces delays to ensure consistency across models </a:t>
            </a:r>
          </a:p>
          <a:p>
            <a:pPr marL="0" lvl="0" indent="0" algn="l" rtl="0">
              <a:lnSpc>
                <a:spcPct val="115000"/>
              </a:lnSpc>
              <a:spcBef>
                <a:spcPts val="1000"/>
              </a:spcBef>
              <a:spcAft>
                <a:spcPts val="0"/>
              </a:spcAft>
              <a:buSzPts val="1400"/>
              <a:buNone/>
            </a:pPr>
            <a:r>
              <a:rPr lang="en-US" sz="1050" i="1" dirty="0">
                <a:solidFill>
                  <a:srgbClr val="000000"/>
                </a:solidFill>
                <a:latin typeface="Arial"/>
                <a:ea typeface="Arial"/>
                <a:cs typeface="Arial"/>
                <a:sym typeface="Arial"/>
              </a:rPr>
              <a:t>Static analysis reports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Modeling tools do not support aggregation of modeling products</a:t>
            </a:r>
          </a:p>
          <a:p>
            <a:pPr marL="457200" lvl="0" indent="0" algn="l" rtl="0">
              <a:lnSpc>
                <a:spcPct val="115000"/>
              </a:lnSpc>
              <a:spcBef>
                <a:spcPts val="1000"/>
              </a:spcBef>
              <a:spcAft>
                <a:spcPts val="0"/>
              </a:spcAft>
              <a:buSzPts val="1400"/>
              <a:buNone/>
            </a:pPr>
            <a:r>
              <a:rPr lang="en-US" sz="1200" dirty="0">
                <a:solidFill>
                  <a:srgbClr val="000000"/>
                </a:solidFill>
                <a:latin typeface="Arial"/>
                <a:ea typeface="Arial"/>
                <a:cs typeface="Arial"/>
                <a:sym typeface="Arial"/>
              </a:rPr>
              <a:t>·</a:t>
            </a:r>
            <a:r>
              <a:rPr lang="en-US" sz="800" dirty="0">
                <a:solidFill>
                  <a:srgbClr val="000000"/>
                </a:solidFill>
                <a:latin typeface="Times New Roman"/>
                <a:ea typeface="Times New Roman"/>
                <a:cs typeface="Times New Roman"/>
                <a:sym typeface="Times New Roman"/>
              </a:rPr>
              <a:t>       </a:t>
            </a:r>
            <a:r>
              <a:rPr lang="en-US" sz="1200" dirty="0">
                <a:solidFill>
                  <a:srgbClr val="000000"/>
                </a:solidFill>
                <a:latin typeface="Arial"/>
                <a:ea typeface="Arial"/>
                <a:cs typeface="Arial"/>
                <a:sym typeface="Arial"/>
              </a:rPr>
              <a:t>Visualizations of modeling products are generated manually</a:t>
            </a:r>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73" name="Google Shape;273;p21:notes"/>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16140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0: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4" name="Google Shape;454;p30:notes"/>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latin typeface="Book Antiqua"/>
              <a:ea typeface="Book Antiqua"/>
              <a:cs typeface="Book Antiqua"/>
              <a:sym typeface="Book Antiqu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dirty="0">
                <a:solidFill>
                  <a:srgbClr val="4471C4"/>
                </a:solidFill>
                <a:effectLst/>
                <a:latin typeface="Times New Roman" panose="02020603050405020304" pitchFamily="18" charset="0"/>
              </a:rPr>
              <a:t>RO2</a:t>
            </a:r>
            <a:r>
              <a:rPr lang="en-US" sz="1800" b="0" i="0" u="none" strike="noStrike" dirty="0">
                <a:solidFill>
                  <a:srgbClr val="000000"/>
                </a:solidFill>
                <a:effectLst/>
                <a:latin typeface="Times New Roman" panose="02020603050405020304" pitchFamily="18" charset="0"/>
              </a:rPr>
              <a:t> There are multiple pathways to potential discovery in this research project. For example, by connecting physics-based models with stakeholder problem frames via narrative analysis of lived experience corpora, the team will automate combinatorial models and scenario configurations to generate candidate solutions that are both scientifically valid and feasible for the community. </a:t>
            </a:r>
            <a:r>
              <a:rPr lang="en-US" sz="1800" b="1" i="0" u="none" strike="noStrike" dirty="0">
                <a:solidFill>
                  <a:srgbClr val="4F80BD"/>
                </a:solidFill>
                <a:effectLst/>
                <a:latin typeface="Times New Roman" panose="02020603050405020304" pitchFamily="18" charset="0"/>
              </a:rPr>
              <a:t>(Collaborative Modeling)</a:t>
            </a:r>
            <a:r>
              <a:rPr lang="en-US" sz="1800" b="0" i="0" u="none" strike="noStrike" dirty="0">
                <a:solidFill>
                  <a:srgbClr val="4F80BD"/>
                </a:solidFill>
                <a:effectLst/>
                <a:latin typeface="Times New Roman" panose="02020603050405020304" pitchFamily="18" charset="0"/>
              </a:rPr>
              <a:t> </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57190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a:extLst>
            <a:ext uri="{FF2B5EF4-FFF2-40B4-BE49-F238E27FC236}">
              <a16:creationId xmlns:a16="http://schemas.microsoft.com/office/drawing/2014/main" id="{068C49A2-178B-9E5E-D218-78A43CFB4461}"/>
            </a:ext>
          </a:extLst>
        </p:cNvPr>
        <p:cNvGrpSpPr/>
        <p:nvPr/>
      </p:nvGrpSpPr>
      <p:grpSpPr>
        <a:xfrm>
          <a:off x="0" y="0"/>
          <a:ext cx="0" cy="0"/>
          <a:chOff x="0" y="0"/>
          <a:chExt cx="0" cy="0"/>
        </a:xfrm>
      </p:grpSpPr>
      <p:sp>
        <p:nvSpPr>
          <p:cNvPr id="271" name="Google Shape;271;p21:notes">
            <a:extLst>
              <a:ext uri="{FF2B5EF4-FFF2-40B4-BE49-F238E27FC236}">
                <a16:creationId xmlns:a16="http://schemas.microsoft.com/office/drawing/2014/main" id="{046C090B-1171-70E2-50B0-F4FF1099112C}"/>
              </a:ext>
            </a:extLst>
          </p:cNvPr>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21:notes">
            <a:extLst>
              <a:ext uri="{FF2B5EF4-FFF2-40B4-BE49-F238E27FC236}">
                <a16:creationId xmlns:a16="http://schemas.microsoft.com/office/drawing/2014/main" id="{02B7D7A1-1C58-E770-D927-15CC2BF5ADC4}"/>
              </a:ext>
            </a:extLst>
          </p:cNvPr>
          <p:cNvSpPr txBox="1">
            <a:spLocks noGrp="1"/>
          </p:cNvSpPr>
          <p:nvPr>
            <p:ph type="body" idx="1"/>
          </p:nvPr>
        </p:nvSpPr>
        <p:spPr>
          <a:xfrm>
            <a:off x="685800" y="4424085"/>
            <a:ext cx="5486400" cy="4191238"/>
          </a:xfrm>
          <a:prstGeom prst="rect">
            <a:avLst/>
          </a:prstGeom>
          <a:noFill/>
          <a:ln>
            <a:noFill/>
          </a:ln>
        </p:spPr>
        <p:txBody>
          <a:bodyPr spcFirstLastPara="1" wrap="square" lIns="91325" tIns="45650" rIns="91325" bIns="45650"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r>
              <a:rPr lang="en-US" sz="1200" dirty="0">
                <a:solidFill>
                  <a:schemeClr val="dk1"/>
                </a:solidFill>
                <a:latin typeface="Arial"/>
                <a:ea typeface="Arial"/>
                <a:cs typeface="Arial"/>
                <a:sym typeface="Arial"/>
              </a:rPr>
              <a:t>[Read slide.]</a:t>
            </a:r>
            <a:endParaRPr dirty="0"/>
          </a:p>
          <a:p>
            <a:pPr marL="457200" marR="0" lvl="0" indent="-228600" algn="l" rtl="0">
              <a:lnSpc>
                <a:spcPct val="100000"/>
              </a:lnSpc>
              <a:spcBef>
                <a:spcPts val="360"/>
              </a:spcBef>
              <a:spcAft>
                <a:spcPts val="0"/>
              </a:spcAft>
              <a:buClr>
                <a:srgbClr val="000000"/>
              </a:buClr>
              <a:buSzPts val="1400"/>
              <a:buFont typeface="Arial"/>
              <a:buNone/>
            </a:pPr>
            <a:r>
              <a:rPr lang="en-US" sz="1200" dirty="0">
                <a:solidFill>
                  <a:schemeClr val="dk1"/>
                </a:solidFill>
                <a:latin typeface="Arial"/>
                <a:ea typeface="Arial"/>
                <a:cs typeface="Arial"/>
                <a:sym typeface="Arial"/>
              </a:rPr>
              <a:t>There’s still a lot that we don’t know about how natural systems interact with human systems under these conditions. For example, as more people move to  TX—and </a:t>
            </a:r>
            <a:r>
              <a:rPr lang="en-US" sz="1200" dirty="0" err="1">
                <a:solidFill>
                  <a:schemeClr val="dk1"/>
                </a:solidFill>
                <a:latin typeface="Arial"/>
                <a:ea typeface="Arial"/>
                <a:cs typeface="Arial"/>
                <a:sym typeface="Arial"/>
              </a:rPr>
              <a:t>esp</a:t>
            </a:r>
            <a:r>
              <a:rPr lang="en-US" sz="1200" dirty="0">
                <a:solidFill>
                  <a:schemeClr val="dk1"/>
                </a:solidFill>
                <a:latin typeface="Arial"/>
                <a:ea typeface="Arial"/>
                <a:cs typeface="Arial"/>
                <a:sym typeface="Arial"/>
              </a:rPr>
              <a:t> its urban centers—the quantity and quality of water are stressed. As we experience increasing temperatures and extreme weather like hurricanes and flood, there are strains to services such as health care and to infrastructure. Infrastructure includes everything from everyday transportation and waste water management to evacuation planning. And when these services and infrastructures are put under stress, existing inequalities based in class, race, ethnicity, and geography are further exacerbated</a:t>
            </a:r>
            <a:endParaRPr dirty="0"/>
          </a:p>
          <a:p>
            <a:pPr marL="457200" marR="0" lvl="0" indent="-228600" algn="l" rtl="0">
              <a:lnSpc>
                <a:spcPct val="100000"/>
              </a:lnSpc>
              <a:spcBef>
                <a:spcPts val="360"/>
              </a:spcBef>
              <a:spcAft>
                <a:spcPts val="0"/>
              </a:spcAft>
              <a:buClr>
                <a:srgbClr val="000000"/>
              </a:buClr>
              <a:buSzPts val="1400"/>
              <a:buFont typeface="Arial"/>
              <a:buNone/>
            </a:pPr>
            <a:br>
              <a:rPr lang="en-US" sz="1200" dirty="0">
                <a:solidFill>
                  <a:schemeClr val="dk1"/>
                </a:solidFill>
                <a:latin typeface="Arial"/>
                <a:ea typeface="Arial"/>
                <a:cs typeface="Arial"/>
                <a:sym typeface="Arial"/>
              </a:rPr>
            </a:br>
            <a:endParaRPr sz="1200" dirty="0">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r>
              <a:rPr lang="en-US" sz="1200" dirty="0">
                <a:solidFill>
                  <a:schemeClr val="dk1"/>
                </a:solidFill>
                <a:latin typeface="Arial"/>
                <a:ea typeface="Arial"/>
                <a:cs typeface="Arial"/>
                <a:sym typeface="Arial"/>
              </a:rPr>
              <a:t>Understanding the interactions between these natural and human systems is fundamental to fostering for a more resilient, healthy and equitable future for all Texans. Our approach incorporates understanding from the ancient and more recent past [Adam] as well as current conditions [Michael] to predict and plan for the future.</a:t>
            </a:r>
            <a:endParaRPr dirty="0"/>
          </a:p>
          <a:p>
            <a:pPr marL="457200" marR="0" lvl="0" indent="-228600" algn="l" rtl="0">
              <a:lnSpc>
                <a:spcPct val="100000"/>
              </a:lnSpc>
              <a:spcBef>
                <a:spcPts val="360"/>
              </a:spcBef>
              <a:spcAft>
                <a:spcPts val="0"/>
              </a:spcAft>
              <a:buClr>
                <a:srgbClr val="000000"/>
              </a:buClr>
              <a:buSzPts val="1400"/>
              <a:buFont typeface="Arial"/>
              <a:buNone/>
            </a:pPr>
            <a:endParaRPr dirty="0"/>
          </a:p>
        </p:txBody>
      </p:sp>
      <p:sp>
        <p:nvSpPr>
          <p:cNvPr id="273" name="Google Shape;273;p21:notes">
            <a:extLst>
              <a:ext uri="{FF2B5EF4-FFF2-40B4-BE49-F238E27FC236}">
                <a16:creationId xmlns:a16="http://schemas.microsoft.com/office/drawing/2014/main" id="{047512C2-D12E-4B54-F55B-EB15F24D2933}"/>
              </a:ext>
            </a:extLst>
          </p:cNvPr>
          <p:cNvSpPr txBox="1">
            <a:spLocks noGrp="1"/>
          </p:cNvSpPr>
          <p:nvPr>
            <p:ph type="sldNum" idx="12"/>
          </p:nvPr>
        </p:nvSpPr>
        <p:spPr>
          <a:xfrm>
            <a:off x="3884613" y="8846554"/>
            <a:ext cx="2971800" cy="465693"/>
          </a:xfrm>
          <a:prstGeom prst="rect">
            <a:avLst/>
          </a:prstGeom>
          <a:noFill/>
          <a:ln>
            <a:noFill/>
          </a:ln>
        </p:spPr>
        <p:txBody>
          <a:bodyPr spcFirstLastPara="1" wrap="square" lIns="91325" tIns="45650" rIns="91325" bIns="456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47235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31: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7" name="Google Shape;247;p31: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457200" lvl="0" indent="0" algn="l" rtl="0">
              <a:spcBef>
                <a:spcPts val="0"/>
              </a:spcBef>
              <a:spcAft>
                <a:spcPts val="0"/>
              </a:spcAft>
              <a:buNone/>
            </a:pP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Made landfall ~55 years ago</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58 fatalities (15 in TX) </a:t>
            </a:r>
            <a:endParaRPr sz="700">
              <a:latin typeface="Arial"/>
              <a:ea typeface="Arial"/>
              <a:cs typeface="Arial"/>
              <a:sym typeface="Arial"/>
            </a:endParaRPr>
          </a:p>
          <a:p>
            <a:pPr marL="342900" lvl="0" indent="-298450" algn="l" rtl="0">
              <a:spcBef>
                <a:spcPts val="0"/>
              </a:spcBef>
              <a:spcAft>
                <a:spcPts val="0"/>
              </a:spcAft>
              <a:buClr>
                <a:schemeClr val="dk1"/>
              </a:buClr>
              <a:buSzPts val="1100"/>
              <a:buChar char="•"/>
            </a:pPr>
            <a:r>
              <a:rPr lang="en-US" sz="1100">
                <a:latin typeface="Arial"/>
                <a:ea typeface="Arial"/>
                <a:cs typeface="Arial"/>
                <a:sym typeface="Arial"/>
              </a:rPr>
              <a:t>$217M damages</a:t>
            </a:r>
            <a:endParaRPr sz="700">
              <a:latin typeface="Arial"/>
              <a:ea typeface="Arial"/>
              <a:cs typeface="Arial"/>
              <a:sym typeface="Arial"/>
            </a:endParaRPr>
          </a:p>
          <a:p>
            <a:pPr marL="0" lvl="0" indent="0" algn="l" rtl="0">
              <a:spcBef>
                <a:spcPts val="0"/>
              </a:spcBef>
              <a:spcAft>
                <a:spcPts val="0"/>
              </a:spcAft>
              <a:buNone/>
            </a:pPr>
            <a:r>
              <a:rPr lang="en-US" sz="1100">
                <a:solidFill>
                  <a:srgbClr val="000000"/>
                </a:solidFill>
                <a:latin typeface="Arial"/>
                <a:ea typeface="Arial"/>
                <a:cs typeface="Arial"/>
                <a:sym typeface="Arial"/>
              </a:rPr>
              <a:t>(Track and Intensity From: https://www.weather.gov/crp/Beulah)</a:t>
            </a:r>
            <a:endParaRPr sz="1400">
              <a:solidFill>
                <a:srgbClr val="000000"/>
              </a:solidFill>
              <a:latin typeface="Arial"/>
              <a:ea typeface="Arial"/>
              <a:cs typeface="Arial"/>
              <a:sym typeface="Arial"/>
            </a:endParaRPr>
          </a:p>
          <a:p>
            <a:pPr marL="0" lvl="0" indent="0" algn="l"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endParaRPr sz="1000">
              <a:solidFill>
                <a:srgbClr val="000000"/>
              </a:solidFill>
              <a:latin typeface="Arial"/>
              <a:ea typeface="Arial"/>
              <a:cs typeface="Arial"/>
              <a:sym typeface="Arial"/>
            </a:endParaRPr>
          </a:p>
          <a:p>
            <a:pPr marL="0" lvl="0" indent="0" algn="ctr" rtl="0">
              <a:lnSpc>
                <a:spcPct val="115000"/>
              </a:lnSpc>
              <a:spcBef>
                <a:spcPts val="0"/>
              </a:spcBef>
              <a:spcAft>
                <a:spcPts val="0"/>
              </a:spcAft>
              <a:buSzPts val="1400"/>
              <a:buNone/>
            </a:pPr>
            <a:r>
              <a:rPr lang="en-US" sz="1000">
                <a:solidFill>
                  <a:srgbClr val="000000"/>
                </a:solidFill>
                <a:latin typeface="Arial"/>
                <a:ea typeface="Arial"/>
                <a:cs typeface="Arial"/>
                <a:sym typeface="Arial"/>
              </a:rPr>
              <a:t>Problems</a:t>
            </a:r>
            <a:endParaRPr sz="10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a:solidFill>
                  <a:srgbClr val="000000"/>
                </a:solidFill>
                <a:latin typeface="Arial"/>
                <a:ea typeface="Arial"/>
                <a:cs typeface="Arial"/>
                <a:sym typeface="Arial"/>
              </a:rPr>
              <a:t>Challenges</a:t>
            </a:r>
            <a:endParaRPr sz="1000">
              <a:solidFill>
                <a:srgbClr val="000000"/>
              </a:solidFill>
              <a:latin typeface="Arial"/>
              <a:ea typeface="Arial"/>
              <a:cs typeface="Arial"/>
              <a:sym typeface="Arial"/>
            </a:endParaRPr>
          </a:p>
          <a:p>
            <a:pPr marL="0" marR="17780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Delays in decision making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Locating data is difficult</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When data is not available, workarounds must be designed</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Transforming data to the desired formats is mostly done manually</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Customizing a model to a region is mostly a manual process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Limited scenario exploration</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that consider no interventions or limited ones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It takes a lot of work to explore the side-effects of interventions</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Restricted domain modeling</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Models are designed to have dozens or hundreds of parameters, but those parameters may not need to be visible to decision makers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Introduces delays to ensure consistency across models </a:t>
            </a:r>
            <a:endParaRPr sz="1100">
              <a:solidFill>
                <a:srgbClr val="000000"/>
              </a:solidFill>
              <a:latin typeface="Arial"/>
              <a:ea typeface="Arial"/>
              <a:cs typeface="Arial"/>
              <a:sym typeface="Arial"/>
            </a:endParaRPr>
          </a:p>
          <a:p>
            <a:pPr marL="0" lvl="0" indent="0" algn="ctr" rtl="0">
              <a:lnSpc>
                <a:spcPct val="115000"/>
              </a:lnSpc>
              <a:spcBef>
                <a:spcPts val="1000"/>
              </a:spcBef>
              <a:spcAft>
                <a:spcPts val="0"/>
              </a:spcAft>
              <a:buSzPts val="1400"/>
              <a:buNone/>
            </a:pPr>
            <a:r>
              <a:rPr lang="en-US" sz="1000" i="1">
                <a:solidFill>
                  <a:srgbClr val="000000"/>
                </a:solidFill>
                <a:latin typeface="Arial"/>
                <a:ea typeface="Arial"/>
                <a:cs typeface="Arial"/>
                <a:sym typeface="Arial"/>
              </a:rPr>
              <a:t>Static analysis reports</a:t>
            </a:r>
            <a:endParaRPr sz="1000" i="1">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Modeling tools do not support aggregation of modeling products</a:t>
            </a:r>
            <a:endParaRPr sz="1100">
              <a:solidFill>
                <a:srgbClr val="000000"/>
              </a:solidFill>
              <a:latin typeface="Arial"/>
              <a:ea typeface="Arial"/>
              <a:cs typeface="Arial"/>
              <a:sym typeface="Arial"/>
            </a:endParaRPr>
          </a:p>
          <a:p>
            <a:pPr marL="457200" lvl="0" indent="0" algn="ctr" rtl="0">
              <a:lnSpc>
                <a:spcPct val="115000"/>
              </a:lnSpc>
              <a:spcBef>
                <a:spcPts val="1000"/>
              </a:spcBef>
              <a:spcAft>
                <a:spcPts val="0"/>
              </a:spcAft>
              <a:buSzPts val="1400"/>
              <a:buNone/>
            </a:pPr>
            <a:r>
              <a:rPr lang="en-US" sz="1100">
                <a:solidFill>
                  <a:srgbClr val="000000"/>
                </a:solidFill>
                <a:latin typeface="Arial"/>
                <a:ea typeface="Arial"/>
                <a:cs typeface="Arial"/>
                <a:sym typeface="Arial"/>
              </a:rPr>
              <a:t>·</a:t>
            </a:r>
            <a:r>
              <a:rPr lang="en-US" sz="700">
                <a:solidFill>
                  <a:srgbClr val="000000"/>
                </a:solidFill>
                <a:latin typeface="Times New Roman"/>
                <a:ea typeface="Times New Roman"/>
                <a:cs typeface="Times New Roman"/>
                <a:sym typeface="Times New Roman"/>
              </a:rPr>
              <a:t>       </a:t>
            </a:r>
            <a:r>
              <a:rPr lang="en-US" sz="1100">
                <a:solidFill>
                  <a:srgbClr val="000000"/>
                </a:solidFill>
                <a:latin typeface="Arial"/>
                <a:ea typeface="Arial"/>
                <a:cs typeface="Arial"/>
                <a:sym typeface="Arial"/>
              </a:rPr>
              <a:t>Visualizations of modeling products are generated manually</a:t>
            </a:r>
            <a:endParaRPr sz="1100">
              <a:solidFill>
                <a:srgbClr val="000000"/>
              </a:solidFill>
              <a:latin typeface="Arial"/>
              <a:ea typeface="Arial"/>
              <a:cs typeface="Arial"/>
              <a:sym typeface="Arial"/>
            </a:endParaRPr>
          </a:p>
          <a:p>
            <a:pPr marL="0" lvl="0" indent="0" algn="l" rtl="0">
              <a:lnSpc>
                <a:spcPct val="100000"/>
              </a:lnSpc>
              <a:spcBef>
                <a:spcPts val="1000"/>
              </a:spcBef>
              <a:spcAft>
                <a:spcPts val="0"/>
              </a:spcAft>
              <a:buSzPts val="1400"/>
              <a:buNone/>
            </a:pPr>
            <a:endParaRPr sz="3200">
              <a:solidFill>
                <a:srgbClr val="3F3F3F"/>
              </a:solidFill>
            </a:endParaRPr>
          </a:p>
        </p:txBody>
      </p:sp>
      <p:sp>
        <p:nvSpPr>
          <p:cNvPr id="248" name="Google Shape;248;p31: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e798cb8d86_0_59:notes"/>
          <p:cNvSpPr txBox="1">
            <a:spLocks noGrp="1"/>
          </p:cNvSpPr>
          <p:nvPr>
            <p:ph type="body" idx="1"/>
          </p:nvPr>
        </p:nvSpPr>
        <p:spPr>
          <a:xfrm>
            <a:off x="685800" y="4424085"/>
            <a:ext cx="5486400" cy="4191300"/>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r>
              <a:rPr lang="en-US" dirty="0"/>
              <a:t>AI is more than ML</a:t>
            </a:r>
          </a:p>
          <a:p>
            <a:pPr marL="0" lvl="0" indent="0" algn="l" rtl="0">
              <a:spcBef>
                <a:spcPts val="360"/>
              </a:spcBef>
              <a:spcAft>
                <a:spcPts val="0"/>
              </a:spcAft>
              <a:buNone/>
            </a:pPr>
            <a:r>
              <a:rPr lang="en-US" dirty="0"/>
              <a:t>Many new approaches are converging to be useful for Participatory and Integrated Modeling</a:t>
            </a:r>
          </a:p>
          <a:p>
            <a:pPr marL="0" lvl="0" indent="0" algn="l" rtl="0">
              <a:spcBef>
                <a:spcPts val="360"/>
              </a:spcBef>
              <a:spcAft>
                <a:spcPts val="0"/>
              </a:spcAft>
              <a:buNone/>
            </a:pPr>
            <a:r>
              <a:rPr lang="en-US" dirty="0"/>
              <a:t>Talk about LLMs, NLP, and Optimization</a:t>
            </a:r>
          </a:p>
          <a:p>
            <a:pPr marL="0" lvl="0" indent="0" algn="l" rtl="0">
              <a:spcBef>
                <a:spcPts val="360"/>
              </a:spcBef>
              <a:spcAft>
                <a:spcPts val="0"/>
              </a:spcAft>
              <a:buNone/>
            </a:pPr>
            <a:endParaRPr dirty="0"/>
          </a:p>
        </p:txBody>
      </p:sp>
      <p:sp>
        <p:nvSpPr>
          <p:cNvPr id="126" name="Google Shape;126;g2e798cb8d86_0_59: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e798cb8d86_0_297: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82" name="Google Shape;382;g2e798cb8d86_0_297: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Success depends on both </a:t>
            </a:r>
            <a:r>
              <a:rPr lang="en-US" sz="1200" b="1" dirty="0"/>
              <a:t>access to trustworthy knowledge resources </a:t>
            </a:r>
            <a:r>
              <a:rPr lang="en-US" sz="1200" dirty="0"/>
              <a:t>and </a:t>
            </a:r>
            <a:r>
              <a:rPr lang="en-US" sz="1200" b="1" dirty="0"/>
              <a:t>existence of robust relationships </a:t>
            </a:r>
            <a:r>
              <a:rPr lang="en-US" sz="1200" dirty="0"/>
              <a:t>among affected communities.</a:t>
            </a:r>
          </a:p>
          <a:p>
            <a:pPr marL="0" lvl="0" indent="0" algn="l" rtl="0">
              <a:lnSpc>
                <a:spcPct val="100000"/>
              </a:lnSpc>
              <a:spcBef>
                <a:spcPts val="0"/>
              </a:spcBef>
              <a:spcAft>
                <a:spcPts val="0"/>
              </a:spcAft>
              <a:buSzPts val="1400"/>
              <a:buNone/>
            </a:pPr>
            <a:endParaRPr lang="en-US" dirty="0"/>
          </a:p>
          <a:p>
            <a:pPr algn="l" rtl="0">
              <a:spcBef>
                <a:spcPts val="0"/>
              </a:spcBef>
              <a:spcAft>
                <a:spcPts val="0"/>
              </a:spcAft>
            </a:pPr>
            <a:r>
              <a:rPr lang="en-US" sz="1200" b="0" i="0" u="none" strike="noStrike" dirty="0">
                <a:solidFill>
                  <a:srgbClr val="000000"/>
                </a:solidFill>
                <a:effectLst/>
                <a:latin typeface="Calibri" panose="020F0502020204030204" pitchFamily="34" charset="0"/>
              </a:rPr>
              <a:t>There are many challenges and opportunities for developing technology to support transdisciplinary and socio-technical approaches. Finding solutions that can be implemented in real life and on the ground for communities today will be limited by how quickly we can co-design with groups to achieve the “Speed of Trust”</a:t>
            </a:r>
            <a:endParaRPr lang="en-US" b="0" i="0" u="none" strike="noStrike" dirty="0">
              <a:solidFill>
                <a:srgbClr val="000000"/>
              </a:solidFill>
              <a:effectLst/>
            </a:endParaRPr>
          </a:p>
          <a:p>
            <a:pPr algn="l" rtl="0">
              <a:spcBef>
                <a:spcPts val="0"/>
              </a:spcBef>
              <a:spcAft>
                <a:spcPts val="0"/>
              </a:spcAft>
            </a:pPr>
            <a:r>
              <a:rPr lang="en-US" sz="1200" b="1" i="0" u="none" strike="noStrike" dirty="0">
                <a:solidFill>
                  <a:srgbClr val="000000"/>
                </a:solidFill>
                <a:effectLst/>
                <a:latin typeface="Calibri" panose="020F0502020204030204" pitchFamily="34" charset="0"/>
              </a:rPr>
              <a:t>Our challenge is to create computing capabilities that accelerate information access and processing to make sense so that groups of people can focus on developing shared understanding at the speed of trust. </a:t>
            </a:r>
            <a:endParaRPr lang="en-US" b="0" i="0" u="none" strike="noStrike" dirty="0">
              <a:solidFill>
                <a:srgbClr val="000000"/>
              </a:solidFill>
              <a:effectLst/>
            </a:endParaRP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endParaRPr dirty="0"/>
          </a:p>
        </p:txBody>
      </p:sp>
      <p:sp>
        <p:nvSpPr>
          <p:cNvPr id="383" name="Google Shape;383;g2e798cb8d86_0_297: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a2a8a919e9_0_377: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4" name="Google Shape;284;g1a2a8a919e9_0_377: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360"/>
              </a:spcBef>
              <a:spcAft>
                <a:spcPts val="0"/>
              </a:spcAft>
              <a:buSzPts val="1400"/>
              <a:buNone/>
            </a:pPr>
            <a:endParaRPr/>
          </a:p>
        </p:txBody>
      </p:sp>
      <p:sp>
        <p:nvSpPr>
          <p:cNvPr id="285" name="Google Shape;285;g1a2a8a919e9_0_377: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36</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403" name="Google Shape;403;p26: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1883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5851fe9dda_0_425: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 name="Google Shape;109;g15851fe9dda_0_425:notes"/>
          <p:cNvSpPr txBox="1">
            <a:spLocks noGrp="1"/>
          </p:cNvSpPr>
          <p:nvPr>
            <p:ph type="body" idx="1"/>
          </p:nvPr>
        </p:nvSpPr>
        <p:spPr>
          <a:xfrm>
            <a:off x="685800" y="4424085"/>
            <a:ext cx="5486400" cy="4191300"/>
          </a:xfrm>
          <a:prstGeom prst="rect">
            <a:avLst/>
          </a:prstGeom>
          <a:noFill/>
          <a:ln>
            <a:noFill/>
          </a:ln>
        </p:spPr>
        <p:txBody>
          <a:bodyPr spcFirstLastPara="1" wrap="square" lIns="91325" tIns="45650" rIns="91325" bIns="45650" anchor="t" anchorCtr="0">
            <a:noAutofit/>
          </a:bodyPr>
          <a:lstStyle/>
          <a:p>
            <a:pPr marL="0" lvl="0" indent="0" algn="l" rtl="0">
              <a:lnSpc>
                <a:spcPct val="100000"/>
              </a:lnSpc>
              <a:spcBef>
                <a:spcPts val="640"/>
              </a:spcBef>
              <a:spcAft>
                <a:spcPts val="0"/>
              </a:spcAft>
              <a:buSzPts val="1400"/>
              <a:buNone/>
            </a:pPr>
            <a:r>
              <a:rPr lang="en-US" sz="3200">
                <a:solidFill>
                  <a:srgbClr val="3F3F3F"/>
                </a:solidFill>
              </a:rPr>
              <a:t>https://youtu.be/sUFiRri79QI</a:t>
            </a:r>
            <a:endParaRPr/>
          </a:p>
        </p:txBody>
      </p:sp>
      <p:sp>
        <p:nvSpPr>
          <p:cNvPr id="110" name="Google Shape;110;g15851fe9dda_0_425:notes"/>
          <p:cNvSpPr txBox="1">
            <a:spLocks noGrp="1"/>
          </p:cNvSpPr>
          <p:nvPr>
            <p:ph type="sldNum" idx="12"/>
          </p:nvPr>
        </p:nvSpPr>
        <p:spPr>
          <a:xfrm>
            <a:off x="3884613" y="8846554"/>
            <a:ext cx="2971800" cy="465600"/>
          </a:xfrm>
          <a:prstGeom prst="rect">
            <a:avLst/>
          </a:prstGeom>
          <a:noFill/>
          <a:ln>
            <a:noFill/>
          </a:ln>
        </p:spPr>
        <p:txBody>
          <a:bodyPr spcFirstLastPara="1" wrap="square" lIns="91325" tIns="45650" rIns="91325" bIns="4565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89255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77262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1" name="Google Shape;381;p24:notes"/>
          <p:cNvSpPr txBox="1">
            <a:spLocks noGrp="1"/>
          </p:cNvSpPr>
          <p:nvPr>
            <p:ph type="body" idx="1"/>
          </p:nvPr>
        </p:nvSpPr>
        <p:spPr>
          <a:xfrm>
            <a:off x="685800" y="4424079"/>
            <a:ext cx="5486400" cy="41913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dirty="0"/>
              <a:t>Decisionmaker path </a:t>
            </a:r>
            <a:r>
              <a:rPr lang="en-US"/>
              <a:t>on bottom - - -</a:t>
            </a:r>
            <a:endParaRPr/>
          </a:p>
        </p:txBody>
      </p:sp>
      <p:sp>
        <p:nvSpPr>
          <p:cNvPr id="382" name="Google Shape;382;p24:notes"/>
          <p:cNvSpPr txBox="1">
            <a:spLocks noGrp="1"/>
          </p:cNvSpPr>
          <p:nvPr>
            <p:ph type="sldNum" idx="12"/>
          </p:nvPr>
        </p:nvSpPr>
        <p:spPr>
          <a:xfrm>
            <a:off x="0" y="0"/>
            <a:ext cx="3000000" cy="305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397" name="Google Shape;397;p25: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5: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397" name="Google Shape;397;p25: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684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6:notes"/>
          <p:cNvSpPr txBox="1">
            <a:spLocks noGrp="1"/>
          </p:cNvSpPr>
          <p:nvPr>
            <p:ph type="body" idx="1"/>
          </p:nvPr>
        </p:nvSpPr>
        <p:spPr>
          <a:xfrm>
            <a:off x="685800" y="4424085"/>
            <a:ext cx="5486400" cy="4191238"/>
          </a:xfrm>
          <a:prstGeom prst="rect">
            <a:avLst/>
          </a:prstGeom>
        </p:spPr>
        <p:txBody>
          <a:bodyPr spcFirstLastPara="1" wrap="square" lIns="91325" tIns="45650" rIns="91325" bIns="45650" anchor="t" anchorCtr="0">
            <a:noAutofit/>
          </a:bodyPr>
          <a:lstStyle/>
          <a:p>
            <a:pPr marL="0" lvl="0" indent="0" algn="l" rtl="0">
              <a:spcBef>
                <a:spcPts val="360"/>
              </a:spcBef>
              <a:spcAft>
                <a:spcPts val="0"/>
              </a:spcAft>
              <a:buNone/>
            </a:pPr>
            <a:endParaRPr/>
          </a:p>
        </p:txBody>
      </p:sp>
      <p:sp>
        <p:nvSpPr>
          <p:cNvPr id="403" name="Google Shape;403;p26:notes"/>
          <p:cNvSpPr>
            <a:spLocks noGrp="1" noRot="1" noChangeAspect="1"/>
          </p:cNvSpPr>
          <p:nvPr>
            <p:ph type="sldImg" idx="2"/>
          </p:nvPr>
        </p:nvSpPr>
        <p:spPr>
          <a:xfrm>
            <a:off x="327025" y="700088"/>
            <a:ext cx="6203950" cy="349091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1" u="none" strike="noStrike" cap="none" dirty="0">
              <a:solidFill>
                <a:srgbClr val="BE5800"/>
              </a:solidFill>
              <a:latin typeface="Arial"/>
              <a:cs typeface="Arial"/>
              <a:sym typeface="Arial"/>
            </a:endParaRPr>
          </a:p>
          <a:p>
            <a:pPr algn="just" rtl="0" fontAlgn="base"/>
            <a:r>
              <a:rPr lang="en-US" sz="1200" b="0" i="0" u="none" strike="noStrike" dirty="0">
                <a:solidFill>
                  <a:srgbClr val="000000"/>
                </a:solidFill>
                <a:effectLst/>
                <a:latin typeface="Times New Roman" panose="02020603050405020304" pitchFamily="18" charset="0"/>
              </a:rPr>
              <a:t>Underpinning Infrastructure - Storyboard Integration showing primary AI-enabled applications, cyberinfrastructure systems, and the points where researchers and partners engage with knowledge and dialogue</a:t>
            </a:r>
            <a:r>
              <a:rPr lang="en-US" sz="1200" b="0" i="0" u="none" strike="noStrike" dirty="0">
                <a:effectLst/>
                <a:latin typeface="Calibri" panose="020F0502020204030204" pitchFamily="34" charset="0"/>
              </a:rPr>
              <a:t>.</a:t>
            </a:r>
            <a:r>
              <a:rPr lang="en-US" sz="1200" b="1" i="0" u="none" strike="noStrike" dirty="0">
                <a:solidFill>
                  <a:srgbClr val="4F80BD"/>
                </a:solidFill>
                <a:effectLst/>
                <a:latin typeface="Times New Roman" panose="02020603050405020304" pitchFamily="18" charset="0"/>
              </a:rPr>
              <a:t> (</a:t>
            </a:r>
            <a:r>
              <a:rPr lang="en-US" sz="1200" b="1" i="0" u="sng" strike="noStrike" dirty="0">
                <a:solidFill>
                  <a:srgbClr val="4F80BD"/>
                </a:solidFill>
                <a:effectLst/>
                <a:latin typeface="Times New Roman" panose="02020603050405020304" pitchFamily="18" charset="0"/>
              </a:rPr>
              <a:t>R</a:t>
            </a:r>
            <a:r>
              <a:rPr lang="en-US" sz="1200" b="1" i="0" u="none" strike="noStrike" dirty="0">
                <a:solidFill>
                  <a:srgbClr val="4F80BD"/>
                </a:solidFill>
                <a:effectLst/>
                <a:latin typeface="Times New Roman" panose="02020603050405020304" pitchFamily="18" charset="0"/>
              </a:rPr>
              <a:t>esearch </a:t>
            </a:r>
            <a:r>
              <a:rPr lang="en-US" sz="1200" b="1" i="0" u="sng" strike="noStrike" dirty="0">
                <a:solidFill>
                  <a:srgbClr val="4F80BD"/>
                </a:solidFill>
                <a:effectLst/>
                <a:latin typeface="Times New Roman" panose="02020603050405020304" pitchFamily="18" charset="0"/>
              </a:rPr>
              <a:t>O</a:t>
            </a:r>
            <a:r>
              <a:rPr lang="en-US" sz="1200" b="1" i="0" u="none" strike="noStrike" dirty="0">
                <a:solidFill>
                  <a:srgbClr val="4F80BD"/>
                </a:solidFill>
                <a:effectLst/>
                <a:latin typeface="Times New Roman" panose="02020603050405020304" pitchFamily="18" charset="0"/>
              </a:rPr>
              <a:t>bjectives mapped onto the CHAI Process and Infrastructure Figure 1.0)</a:t>
            </a:r>
            <a:r>
              <a:rPr lang="en-US" sz="1200" b="0" i="0" u="none" strike="noStrike" dirty="0">
                <a:solidFill>
                  <a:srgbClr val="4F80BD"/>
                </a:solidFill>
                <a:effectLst/>
                <a:latin typeface="Times New Roman" panose="02020603050405020304" pitchFamily="18" charset="0"/>
              </a:rPr>
              <a:t> </a:t>
            </a:r>
            <a:endParaRPr lang="en-US" sz="3200" b="0" i="0" u="none" strike="noStrike" dirty="0">
              <a:effectLst/>
              <a:latin typeface="Segoe UI" panose="020B0502040204020203" pitchFamily="34" charset="0"/>
            </a:endParaRPr>
          </a:p>
          <a:p>
            <a:pPr algn="just" rtl="0" fontAlgn="base"/>
            <a:r>
              <a:rPr lang="en-US" sz="1200" b="0" i="0" u="none" strike="noStrike" dirty="0">
                <a:effectLst/>
                <a:latin typeface="Times New Roman" panose="02020603050405020304" pitchFamily="18" charset="0"/>
              </a:rPr>
              <a:t>(Modified from Pierce, 2023; Pierce et al., 2024; Pierce, 2008; Gil et al, 2021) </a:t>
            </a:r>
            <a:endParaRPr lang="en-US" sz="3200" b="0" i="0" u="none" strike="noStrike" dirty="0">
              <a:effectLst/>
              <a:latin typeface="Segoe UI" panose="020B0502040204020203" pitchFamily="34" charset="0"/>
            </a:endParaRPr>
          </a:p>
          <a:p>
            <a:endParaRPr lang="en-US" b="0" i="0" dirty="0">
              <a:solidFill>
                <a:srgbClr val="1D1C1D"/>
              </a:solidFill>
              <a:effectLst/>
              <a:latin typeface="Slack-Lato"/>
            </a:endParaRPr>
          </a:p>
          <a:p>
            <a:r>
              <a:rPr lang="en-US" b="0" i="0" dirty="0">
                <a:solidFill>
                  <a:srgbClr val="1D1C1D"/>
                </a:solidFill>
                <a:effectLst/>
                <a:latin typeface="Slack-Lato"/>
              </a:rPr>
              <a:t>(1) TACC's Unique Position for LLM-Physics Model Integration- TACC offers diverse architectures and multi-vendor collaborations</a:t>
            </a:r>
            <a:br>
              <a:rPr lang="en-US" dirty="0"/>
            </a:br>
            <a:r>
              <a:rPr lang="en-US" b="0" i="0" dirty="0">
                <a:solidFill>
                  <a:srgbClr val="1D1C1D"/>
                </a:solidFill>
                <a:effectLst/>
                <a:latin typeface="Slack-Lato"/>
              </a:rPr>
              <a:t>  - Ideal test-bed for computational benchmarks of LLM performance</a:t>
            </a:r>
            <a:br>
              <a:rPr lang="en-US" dirty="0"/>
            </a:br>
            <a:r>
              <a:rPr lang="en-US" b="0" i="0" dirty="0">
                <a:solidFill>
                  <a:srgbClr val="1D1C1D"/>
                </a:solidFill>
                <a:effectLst/>
                <a:latin typeface="Slack-Lato"/>
              </a:rPr>
              <a:t>- Heterogeneous systems provide a rich environment for integration:</a:t>
            </a:r>
            <a:br>
              <a:rPr lang="en-US" dirty="0"/>
            </a:br>
            <a:r>
              <a:rPr lang="en-US" b="0" i="0" dirty="0">
                <a:solidFill>
                  <a:srgbClr val="1D1C1D"/>
                </a:solidFill>
                <a:effectLst/>
                <a:latin typeface="Slack-Lato"/>
              </a:rPr>
              <a:t>  - Vista (NVIDIA Grace-Grace and Grace-Hopper) - Our newest system and pre-cursor to Horizon. Specifically built for ML workloads with a large amount of GPUs.</a:t>
            </a:r>
            <a:br>
              <a:rPr lang="en-US" dirty="0"/>
            </a:br>
            <a:r>
              <a:rPr lang="en-US" b="0" i="0" dirty="0">
                <a:solidFill>
                  <a:srgbClr val="1D1C1D"/>
                </a:solidFill>
                <a:effectLst/>
                <a:latin typeface="Slack-Lato"/>
              </a:rPr>
              <a:t>  - Stampede3 (Intel Sapphire Rapids with HBM and PVC GPU nodes)</a:t>
            </a:r>
            <a:br>
              <a:rPr lang="en-US" dirty="0"/>
            </a:br>
            <a:r>
              <a:rPr lang="en-US" b="0" i="0" dirty="0">
                <a:solidFill>
                  <a:srgbClr val="1D1C1D"/>
                </a:solidFill>
                <a:effectLst/>
                <a:latin typeface="Slack-Lato"/>
              </a:rPr>
              <a:t>  - Lonestar6 (AMD Milan with NVIDIA A100 and H100 GPUs)</a:t>
            </a:r>
            <a:br>
              <a:rPr lang="en-US" dirty="0"/>
            </a:br>
            <a:r>
              <a:rPr lang="en-US" b="0" i="0" dirty="0">
                <a:solidFill>
                  <a:srgbClr val="1D1C1D"/>
                </a:solidFill>
                <a:effectLst/>
                <a:latin typeface="Slack-Lato"/>
              </a:rPr>
              <a:t>- Enables comprehensive performance analysis across different architectures</a:t>
            </a:r>
            <a:br>
              <a:rPr lang="en-US" dirty="0"/>
            </a:br>
            <a:r>
              <a:rPr lang="en-US" b="0" i="0" dirty="0">
                <a:solidFill>
                  <a:srgbClr val="1D1C1D"/>
                </a:solidFill>
                <a:effectLst/>
                <a:latin typeface="Slack-Lato"/>
              </a:rPr>
              <a:t>  - Model quality (correctness of responses)</a:t>
            </a:r>
            <a:br>
              <a:rPr lang="en-US" dirty="0"/>
            </a:br>
            <a:r>
              <a:rPr lang="en-US" b="0" i="0" dirty="0">
                <a:solidFill>
                  <a:srgbClr val="1D1C1D"/>
                </a:solidFill>
                <a:effectLst/>
                <a:latin typeface="Slack-Lato"/>
              </a:rPr>
              <a:t>  - Inference speed (tokens per second)</a:t>
            </a:r>
            <a:br>
              <a:rPr lang="en-US" dirty="0"/>
            </a:br>
            <a:r>
              <a:rPr lang="en-US" b="0" i="0" dirty="0">
                <a:solidFill>
                  <a:srgbClr val="1D1C1D"/>
                </a:solidFill>
                <a:effectLst/>
                <a:latin typeface="Slack-Lato"/>
              </a:rPr>
              <a:t>  - Power consumption (tokens per kilowatt-hour)(2) Merging LLMs with Physics-Based Models- TACC's heterogeneous systems allows seamless integration of:</a:t>
            </a:r>
            <a:br>
              <a:rPr lang="en-US" dirty="0"/>
            </a:br>
            <a:r>
              <a:rPr lang="en-US" b="0" i="0" dirty="0">
                <a:solidFill>
                  <a:srgbClr val="1D1C1D"/>
                </a:solidFill>
                <a:effectLst/>
                <a:latin typeface="Slack-Lato"/>
              </a:rPr>
              <a:t>  - Traditional simulation techniques</a:t>
            </a:r>
            <a:br>
              <a:rPr lang="en-US" dirty="0"/>
            </a:br>
            <a:r>
              <a:rPr lang="en-US" b="0" i="0" dirty="0">
                <a:solidFill>
                  <a:srgbClr val="1D1C1D"/>
                </a:solidFill>
                <a:effectLst/>
                <a:latin typeface="Slack-Lato"/>
              </a:rPr>
              <a:t>  - Machine Learning methods</a:t>
            </a:r>
            <a:br>
              <a:rPr lang="en-US" dirty="0"/>
            </a:br>
            <a:r>
              <a:rPr lang="en-US" b="0" i="0" dirty="0">
                <a:solidFill>
                  <a:srgbClr val="1D1C1D"/>
                </a:solidFill>
                <a:effectLst/>
                <a:latin typeface="Slack-Lato"/>
              </a:rPr>
              <a:t>  - Large Language Models (LLMs)</a:t>
            </a:r>
            <a:br>
              <a:rPr lang="en-US" dirty="0"/>
            </a:br>
            <a:r>
              <a:rPr lang="en-US" b="0" i="0" dirty="0">
                <a:solidFill>
                  <a:srgbClr val="1D1C1D"/>
                </a:solidFill>
                <a:effectLst/>
                <a:latin typeface="Slack-Lato"/>
              </a:rPr>
              <a:t>- LLMs act as translators between complex simulations and human-understandable output</a:t>
            </a:r>
            <a:br>
              <a:rPr lang="en-US" dirty="0"/>
            </a:br>
            <a:r>
              <a:rPr lang="en-US" b="0" i="0" dirty="0">
                <a:solidFill>
                  <a:srgbClr val="1D1C1D"/>
                </a:solidFill>
                <a:effectLst/>
                <a:latin typeface="Slack-Lato"/>
              </a:rPr>
              <a:t>  - Bridges gap between technical results and decision-makers</a:t>
            </a:r>
            <a:br>
              <a:rPr lang="en-US" dirty="0"/>
            </a:br>
            <a:r>
              <a:rPr lang="en-US" b="0" i="0" dirty="0">
                <a:solidFill>
                  <a:srgbClr val="1D1C1D"/>
                </a:solidFill>
                <a:effectLst/>
                <a:latin typeface="Slack-Lato"/>
              </a:rPr>
              <a:t>  - Facilitates communication across disciplines</a:t>
            </a:r>
            <a:br>
              <a:rPr lang="en-US" dirty="0"/>
            </a:br>
            <a:r>
              <a:rPr lang="en-US" b="0" i="0" dirty="0">
                <a:solidFill>
                  <a:srgbClr val="1D1C1D"/>
                </a:solidFill>
                <a:effectLst/>
                <a:latin typeface="Slack-Lato"/>
              </a:rPr>
              <a:t>- Enhances interpretability of forecasting models for:</a:t>
            </a:r>
            <a:br>
              <a:rPr lang="en-US" dirty="0"/>
            </a:br>
            <a:r>
              <a:rPr lang="en-US" b="0" i="0" dirty="0">
                <a:solidFill>
                  <a:srgbClr val="1D1C1D"/>
                </a:solidFill>
                <a:effectLst/>
                <a:latin typeface="Slack-Lato"/>
              </a:rPr>
              <a:t>  - Decision makers</a:t>
            </a:r>
            <a:br>
              <a:rPr lang="en-US" dirty="0"/>
            </a:br>
            <a:r>
              <a:rPr lang="en-US" b="0" i="0" dirty="0">
                <a:solidFill>
                  <a:srgbClr val="1D1C1D"/>
                </a:solidFill>
                <a:effectLst/>
                <a:latin typeface="Slack-Lato"/>
              </a:rPr>
              <a:t>  - Domain scientists across various fields(3) TACC's Unique Advantages for Future Forecasting Services- Extensive experience in merging diverse interdisciplinary projects</a:t>
            </a:r>
            <a:br>
              <a:rPr lang="en-US" dirty="0"/>
            </a:br>
            <a:r>
              <a:rPr lang="en-US" b="0" i="0" dirty="0">
                <a:solidFill>
                  <a:srgbClr val="1D1C1D"/>
                </a:solidFill>
                <a:effectLst/>
                <a:latin typeface="Slack-Lato"/>
              </a:rPr>
              <a:t>- LLMs complement traditional and complex simulation tools</a:t>
            </a:r>
            <a:br>
              <a:rPr lang="en-US" dirty="0"/>
            </a:br>
            <a:r>
              <a:rPr lang="en-US" b="0" i="0" dirty="0">
                <a:solidFill>
                  <a:srgbClr val="1D1C1D"/>
                </a:solidFill>
                <a:effectLst/>
                <a:latin typeface="Slack-Lato"/>
              </a:rPr>
              <a:t>  - Efficient communication between stakeholders in HPC-dependent forecasting services</a:t>
            </a:r>
            <a:br>
              <a:rPr lang="en-US" dirty="0"/>
            </a:br>
            <a:r>
              <a:rPr lang="en-US" b="0" i="0" dirty="0">
                <a:solidFill>
                  <a:srgbClr val="1D1C1D"/>
                </a:solidFill>
                <a:effectLst/>
                <a:latin typeface="Slack-Lato"/>
              </a:rPr>
              <a:t>- Focus on critical trade-offs:</a:t>
            </a:r>
            <a:br>
              <a:rPr lang="en-US" dirty="0"/>
            </a:br>
            <a:r>
              <a:rPr lang="en-US" b="0" i="0" dirty="0">
                <a:solidFill>
                  <a:srgbClr val="1D1C1D"/>
                </a:solidFill>
                <a:effectLst/>
                <a:latin typeface="Slack-Lato"/>
              </a:rPr>
              <a:t>  - Model accuracy vs. speed/power consumption</a:t>
            </a:r>
            <a:br>
              <a:rPr lang="en-US" dirty="0"/>
            </a:br>
            <a:r>
              <a:rPr lang="en-US" b="0" i="0" dirty="0">
                <a:solidFill>
                  <a:srgbClr val="1D1C1D"/>
                </a:solidFill>
                <a:effectLst/>
                <a:latin typeface="Slack-Lato"/>
              </a:rPr>
              <a:t>  - Addressing growing concerns about massive power demands of modern LLMs</a:t>
            </a:r>
            <a:br>
              <a:rPr lang="en-US" dirty="0"/>
            </a:br>
            <a:r>
              <a:rPr lang="en-US" b="0" i="0" dirty="0">
                <a:solidFill>
                  <a:srgbClr val="1D1C1D"/>
                </a:solidFill>
                <a:effectLst/>
                <a:latin typeface="Slack-Lato"/>
              </a:rPr>
              <a:t>- Potential for improved forecasting services through:</a:t>
            </a:r>
            <a:br>
              <a:rPr lang="en-US" dirty="0"/>
            </a:br>
            <a:r>
              <a:rPr lang="en-US" b="0" i="0" dirty="0">
                <a:solidFill>
                  <a:srgbClr val="1D1C1D"/>
                </a:solidFill>
                <a:effectLst/>
                <a:latin typeface="Slack-Lato"/>
              </a:rPr>
              <a:t>  - Integration of physics-based models with LLM capabilities</a:t>
            </a:r>
            <a:br>
              <a:rPr lang="en-US" dirty="0"/>
            </a:br>
            <a:r>
              <a:rPr lang="en-US" b="0" i="0" dirty="0">
                <a:solidFill>
                  <a:srgbClr val="1D1C1D"/>
                </a:solidFill>
                <a:effectLst/>
                <a:latin typeface="Slack-Lato"/>
              </a:rPr>
              <a:t>  - Leveraging TACC's diverse computational resources</a:t>
            </a:r>
            <a:br>
              <a:rPr lang="en-US" dirty="0"/>
            </a:br>
            <a:r>
              <a:rPr lang="en-US" b="0" i="0" dirty="0">
                <a:solidFill>
                  <a:srgbClr val="1D1C1D"/>
                </a:solidFill>
                <a:effectLst/>
                <a:latin typeface="Slack-Lato"/>
              </a:rPr>
              <a:t>  - Enhancing cross-disciplinary collaboration and understanding</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1358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g1a2a8a919e9_0_636"/>
          <p:cNvSpPr txBox="1">
            <a:spLocks noGrp="1"/>
          </p:cNvSpPr>
          <p:nvPr>
            <p:ph type="ctrTitle"/>
          </p:nvPr>
        </p:nvSpPr>
        <p:spPr>
          <a:xfrm>
            <a:off x="452733" y="1287378"/>
            <a:ext cx="4251600" cy="13716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lt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g1a2a8a919e9_0_636"/>
          <p:cNvSpPr txBox="1">
            <a:spLocks noGrp="1"/>
          </p:cNvSpPr>
          <p:nvPr>
            <p:ph type="subTitle" idx="1"/>
          </p:nvPr>
        </p:nvSpPr>
        <p:spPr>
          <a:xfrm>
            <a:off x="452733" y="2658979"/>
            <a:ext cx="4251600" cy="818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15"/>
              </a:spcBef>
              <a:spcAft>
                <a:spcPts val="0"/>
              </a:spcAft>
              <a:buSzPts val="1260"/>
              <a:buNone/>
              <a:defRPr sz="1575">
                <a:solidFill>
                  <a:srgbClr val="F2F2F2"/>
                </a:solidFill>
              </a:defRPr>
            </a:lvl1pPr>
            <a:lvl2pPr lvl="1" algn="ctr">
              <a:lnSpc>
                <a:spcPct val="100000"/>
              </a:lnSpc>
              <a:spcBef>
                <a:spcPts val="450"/>
              </a:spcBef>
              <a:spcAft>
                <a:spcPts val="0"/>
              </a:spcAft>
              <a:buSzPts val="1080"/>
              <a:buNone/>
              <a:defRPr>
                <a:solidFill>
                  <a:schemeClr val="lt1"/>
                </a:solidFill>
              </a:defRPr>
            </a:lvl2pPr>
            <a:lvl3pPr lvl="2" algn="ctr">
              <a:lnSpc>
                <a:spcPct val="100000"/>
              </a:lnSpc>
              <a:spcBef>
                <a:spcPts val="450"/>
              </a:spcBef>
              <a:spcAft>
                <a:spcPts val="0"/>
              </a:spcAft>
              <a:buSzPts val="960"/>
              <a:buNone/>
              <a:defRPr>
                <a:solidFill>
                  <a:schemeClr val="lt1"/>
                </a:solidFill>
              </a:defRPr>
            </a:lvl3pPr>
            <a:lvl4pPr lvl="3" algn="ctr">
              <a:lnSpc>
                <a:spcPct val="100000"/>
              </a:lnSpc>
              <a:spcBef>
                <a:spcPts val="450"/>
              </a:spcBef>
              <a:spcAft>
                <a:spcPts val="0"/>
              </a:spcAft>
              <a:buSzPts val="840"/>
              <a:buNone/>
              <a:defRPr>
                <a:solidFill>
                  <a:schemeClr val="lt1"/>
                </a:solidFill>
              </a:defRPr>
            </a:lvl4pPr>
            <a:lvl5pPr lvl="4" algn="ctr">
              <a:lnSpc>
                <a:spcPct val="100000"/>
              </a:lnSpc>
              <a:spcBef>
                <a:spcPts val="450"/>
              </a:spcBef>
              <a:spcAft>
                <a:spcPts val="0"/>
              </a:spcAft>
              <a:buSzPts val="840"/>
              <a:buNone/>
              <a:defRPr>
                <a:solidFill>
                  <a:schemeClr val="lt1"/>
                </a:solidFill>
              </a:defRPr>
            </a:lvl5pPr>
            <a:lvl6pPr lvl="5" algn="ctr">
              <a:lnSpc>
                <a:spcPct val="100000"/>
              </a:lnSpc>
              <a:spcBef>
                <a:spcPts val="450"/>
              </a:spcBef>
              <a:spcAft>
                <a:spcPts val="0"/>
              </a:spcAft>
              <a:buSzPts val="840"/>
              <a:buNone/>
              <a:defRPr>
                <a:solidFill>
                  <a:schemeClr val="lt1"/>
                </a:solidFill>
              </a:defRPr>
            </a:lvl6pPr>
            <a:lvl7pPr lvl="6" algn="ctr">
              <a:lnSpc>
                <a:spcPct val="100000"/>
              </a:lnSpc>
              <a:spcBef>
                <a:spcPts val="450"/>
              </a:spcBef>
              <a:spcAft>
                <a:spcPts val="0"/>
              </a:spcAft>
              <a:buSzPts val="840"/>
              <a:buNone/>
              <a:defRPr>
                <a:solidFill>
                  <a:schemeClr val="lt1"/>
                </a:solidFill>
              </a:defRPr>
            </a:lvl7pPr>
            <a:lvl8pPr lvl="7" algn="ctr">
              <a:lnSpc>
                <a:spcPct val="100000"/>
              </a:lnSpc>
              <a:spcBef>
                <a:spcPts val="450"/>
              </a:spcBef>
              <a:spcAft>
                <a:spcPts val="0"/>
              </a:spcAft>
              <a:buSzPts val="840"/>
              <a:buNone/>
              <a:defRPr>
                <a:solidFill>
                  <a:schemeClr val="lt1"/>
                </a:solidFill>
              </a:defRPr>
            </a:lvl8pPr>
            <a:lvl9pPr lvl="8" algn="ctr">
              <a:lnSpc>
                <a:spcPct val="100000"/>
              </a:lnSpc>
              <a:spcBef>
                <a:spcPts val="450"/>
              </a:spcBef>
              <a:spcAft>
                <a:spcPts val="450"/>
              </a:spcAft>
              <a:buSzPts val="840"/>
              <a:buNone/>
              <a:defRPr>
                <a:solidFill>
                  <a:schemeClr val="lt1"/>
                </a:solidFill>
              </a:defRPr>
            </a:lvl9pPr>
          </a:lstStyle>
          <a:p>
            <a:endParaRPr/>
          </a:p>
        </p:txBody>
      </p:sp>
      <p:sp>
        <p:nvSpPr>
          <p:cNvPr id="20" name="Google Shape;20;g1a2a8a919e9_0_636"/>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g1a2a8a919e9_0_636"/>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2" name="Google Shape;22;g1a2a8a919e9_0_636"/>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73"/>
        <p:cNvGrpSpPr/>
        <p:nvPr/>
      </p:nvGrpSpPr>
      <p:grpSpPr>
        <a:xfrm>
          <a:off x="0" y="0"/>
          <a:ext cx="0" cy="0"/>
          <a:chOff x="0" y="0"/>
          <a:chExt cx="0" cy="0"/>
        </a:xfrm>
      </p:grpSpPr>
      <p:sp>
        <p:nvSpPr>
          <p:cNvPr id="74" name="Google Shape;74;g1a2a8a919e9_0_697"/>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1a2a8a919e9_0_697"/>
          <p:cNvSpPr txBox="1">
            <a:spLocks noGrp="1"/>
          </p:cNvSpPr>
          <p:nvPr>
            <p:ph type="body" idx="1"/>
          </p:nvPr>
        </p:nvSpPr>
        <p:spPr>
          <a:xfrm>
            <a:off x="513159" y="3086100"/>
            <a:ext cx="6402000" cy="1409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76" name="Google Shape;76;g1a2a8a919e9_0_69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g1a2a8a919e9_0_69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78"/>
        <p:cNvGrpSpPr/>
        <p:nvPr/>
      </p:nvGrpSpPr>
      <p:grpSpPr>
        <a:xfrm>
          <a:off x="0" y="0"/>
          <a:ext cx="0" cy="0"/>
          <a:chOff x="0" y="0"/>
          <a:chExt cx="0" cy="0"/>
        </a:xfrm>
      </p:grpSpPr>
      <p:sp>
        <p:nvSpPr>
          <p:cNvPr id="79" name="Google Shape;79;g1a2a8a919e9_0_702"/>
          <p:cNvSpPr txBox="1">
            <a:spLocks noGrp="1"/>
          </p:cNvSpPr>
          <p:nvPr>
            <p:ph type="title"/>
          </p:nvPr>
        </p:nvSpPr>
        <p:spPr>
          <a:xfrm>
            <a:off x="856059"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1" i="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g1a2a8a919e9_0_702"/>
          <p:cNvSpPr txBox="1">
            <a:spLocks noGrp="1"/>
          </p:cNvSpPr>
          <p:nvPr>
            <p:ph type="body" idx="1"/>
          </p:nvPr>
        </p:nvSpPr>
        <p:spPr>
          <a:xfrm>
            <a:off x="1084659" y="2571750"/>
            <a:ext cx="6400800" cy="2859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Font typeface="Century Gothic"/>
              <a:buNone/>
              <a:defRPr/>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81" name="Google Shape;81;g1a2a8a919e9_0_702"/>
          <p:cNvSpPr txBox="1">
            <a:spLocks noGrp="1"/>
          </p:cNvSpPr>
          <p:nvPr>
            <p:ph type="body" idx="2"/>
          </p:nvPr>
        </p:nvSpPr>
        <p:spPr>
          <a:xfrm>
            <a:off x="513160" y="3225801"/>
            <a:ext cx="6400800" cy="12636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00"/>
              </a:spcBef>
              <a:spcAft>
                <a:spcPts val="0"/>
              </a:spcAft>
              <a:buSzPts val="1200"/>
              <a:buNone/>
              <a:defRPr sz="150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2" name="Google Shape;82;g1a2a8a919e9_0_702"/>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g1a2a8a919e9_0_702"/>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84" name="Google Shape;84;g1a2a8a919e9_0_702"/>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85" name="Google Shape;85;g1a2a8a919e9_0_702"/>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86"/>
        <p:cNvGrpSpPr/>
        <p:nvPr/>
      </p:nvGrpSpPr>
      <p:grpSpPr>
        <a:xfrm>
          <a:off x="0" y="0"/>
          <a:ext cx="0" cy="0"/>
          <a:chOff x="0" y="0"/>
          <a:chExt cx="0" cy="0"/>
        </a:xfrm>
      </p:grpSpPr>
      <p:sp>
        <p:nvSpPr>
          <p:cNvPr id="87" name="Google Shape;87;g1a2a8a919e9_0_710"/>
          <p:cNvSpPr txBox="1">
            <a:spLocks noGrp="1"/>
          </p:cNvSpPr>
          <p:nvPr>
            <p:ph type="title"/>
          </p:nvPr>
        </p:nvSpPr>
        <p:spPr>
          <a:xfrm>
            <a:off x="513159" y="2571750"/>
            <a:ext cx="6400800" cy="12732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400"/>
              <a:buFont typeface="Century Gothic"/>
              <a:buNone/>
              <a:defRPr sz="2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g1a2a8a919e9_0_710"/>
          <p:cNvSpPr txBox="1">
            <a:spLocks noGrp="1"/>
          </p:cNvSpPr>
          <p:nvPr>
            <p:ph type="body" idx="1"/>
          </p:nvPr>
        </p:nvSpPr>
        <p:spPr>
          <a:xfrm>
            <a:off x="513158" y="3849736"/>
            <a:ext cx="6402000" cy="645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89" name="Google Shape;89;g1a2a8a919e9_0_710"/>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g1a2a8a919e9_0_710"/>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1"/>
        <p:cNvGrpSpPr/>
        <p:nvPr/>
      </p:nvGrpSpPr>
      <p:grpSpPr>
        <a:xfrm>
          <a:off x="0" y="0"/>
          <a:ext cx="0" cy="0"/>
          <a:chOff x="0" y="0"/>
          <a:chExt cx="0" cy="0"/>
        </a:xfrm>
      </p:grpSpPr>
      <p:sp>
        <p:nvSpPr>
          <p:cNvPr id="92" name="Google Shape;92;g1a2a8a919e9_0_715"/>
          <p:cNvSpPr txBox="1">
            <a:spLocks noGrp="1"/>
          </p:cNvSpPr>
          <p:nvPr>
            <p:ph type="title"/>
          </p:nvPr>
        </p:nvSpPr>
        <p:spPr>
          <a:xfrm>
            <a:off x="856060" y="514350"/>
            <a:ext cx="68580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400"/>
              <a:buFont typeface="Century Gothic"/>
              <a:buNone/>
              <a:defRPr sz="2400" b="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g1a2a8a919e9_0_715"/>
          <p:cNvSpPr txBox="1">
            <a:spLocks noGrp="1"/>
          </p:cNvSpPr>
          <p:nvPr>
            <p:ph type="body" idx="1"/>
          </p:nvPr>
        </p:nvSpPr>
        <p:spPr>
          <a:xfrm>
            <a:off x="513159" y="2946400"/>
            <a:ext cx="6400800" cy="787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94" name="Google Shape;94;g1a2a8a919e9_0_715"/>
          <p:cNvSpPr txBox="1">
            <a:spLocks noGrp="1"/>
          </p:cNvSpPr>
          <p:nvPr>
            <p:ph type="body" idx="2"/>
          </p:nvPr>
        </p:nvSpPr>
        <p:spPr>
          <a:xfrm>
            <a:off x="513159" y="3733800"/>
            <a:ext cx="6400800" cy="7620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D8D8D8"/>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95" name="Google Shape;95;g1a2a8a919e9_0_71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g1a2a8a919e9_0_71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97" name="Google Shape;97;g1a2a8a919e9_0_715"/>
          <p:cNvSpPr txBox="1"/>
          <p:nvPr/>
        </p:nvSpPr>
        <p:spPr>
          <a:xfrm>
            <a:off x="398859" y="609167"/>
            <a:ext cx="457200" cy="4386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98" name="Google Shape;98;g1a2a8a919e9_0_715"/>
          <p:cNvSpPr txBox="1"/>
          <p:nvPr/>
        </p:nvSpPr>
        <p:spPr>
          <a:xfrm>
            <a:off x="7714059" y="2076451"/>
            <a:ext cx="457200" cy="4386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000000"/>
              </a:buClr>
              <a:buSzPts val="6000"/>
              <a:buFont typeface="Arial"/>
              <a:buNone/>
            </a:pPr>
            <a:r>
              <a:rPr lang="en-US" sz="6000" b="0" i="0" u="none" strike="noStrike" cap="none">
                <a:solidFill>
                  <a:schemeClr val="lt1"/>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99"/>
        <p:cNvGrpSpPr/>
        <p:nvPr/>
      </p:nvGrpSpPr>
      <p:grpSpPr>
        <a:xfrm>
          <a:off x="0" y="0"/>
          <a:ext cx="0" cy="0"/>
          <a:chOff x="0" y="0"/>
          <a:chExt cx="0" cy="0"/>
        </a:xfrm>
      </p:grpSpPr>
      <p:sp>
        <p:nvSpPr>
          <p:cNvPr id="100" name="Google Shape;100;g1a2a8a919e9_0_723"/>
          <p:cNvSpPr txBox="1">
            <a:spLocks noGrp="1"/>
          </p:cNvSpPr>
          <p:nvPr>
            <p:ph type="title"/>
          </p:nvPr>
        </p:nvSpPr>
        <p:spPr>
          <a:xfrm>
            <a:off x="513160" y="514350"/>
            <a:ext cx="7543800" cy="2057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g1a2a8a919e9_0_723"/>
          <p:cNvSpPr txBox="1">
            <a:spLocks noGrp="1"/>
          </p:cNvSpPr>
          <p:nvPr>
            <p:ph type="body" idx="1"/>
          </p:nvPr>
        </p:nvSpPr>
        <p:spPr>
          <a:xfrm>
            <a:off x="513159" y="2946401"/>
            <a:ext cx="6400800" cy="6285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360"/>
              </a:spcBef>
              <a:spcAft>
                <a:spcPts val="0"/>
              </a:spcAft>
              <a:buSzPts val="1440"/>
              <a:buNone/>
              <a:defRPr sz="1800" b="0" cap="none">
                <a:solidFill>
                  <a:schemeClr val="lt1"/>
                </a:solidFill>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102" name="Google Shape;102;g1a2a8a919e9_0_723"/>
          <p:cNvSpPr txBox="1">
            <a:spLocks noGrp="1"/>
          </p:cNvSpPr>
          <p:nvPr>
            <p:ph type="body" idx="2"/>
          </p:nvPr>
        </p:nvSpPr>
        <p:spPr>
          <a:xfrm>
            <a:off x="513159" y="3575049"/>
            <a:ext cx="6400800" cy="9207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solidFill>
                  <a:srgbClr val="F2F2F2"/>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103" name="Google Shape;103;g1a2a8a919e9_0_723"/>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g1a2a8a919e9_0_723"/>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5"/>
        <p:cNvGrpSpPr/>
        <p:nvPr/>
      </p:nvGrpSpPr>
      <p:grpSpPr>
        <a:xfrm>
          <a:off x="0" y="0"/>
          <a:ext cx="0" cy="0"/>
          <a:chOff x="0" y="0"/>
          <a:chExt cx="0" cy="0"/>
        </a:xfrm>
      </p:grpSpPr>
      <p:sp>
        <p:nvSpPr>
          <p:cNvPr id="106" name="Google Shape;106;g1a2a8a919e9_0_729"/>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g1a2a8a919e9_0_729"/>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108" name="Google Shape;108;g1a2a8a919e9_0_7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1a2a8a919e9_0_733"/>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3F3F3F"/>
              </a:buClr>
              <a:buSzPts val="4000"/>
              <a:buFont typeface="Arial"/>
              <a:buNone/>
              <a:defRPr sz="4000" b="1" cap="none">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1a2a8a919e9_0_73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a:ea typeface="Arial"/>
                <a:cs typeface="Arial"/>
                <a:sym typeface="Arial"/>
              </a:defRPr>
            </a:lvl1pPr>
            <a:lvl2pPr marL="914400" lvl="1" indent="-228600" algn="l">
              <a:lnSpc>
                <a:spcPct val="100000"/>
              </a:lnSpc>
              <a:spcBef>
                <a:spcPts val="450"/>
              </a:spcBef>
              <a:spcAft>
                <a:spcPts val="0"/>
              </a:spcAft>
              <a:buClr>
                <a:srgbClr val="888888"/>
              </a:buClr>
              <a:buSzPts val="1800"/>
              <a:buNone/>
              <a:defRPr sz="1800">
                <a:solidFill>
                  <a:srgbClr val="888888"/>
                </a:solidFill>
              </a:defRPr>
            </a:lvl2pPr>
            <a:lvl3pPr marL="1371600" lvl="2" indent="-228600" algn="l">
              <a:lnSpc>
                <a:spcPct val="100000"/>
              </a:lnSpc>
              <a:spcBef>
                <a:spcPts val="450"/>
              </a:spcBef>
              <a:spcAft>
                <a:spcPts val="0"/>
              </a:spcAft>
              <a:buClr>
                <a:srgbClr val="888888"/>
              </a:buClr>
              <a:buSzPts val="1600"/>
              <a:buNone/>
              <a:defRPr sz="1600">
                <a:solidFill>
                  <a:srgbClr val="888888"/>
                </a:solidFill>
              </a:defRPr>
            </a:lvl3pPr>
            <a:lvl4pPr marL="1828800" lvl="3" indent="-228600" algn="l">
              <a:lnSpc>
                <a:spcPct val="100000"/>
              </a:lnSpc>
              <a:spcBef>
                <a:spcPts val="450"/>
              </a:spcBef>
              <a:spcAft>
                <a:spcPts val="0"/>
              </a:spcAft>
              <a:buClr>
                <a:srgbClr val="888888"/>
              </a:buClr>
              <a:buSzPts val="1400"/>
              <a:buNone/>
              <a:defRPr sz="1400">
                <a:solidFill>
                  <a:srgbClr val="888888"/>
                </a:solidFill>
              </a:defRPr>
            </a:lvl4pPr>
            <a:lvl5pPr marL="2286000" lvl="4" indent="-228600" algn="l">
              <a:lnSpc>
                <a:spcPct val="100000"/>
              </a:lnSpc>
              <a:spcBef>
                <a:spcPts val="450"/>
              </a:spcBef>
              <a:spcAft>
                <a:spcPts val="0"/>
              </a:spcAft>
              <a:buClr>
                <a:srgbClr val="888888"/>
              </a:buClr>
              <a:buSzPts val="1400"/>
              <a:buNone/>
              <a:defRPr sz="1400">
                <a:solidFill>
                  <a:srgbClr val="888888"/>
                </a:solidFill>
              </a:defRPr>
            </a:lvl5pPr>
            <a:lvl6pPr marL="2743200" lvl="5" indent="-228600" algn="l">
              <a:lnSpc>
                <a:spcPct val="100000"/>
              </a:lnSpc>
              <a:spcBef>
                <a:spcPts val="450"/>
              </a:spcBef>
              <a:spcAft>
                <a:spcPts val="0"/>
              </a:spcAft>
              <a:buClr>
                <a:srgbClr val="888888"/>
              </a:buClr>
              <a:buSzPts val="1400"/>
              <a:buNone/>
              <a:defRPr sz="1400">
                <a:solidFill>
                  <a:srgbClr val="888888"/>
                </a:solidFill>
              </a:defRPr>
            </a:lvl6pPr>
            <a:lvl7pPr marL="3200400" lvl="6" indent="-228600" algn="l">
              <a:lnSpc>
                <a:spcPct val="100000"/>
              </a:lnSpc>
              <a:spcBef>
                <a:spcPts val="450"/>
              </a:spcBef>
              <a:spcAft>
                <a:spcPts val="0"/>
              </a:spcAft>
              <a:buClr>
                <a:srgbClr val="888888"/>
              </a:buClr>
              <a:buSzPts val="1400"/>
              <a:buNone/>
              <a:defRPr sz="1400">
                <a:solidFill>
                  <a:srgbClr val="888888"/>
                </a:solidFill>
              </a:defRPr>
            </a:lvl7pPr>
            <a:lvl8pPr marL="3657600" lvl="7" indent="-228600" algn="l">
              <a:lnSpc>
                <a:spcPct val="100000"/>
              </a:lnSpc>
              <a:spcBef>
                <a:spcPts val="450"/>
              </a:spcBef>
              <a:spcAft>
                <a:spcPts val="0"/>
              </a:spcAft>
              <a:buClr>
                <a:srgbClr val="888888"/>
              </a:buClr>
              <a:buSzPts val="1400"/>
              <a:buNone/>
              <a:defRPr sz="1400">
                <a:solidFill>
                  <a:srgbClr val="888888"/>
                </a:solidFill>
              </a:defRPr>
            </a:lvl8pPr>
            <a:lvl9pPr marL="4114800" lvl="8" indent="-228600" algn="l">
              <a:lnSpc>
                <a:spcPct val="100000"/>
              </a:lnSpc>
              <a:spcBef>
                <a:spcPts val="450"/>
              </a:spcBef>
              <a:spcAft>
                <a:spcPts val="45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5"/>
        <p:cNvGrpSpPr/>
        <p:nvPr/>
      </p:nvGrpSpPr>
      <p:grpSpPr>
        <a:xfrm>
          <a:off x="0" y="0"/>
          <a:ext cx="0" cy="0"/>
          <a:chOff x="0" y="0"/>
          <a:chExt cx="0" cy="0"/>
        </a:xfrm>
      </p:grpSpPr>
      <p:sp>
        <p:nvSpPr>
          <p:cNvPr id="116" name="Google Shape;116;p9"/>
          <p:cNvSpPr txBox="1">
            <a:spLocks noGrp="1"/>
          </p:cNvSpPr>
          <p:nvPr>
            <p:ph type="title"/>
          </p:nvPr>
        </p:nvSpPr>
        <p:spPr>
          <a:xfrm>
            <a:off x="457200" y="777478"/>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9"/>
          <p:cNvSpPr txBox="1">
            <a:spLocks noGrp="1"/>
          </p:cNvSpPr>
          <p:nvPr>
            <p:ph type="body" idx="1"/>
          </p:nvPr>
        </p:nvSpPr>
        <p:spPr>
          <a:xfrm>
            <a:off x="457200" y="1771650"/>
            <a:ext cx="8229600" cy="29146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8"/>
        <p:cNvGrpSpPr/>
        <p:nvPr/>
      </p:nvGrpSpPr>
      <p:grpSpPr>
        <a:xfrm>
          <a:off x="0" y="0"/>
          <a:ext cx="0" cy="0"/>
          <a:chOff x="0" y="0"/>
          <a:chExt cx="0" cy="0"/>
        </a:xfrm>
      </p:grpSpPr>
      <p:sp>
        <p:nvSpPr>
          <p:cNvPr id="119" name="Google Shape;119;p33"/>
          <p:cNvSpPr txBox="1">
            <a:spLocks noGrp="1"/>
          </p:cNvSpPr>
          <p:nvPr>
            <p:ph type="title"/>
          </p:nvPr>
        </p:nvSpPr>
        <p:spPr>
          <a:xfrm>
            <a:off x="252248" y="92542"/>
            <a:ext cx="8686800" cy="648438"/>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4400"/>
              <a:buNone/>
              <a:defRPr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4"/>
        <p:cNvGrpSpPr/>
        <p:nvPr/>
      </p:nvGrpSpPr>
      <p:grpSpPr>
        <a:xfrm>
          <a:off x="0" y="0"/>
          <a:ext cx="0" cy="0"/>
          <a:chOff x="0" y="0"/>
          <a:chExt cx="0" cy="0"/>
        </a:xfrm>
      </p:grpSpPr>
      <p:sp>
        <p:nvSpPr>
          <p:cNvPr id="125" name="Google Shape;125;p8"/>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8"/>
          <p:cNvSpPr txBox="1">
            <a:spLocks noGrp="1"/>
          </p:cNvSpPr>
          <p:nvPr>
            <p:ph type="body" idx="1"/>
          </p:nvPr>
        </p:nvSpPr>
        <p:spPr>
          <a:xfrm>
            <a:off x="457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7" name="Google Shape;127;p8"/>
          <p:cNvSpPr txBox="1">
            <a:spLocks noGrp="1"/>
          </p:cNvSpPr>
          <p:nvPr>
            <p:ph type="body" idx="2"/>
          </p:nvPr>
        </p:nvSpPr>
        <p:spPr>
          <a:xfrm>
            <a:off x="4648200" y="1749028"/>
            <a:ext cx="4038600" cy="3108722"/>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rgbClr val="3F3F3F"/>
              </a:buClr>
              <a:buSzPts val="2800"/>
              <a:buChar char="•"/>
              <a:defRPr sz="2800"/>
            </a:lvl1pPr>
            <a:lvl2pPr marL="914400" lvl="1" indent="-381000" algn="l">
              <a:lnSpc>
                <a:spcPct val="100000"/>
              </a:lnSpc>
              <a:spcBef>
                <a:spcPts val="480"/>
              </a:spcBef>
              <a:spcAft>
                <a:spcPts val="0"/>
              </a:spcAft>
              <a:buClr>
                <a:srgbClr val="3F3F3F"/>
              </a:buClr>
              <a:buSzPts val="2400"/>
              <a:buChar char="–"/>
              <a:defRPr sz="2400"/>
            </a:lvl2pPr>
            <a:lvl3pPr marL="1371600" lvl="2" indent="-355600" algn="l">
              <a:lnSpc>
                <a:spcPct val="100000"/>
              </a:lnSpc>
              <a:spcBef>
                <a:spcPts val="400"/>
              </a:spcBef>
              <a:spcAft>
                <a:spcPts val="0"/>
              </a:spcAft>
              <a:buClr>
                <a:srgbClr val="3F3F3F"/>
              </a:buClr>
              <a:buSzPts val="2000"/>
              <a:buChar char="•"/>
              <a:defRPr sz="2000"/>
            </a:lvl3pPr>
            <a:lvl4pPr marL="1828800" lvl="3" indent="-342900" algn="l">
              <a:lnSpc>
                <a:spcPct val="100000"/>
              </a:lnSpc>
              <a:spcBef>
                <a:spcPts val="360"/>
              </a:spcBef>
              <a:spcAft>
                <a:spcPts val="0"/>
              </a:spcAft>
              <a:buClr>
                <a:srgbClr val="3F3F3F"/>
              </a:buClr>
              <a:buSzPts val="1800"/>
              <a:buChar char="–"/>
              <a:defRPr sz="1800"/>
            </a:lvl4pPr>
            <a:lvl5pPr marL="2286000" lvl="4" indent="-342900" algn="l">
              <a:lnSpc>
                <a:spcPct val="100000"/>
              </a:lnSpc>
              <a:spcBef>
                <a:spcPts val="360"/>
              </a:spcBef>
              <a:spcAft>
                <a:spcPts val="0"/>
              </a:spcAft>
              <a:buClr>
                <a:srgbClr val="3F3F3F"/>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Google Shape;24;g1a2a8a919e9_0_647"/>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g1a2a8a919e9_0_64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26" name="Google Shape;26;g1a2a8a919e9_0_647"/>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1"/>
        <p:cNvGrpSpPr/>
        <p:nvPr/>
      </p:nvGrpSpPr>
      <p:grpSpPr>
        <a:xfrm>
          <a:off x="0" y="0"/>
          <a:ext cx="0" cy="0"/>
          <a:chOff x="0" y="0"/>
          <a:chExt cx="0" cy="0"/>
        </a:xfrm>
      </p:grpSpPr>
      <p:sp>
        <p:nvSpPr>
          <p:cNvPr id="132" name="Google Shape;132;p1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1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4"/>
        <p:cNvGrpSpPr/>
        <p:nvPr/>
      </p:nvGrpSpPr>
      <p:grpSpPr>
        <a:xfrm>
          <a:off x="0" y="0"/>
          <a:ext cx="0" cy="0"/>
          <a:chOff x="0" y="0"/>
          <a:chExt cx="0" cy="0"/>
        </a:xfrm>
      </p:grpSpPr>
      <p:sp>
        <p:nvSpPr>
          <p:cNvPr id="135" name="Google Shape;135;p11"/>
          <p:cNvSpPr txBox="1">
            <a:spLocks noGrp="1"/>
          </p:cNvSpPr>
          <p:nvPr>
            <p:ph type="title"/>
          </p:nvPr>
        </p:nvSpPr>
        <p:spPr>
          <a:xfrm>
            <a:off x="420688" y="641510"/>
            <a:ext cx="3008313"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1"/>
          <p:cNvSpPr txBox="1">
            <a:spLocks noGrp="1"/>
          </p:cNvSpPr>
          <p:nvPr>
            <p:ph type="body" idx="1"/>
          </p:nvPr>
        </p:nvSpPr>
        <p:spPr>
          <a:xfrm>
            <a:off x="3575050" y="920884"/>
            <a:ext cx="5111750" cy="4051166"/>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rgbClr val="3F3F3F"/>
              </a:buClr>
              <a:buSzPts val="3200"/>
              <a:buChar char="•"/>
              <a:defRPr sz="3200"/>
            </a:lvl1pPr>
            <a:lvl2pPr marL="914400" lvl="1" indent="-406400" algn="l">
              <a:lnSpc>
                <a:spcPct val="100000"/>
              </a:lnSpc>
              <a:spcBef>
                <a:spcPts val="560"/>
              </a:spcBef>
              <a:spcAft>
                <a:spcPts val="0"/>
              </a:spcAft>
              <a:buClr>
                <a:srgbClr val="3F3F3F"/>
              </a:buClr>
              <a:buSzPts val="2800"/>
              <a:buChar char="–"/>
              <a:defRPr sz="2800"/>
            </a:lvl2pPr>
            <a:lvl3pPr marL="1371600" lvl="2" indent="-381000" algn="l">
              <a:lnSpc>
                <a:spcPct val="100000"/>
              </a:lnSpc>
              <a:spcBef>
                <a:spcPts val="480"/>
              </a:spcBef>
              <a:spcAft>
                <a:spcPts val="0"/>
              </a:spcAft>
              <a:buClr>
                <a:srgbClr val="3F3F3F"/>
              </a:buClr>
              <a:buSzPts val="2400"/>
              <a:buChar char="•"/>
              <a:defRPr sz="2400"/>
            </a:lvl3pPr>
            <a:lvl4pPr marL="1828800" lvl="3" indent="-355600" algn="l">
              <a:lnSpc>
                <a:spcPct val="100000"/>
              </a:lnSpc>
              <a:spcBef>
                <a:spcPts val="400"/>
              </a:spcBef>
              <a:spcAft>
                <a:spcPts val="0"/>
              </a:spcAft>
              <a:buClr>
                <a:srgbClr val="3F3F3F"/>
              </a:buClr>
              <a:buSzPts val="2000"/>
              <a:buChar char="–"/>
              <a:defRPr sz="2000"/>
            </a:lvl4pPr>
            <a:lvl5pPr marL="2286000" lvl="4" indent="-355600" algn="l">
              <a:lnSpc>
                <a:spcPct val="100000"/>
              </a:lnSpc>
              <a:spcBef>
                <a:spcPts val="400"/>
              </a:spcBef>
              <a:spcAft>
                <a:spcPts val="0"/>
              </a:spcAft>
              <a:buClr>
                <a:srgbClr val="3F3F3F"/>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7" name="Google Shape;137;p11"/>
          <p:cNvSpPr txBox="1">
            <a:spLocks noGrp="1"/>
          </p:cNvSpPr>
          <p:nvPr>
            <p:ph type="body" idx="2"/>
          </p:nvPr>
        </p:nvSpPr>
        <p:spPr>
          <a:xfrm>
            <a:off x="420688" y="1601629"/>
            <a:ext cx="3008313" cy="314182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38"/>
        <p:cNvGrpSpPr/>
        <p:nvPr/>
      </p:nvGrpSpPr>
      <p:grpSpPr>
        <a:xfrm>
          <a:off x="0" y="0"/>
          <a:ext cx="0" cy="0"/>
          <a:chOff x="0" y="0"/>
          <a:chExt cx="0" cy="0"/>
        </a:xfrm>
      </p:grpSpPr>
      <p:sp>
        <p:nvSpPr>
          <p:cNvPr id="139" name="Google Shape;139;p12"/>
          <p:cNvSpPr txBox="1">
            <a:spLocks noGrp="1"/>
          </p:cNvSpPr>
          <p:nvPr>
            <p:ph type="title"/>
          </p:nvPr>
        </p:nvSpPr>
        <p:spPr>
          <a:xfrm>
            <a:off x="1792288" y="3829050"/>
            <a:ext cx="5486400" cy="42576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3F3F3F"/>
              </a:buClr>
              <a:buSzPts val="2000"/>
              <a:buFont typeface="Arial"/>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12"/>
          <p:cNvSpPr>
            <a:spLocks noGrp="1"/>
          </p:cNvSpPr>
          <p:nvPr>
            <p:ph type="pic" idx="2"/>
          </p:nvPr>
        </p:nvSpPr>
        <p:spPr>
          <a:xfrm>
            <a:off x="1792288" y="685800"/>
            <a:ext cx="5486400" cy="3086100"/>
          </a:xfrm>
          <a:prstGeom prst="rect">
            <a:avLst/>
          </a:prstGeom>
          <a:noFill/>
          <a:ln>
            <a:noFill/>
          </a:ln>
        </p:spPr>
      </p:sp>
      <p:sp>
        <p:nvSpPr>
          <p:cNvPr id="141" name="Google Shape;141;p12"/>
          <p:cNvSpPr txBox="1">
            <a:spLocks noGrp="1"/>
          </p:cNvSpPr>
          <p:nvPr>
            <p:ph type="body" idx="1"/>
          </p:nvPr>
        </p:nvSpPr>
        <p:spPr>
          <a:xfrm>
            <a:off x="1792288" y="4254817"/>
            <a:ext cx="5486400" cy="60293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rgbClr val="3F3F3F"/>
              </a:buClr>
              <a:buSzPts val="1400"/>
              <a:buNone/>
              <a:defRPr sz="1400"/>
            </a:lvl1pPr>
            <a:lvl2pPr marL="914400" lvl="1" indent="-228600" algn="l">
              <a:lnSpc>
                <a:spcPct val="100000"/>
              </a:lnSpc>
              <a:spcBef>
                <a:spcPts val="240"/>
              </a:spcBef>
              <a:spcAft>
                <a:spcPts val="0"/>
              </a:spcAft>
              <a:buClr>
                <a:srgbClr val="3F3F3F"/>
              </a:buClr>
              <a:buSzPts val="1200"/>
              <a:buNone/>
              <a:defRPr sz="1200"/>
            </a:lvl2pPr>
            <a:lvl3pPr marL="1371600" lvl="2" indent="-228600" algn="l">
              <a:lnSpc>
                <a:spcPct val="100000"/>
              </a:lnSpc>
              <a:spcBef>
                <a:spcPts val="200"/>
              </a:spcBef>
              <a:spcAft>
                <a:spcPts val="0"/>
              </a:spcAft>
              <a:buClr>
                <a:srgbClr val="3F3F3F"/>
              </a:buClr>
              <a:buSzPts val="1000"/>
              <a:buNone/>
              <a:defRPr sz="1000"/>
            </a:lvl3pPr>
            <a:lvl4pPr marL="1828800" lvl="3" indent="-228600" algn="l">
              <a:lnSpc>
                <a:spcPct val="100000"/>
              </a:lnSpc>
              <a:spcBef>
                <a:spcPts val="180"/>
              </a:spcBef>
              <a:spcAft>
                <a:spcPts val="0"/>
              </a:spcAft>
              <a:buClr>
                <a:srgbClr val="3F3F3F"/>
              </a:buClr>
              <a:buSzPts val="900"/>
              <a:buNone/>
              <a:defRPr sz="900"/>
            </a:lvl4pPr>
            <a:lvl5pPr marL="2286000" lvl="4" indent="-228600" algn="l">
              <a:lnSpc>
                <a:spcPct val="100000"/>
              </a:lnSpc>
              <a:spcBef>
                <a:spcPts val="180"/>
              </a:spcBef>
              <a:spcAft>
                <a:spcPts val="0"/>
              </a:spcAft>
              <a:buClr>
                <a:srgbClr val="3F3F3F"/>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42"/>
        <p:cNvGrpSpPr/>
        <p:nvPr/>
      </p:nvGrpSpPr>
      <p:grpSpPr>
        <a:xfrm>
          <a:off x="0" y="0"/>
          <a:ext cx="0" cy="0"/>
          <a:chOff x="0" y="0"/>
          <a:chExt cx="0" cy="0"/>
        </a:xfrm>
      </p:grpSpPr>
      <p:sp>
        <p:nvSpPr>
          <p:cNvPr id="143" name="Google Shape;143;p13"/>
          <p:cNvSpPr txBox="1">
            <a:spLocks noGrp="1"/>
          </p:cNvSpPr>
          <p:nvPr>
            <p:ph type="body" idx="1"/>
          </p:nvPr>
        </p:nvSpPr>
        <p:spPr>
          <a:xfrm>
            <a:off x="1905002" y="2000253"/>
            <a:ext cx="6834983" cy="25717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rgbClr val="3F3F3F"/>
              </a:buClr>
              <a:buSzPts val="1800"/>
              <a:buChar char="•"/>
              <a:defRPr/>
            </a:lvl1pPr>
            <a:lvl2pPr marL="914400" lvl="1" indent="-342900" algn="l">
              <a:lnSpc>
                <a:spcPct val="100000"/>
              </a:lnSpc>
              <a:spcBef>
                <a:spcPts val="360"/>
              </a:spcBef>
              <a:spcAft>
                <a:spcPts val="0"/>
              </a:spcAft>
              <a:buClr>
                <a:srgbClr val="3F3F3F"/>
              </a:buClr>
              <a:buSzPts val="1800"/>
              <a:buChar char="–"/>
              <a:defRPr/>
            </a:lvl2pPr>
            <a:lvl3pPr marL="1371600" lvl="2" indent="-342900" algn="l">
              <a:lnSpc>
                <a:spcPct val="100000"/>
              </a:lnSpc>
              <a:spcBef>
                <a:spcPts val="360"/>
              </a:spcBef>
              <a:spcAft>
                <a:spcPts val="0"/>
              </a:spcAft>
              <a:buClr>
                <a:srgbClr val="3F3F3F"/>
              </a:buClr>
              <a:buSzPts val="1800"/>
              <a:buChar char="•"/>
              <a:defRPr/>
            </a:lvl3pPr>
            <a:lvl4pPr marL="1828800" lvl="3" indent="-342900" algn="l">
              <a:lnSpc>
                <a:spcPct val="100000"/>
              </a:lnSpc>
              <a:spcBef>
                <a:spcPts val="360"/>
              </a:spcBef>
              <a:spcAft>
                <a:spcPts val="0"/>
              </a:spcAft>
              <a:buClr>
                <a:srgbClr val="3F3F3F"/>
              </a:buClr>
              <a:buSzPts val="1800"/>
              <a:buChar char="–"/>
              <a:defRPr/>
            </a:lvl4pPr>
            <a:lvl5pPr marL="2286000" lvl="4" indent="-342900" algn="l">
              <a:lnSpc>
                <a:spcPct val="100000"/>
              </a:lnSpc>
              <a:spcBef>
                <a:spcPts val="360"/>
              </a:spcBef>
              <a:spcAft>
                <a:spcPts val="0"/>
              </a:spcAft>
              <a:buClr>
                <a:srgbClr val="3F3F3F"/>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44" name="Google Shape;144;p13"/>
          <p:cNvSpPr txBox="1">
            <a:spLocks noGrp="1"/>
          </p:cNvSpPr>
          <p:nvPr>
            <p:ph type="title"/>
          </p:nvPr>
        </p:nvSpPr>
        <p:spPr>
          <a:xfrm>
            <a:off x="457200" y="819150"/>
            <a:ext cx="8229600" cy="85725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3F3F3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
        <p:cNvGrpSpPr/>
        <p:nvPr/>
      </p:nvGrpSpPr>
      <p:grpSpPr>
        <a:xfrm>
          <a:off x="0" y="0"/>
          <a:ext cx="0" cy="0"/>
          <a:chOff x="0" y="0"/>
          <a:chExt cx="0" cy="0"/>
        </a:xfrm>
      </p:grpSpPr>
      <p:sp>
        <p:nvSpPr>
          <p:cNvPr id="34" name="Google Shape;34;g1a2a8a919e9_0_657"/>
          <p:cNvSpPr txBox="1">
            <a:spLocks noGrp="1"/>
          </p:cNvSpPr>
          <p:nvPr>
            <p:ph type="title"/>
          </p:nvPr>
        </p:nvSpPr>
        <p:spPr>
          <a:xfrm>
            <a:off x="513159" y="33996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2700"/>
              <a:buFont typeface="Century Gothic"/>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g1a2a8a919e9_0_657"/>
          <p:cNvSpPr txBox="1">
            <a:spLocks noGrp="1"/>
          </p:cNvSpPr>
          <p:nvPr>
            <p:ph type="body" idx="1"/>
          </p:nvPr>
        </p:nvSpPr>
        <p:spPr>
          <a:xfrm>
            <a:off x="51315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6" name="Google Shape;36;g1a2a8a919e9_0_657"/>
          <p:cNvSpPr txBox="1">
            <a:spLocks noGrp="1"/>
          </p:cNvSpPr>
          <p:nvPr>
            <p:ph type="body" idx="2"/>
          </p:nvPr>
        </p:nvSpPr>
        <p:spPr>
          <a:xfrm>
            <a:off x="513159" y="2222895"/>
            <a:ext cx="37032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7" name="Google Shape;37;g1a2a8a919e9_0_657"/>
          <p:cNvSpPr txBox="1">
            <a:spLocks noGrp="1"/>
          </p:cNvSpPr>
          <p:nvPr>
            <p:ph type="body" idx="3"/>
          </p:nvPr>
        </p:nvSpPr>
        <p:spPr>
          <a:xfrm>
            <a:off x="4354909" y="1784348"/>
            <a:ext cx="3703200" cy="4323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SzPts val="1680"/>
              <a:buNone/>
              <a:defRPr sz="2100" b="0">
                <a:solidFill>
                  <a:schemeClr val="lt1"/>
                </a:solidFill>
              </a:defRPr>
            </a:lvl1pPr>
            <a:lvl2pPr marL="914400" lvl="1" indent="-228600" algn="l">
              <a:lnSpc>
                <a:spcPct val="100000"/>
              </a:lnSpc>
              <a:spcBef>
                <a:spcPts val="450"/>
              </a:spcBef>
              <a:spcAft>
                <a:spcPts val="0"/>
              </a:spcAft>
              <a:buSzPts val="1200"/>
              <a:buNone/>
              <a:defRPr sz="1500" b="1"/>
            </a:lvl2pPr>
            <a:lvl3pPr marL="1371600" lvl="2" indent="-228600" algn="l">
              <a:lnSpc>
                <a:spcPct val="100000"/>
              </a:lnSpc>
              <a:spcBef>
                <a:spcPts val="450"/>
              </a:spcBef>
              <a:spcAft>
                <a:spcPts val="0"/>
              </a:spcAft>
              <a:buSzPts val="1080"/>
              <a:buNone/>
              <a:defRPr sz="1350" b="1"/>
            </a:lvl3pPr>
            <a:lvl4pPr marL="1828800" lvl="3" indent="-228600" algn="l">
              <a:lnSpc>
                <a:spcPct val="100000"/>
              </a:lnSpc>
              <a:spcBef>
                <a:spcPts val="450"/>
              </a:spcBef>
              <a:spcAft>
                <a:spcPts val="0"/>
              </a:spcAft>
              <a:buSzPts val="960"/>
              <a:buNone/>
              <a:defRPr sz="1200" b="1"/>
            </a:lvl4pPr>
            <a:lvl5pPr marL="2286000" lvl="4" indent="-228600" algn="l">
              <a:lnSpc>
                <a:spcPct val="100000"/>
              </a:lnSpc>
              <a:spcBef>
                <a:spcPts val="450"/>
              </a:spcBef>
              <a:spcAft>
                <a:spcPts val="0"/>
              </a:spcAft>
              <a:buSzPts val="960"/>
              <a:buNone/>
              <a:defRPr sz="1200" b="1"/>
            </a:lvl5pPr>
            <a:lvl6pPr marL="2743200" lvl="5" indent="-228600" algn="l">
              <a:lnSpc>
                <a:spcPct val="100000"/>
              </a:lnSpc>
              <a:spcBef>
                <a:spcPts val="450"/>
              </a:spcBef>
              <a:spcAft>
                <a:spcPts val="0"/>
              </a:spcAft>
              <a:buSzPts val="960"/>
              <a:buNone/>
              <a:defRPr sz="1200" b="1"/>
            </a:lvl6pPr>
            <a:lvl7pPr marL="3200400" lvl="6" indent="-228600" algn="l">
              <a:lnSpc>
                <a:spcPct val="100000"/>
              </a:lnSpc>
              <a:spcBef>
                <a:spcPts val="450"/>
              </a:spcBef>
              <a:spcAft>
                <a:spcPts val="0"/>
              </a:spcAft>
              <a:buSzPts val="960"/>
              <a:buNone/>
              <a:defRPr sz="1200" b="1"/>
            </a:lvl7pPr>
            <a:lvl8pPr marL="3657600" lvl="7" indent="-228600" algn="l">
              <a:lnSpc>
                <a:spcPct val="100000"/>
              </a:lnSpc>
              <a:spcBef>
                <a:spcPts val="450"/>
              </a:spcBef>
              <a:spcAft>
                <a:spcPts val="0"/>
              </a:spcAft>
              <a:buSzPts val="960"/>
              <a:buNone/>
              <a:defRPr sz="1200" b="1"/>
            </a:lvl8pPr>
            <a:lvl9pPr marL="4114800" lvl="8" indent="-228600" algn="l">
              <a:lnSpc>
                <a:spcPct val="100000"/>
              </a:lnSpc>
              <a:spcBef>
                <a:spcPts val="450"/>
              </a:spcBef>
              <a:spcAft>
                <a:spcPts val="450"/>
              </a:spcAft>
              <a:buSzPts val="960"/>
              <a:buNone/>
              <a:defRPr sz="1200" b="1"/>
            </a:lvl9pPr>
          </a:lstStyle>
          <a:p>
            <a:endParaRPr/>
          </a:p>
        </p:txBody>
      </p:sp>
      <p:sp>
        <p:nvSpPr>
          <p:cNvPr id="38" name="Google Shape;38;g1a2a8a919e9_0_657"/>
          <p:cNvSpPr txBox="1">
            <a:spLocks noGrp="1"/>
          </p:cNvSpPr>
          <p:nvPr>
            <p:ph type="body" idx="4"/>
          </p:nvPr>
        </p:nvSpPr>
        <p:spPr>
          <a:xfrm>
            <a:off x="4354909" y="2216544"/>
            <a:ext cx="3696900" cy="2272800"/>
          </a:xfrm>
          <a:prstGeom prst="rect">
            <a:avLst/>
          </a:prstGeom>
          <a:noFill/>
          <a:ln>
            <a:noFill/>
          </a:ln>
        </p:spPr>
        <p:txBody>
          <a:bodyPr spcFirstLastPara="1" wrap="square" lIns="91425" tIns="45700" rIns="91425" bIns="45700" anchor="t"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39" name="Google Shape;39;g1a2a8a919e9_0_657"/>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g1a2a8a919e9_0_657"/>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g1a2a8a919e9_0_665"/>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a2a8a919e9_0_66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g1a2a8a919e9_0_66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g1a2a8a919e9_0_66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g1a2a8a919e9_0_66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8"/>
        <p:cNvGrpSpPr/>
        <p:nvPr/>
      </p:nvGrpSpPr>
      <p:grpSpPr>
        <a:xfrm>
          <a:off x="0" y="0"/>
          <a:ext cx="0" cy="0"/>
          <a:chOff x="0" y="0"/>
          <a:chExt cx="0" cy="0"/>
        </a:xfrm>
      </p:grpSpPr>
      <p:sp>
        <p:nvSpPr>
          <p:cNvPr id="49" name="Google Shape;49;g1a2a8a919e9_0_672"/>
          <p:cNvSpPr txBox="1">
            <a:spLocks noGrp="1"/>
          </p:cNvSpPr>
          <p:nvPr>
            <p:ph type="dt" idx="10"/>
          </p:nvPr>
        </p:nvSpPr>
        <p:spPr>
          <a:xfrm>
            <a:off x="7999276"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g1a2a8a919e9_0_672"/>
          <p:cNvSpPr txBox="1">
            <a:spLocks noGrp="1"/>
          </p:cNvSpPr>
          <p:nvPr>
            <p:ph type="sldNum" idx="12"/>
          </p:nvPr>
        </p:nvSpPr>
        <p:spPr>
          <a:xfrm>
            <a:off x="8699895"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
        <p:nvSpPr>
          <p:cNvPr id="51" name="Google Shape;51;g1a2a8a919e9_0_672"/>
          <p:cNvSpPr/>
          <p:nvPr/>
        </p:nvSpPr>
        <p:spPr>
          <a:xfrm>
            <a:off x="0" y="0"/>
            <a:ext cx="9144000" cy="4697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Century Gothic"/>
              <a:ea typeface="Century Gothic"/>
              <a:cs typeface="Century Gothic"/>
              <a:sym typeface="Century Gothic"/>
            </a:endParaRPr>
          </a:p>
        </p:txBody>
      </p:sp>
      <p:sp>
        <p:nvSpPr>
          <p:cNvPr id="52" name="Google Shape;52;g1a2a8a919e9_0_672"/>
          <p:cNvSpPr txBox="1">
            <a:spLocks noGrp="1"/>
          </p:cNvSpPr>
          <p:nvPr>
            <p:ph type="body" idx="1"/>
          </p:nvPr>
        </p:nvSpPr>
        <p:spPr>
          <a:xfrm>
            <a:off x="513160" y="1012191"/>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3" name="Google Shape;53;g1a2a8a919e9_0_672"/>
          <p:cNvSpPr txBox="1">
            <a:spLocks noGrp="1"/>
          </p:cNvSpPr>
          <p:nvPr>
            <p:ph type="body" idx="2"/>
          </p:nvPr>
        </p:nvSpPr>
        <p:spPr>
          <a:xfrm>
            <a:off x="4828580" y="1012190"/>
            <a:ext cx="3753900" cy="3407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00"/>
              </a:spcBef>
              <a:spcAft>
                <a:spcPts val="0"/>
              </a:spcAft>
              <a:buSzPts val="1200"/>
              <a:buNone/>
              <a:defRPr sz="1500">
                <a:solidFill>
                  <a:srgbClr val="262626"/>
                </a:solidFill>
              </a:defRPr>
            </a:lvl1pPr>
            <a:lvl2pPr marL="914400" lvl="1" indent="-228600" algn="l">
              <a:lnSpc>
                <a:spcPct val="100000"/>
              </a:lnSpc>
              <a:spcBef>
                <a:spcPts val="450"/>
              </a:spcBef>
              <a:spcAft>
                <a:spcPts val="0"/>
              </a:spcAft>
              <a:buSzPts val="1080"/>
              <a:buNone/>
              <a:defRPr sz="1350">
                <a:solidFill>
                  <a:schemeClr val="lt1"/>
                </a:solidFill>
              </a:defRPr>
            </a:lvl2pPr>
            <a:lvl3pPr marL="1371600" lvl="2" indent="-228600" algn="l">
              <a:lnSpc>
                <a:spcPct val="100000"/>
              </a:lnSpc>
              <a:spcBef>
                <a:spcPts val="450"/>
              </a:spcBef>
              <a:spcAft>
                <a:spcPts val="0"/>
              </a:spcAft>
              <a:buSzPts val="960"/>
              <a:buNone/>
              <a:defRPr sz="1200">
                <a:solidFill>
                  <a:schemeClr val="lt1"/>
                </a:solidFill>
              </a:defRPr>
            </a:lvl3pPr>
            <a:lvl4pPr marL="1828800" lvl="3" indent="-228600" algn="l">
              <a:lnSpc>
                <a:spcPct val="100000"/>
              </a:lnSpc>
              <a:spcBef>
                <a:spcPts val="450"/>
              </a:spcBef>
              <a:spcAft>
                <a:spcPts val="0"/>
              </a:spcAft>
              <a:buSzPts val="840"/>
              <a:buNone/>
              <a:defRPr sz="1050">
                <a:solidFill>
                  <a:schemeClr val="lt1"/>
                </a:solidFill>
              </a:defRPr>
            </a:lvl4pPr>
            <a:lvl5pPr marL="2286000" lvl="4" indent="-228600" algn="l">
              <a:lnSpc>
                <a:spcPct val="100000"/>
              </a:lnSpc>
              <a:spcBef>
                <a:spcPts val="450"/>
              </a:spcBef>
              <a:spcAft>
                <a:spcPts val="0"/>
              </a:spcAft>
              <a:buSzPts val="840"/>
              <a:buNone/>
              <a:defRPr sz="1050">
                <a:solidFill>
                  <a:schemeClr val="lt1"/>
                </a:solidFill>
              </a:defRPr>
            </a:lvl5pPr>
            <a:lvl6pPr marL="2743200" lvl="5" indent="-228600" algn="l">
              <a:lnSpc>
                <a:spcPct val="100000"/>
              </a:lnSpc>
              <a:spcBef>
                <a:spcPts val="450"/>
              </a:spcBef>
              <a:spcAft>
                <a:spcPts val="0"/>
              </a:spcAft>
              <a:buSzPts val="840"/>
              <a:buNone/>
              <a:defRPr sz="1050">
                <a:solidFill>
                  <a:schemeClr val="lt1"/>
                </a:solidFill>
              </a:defRPr>
            </a:lvl6pPr>
            <a:lvl7pPr marL="3200400" lvl="6" indent="-228600" algn="l">
              <a:lnSpc>
                <a:spcPct val="100000"/>
              </a:lnSpc>
              <a:spcBef>
                <a:spcPts val="450"/>
              </a:spcBef>
              <a:spcAft>
                <a:spcPts val="0"/>
              </a:spcAft>
              <a:buSzPts val="840"/>
              <a:buNone/>
              <a:defRPr sz="1050">
                <a:solidFill>
                  <a:schemeClr val="lt1"/>
                </a:solidFill>
              </a:defRPr>
            </a:lvl7pPr>
            <a:lvl8pPr marL="3657600" lvl="7" indent="-228600" algn="l">
              <a:lnSpc>
                <a:spcPct val="100000"/>
              </a:lnSpc>
              <a:spcBef>
                <a:spcPts val="450"/>
              </a:spcBef>
              <a:spcAft>
                <a:spcPts val="0"/>
              </a:spcAft>
              <a:buSzPts val="840"/>
              <a:buNone/>
              <a:defRPr sz="1050">
                <a:solidFill>
                  <a:schemeClr val="lt1"/>
                </a:solidFill>
              </a:defRPr>
            </a:lvl8pPr>
            <a:lvl9pPr marL="4114800" lvl="8" indent="-228600" algn="l">
              <a:lnSpc>
                <a:spcPct val="100000"/>
              </a:lnSpc>
              <a:spcBef>
                <a:spcPts val="450"/>
              </a:spcBef>
              <a:spcAft>
                <a:spcPts val="450"/>
              </a:spcAft>
              <a:buSzPts val="840"/>
              <a:buNone/>
              <a:defRPr sz="1050">
                <a:solidFill>
                  <a:schemeClr val="lt1"/>
                </a:solidFill>
              </a:defRPr>
            </a:lvl9pPr>
          </a:lstStyle>
          <a:p>
            <a:endParaRPr/>
          </a:p>
        </p:txBody>
      </p:sp>
      <p:sp>
        <p:nvSpPr>
          <p:cNvPr id="54" name="Google Shape;54;g1a2a8a919e9_0_672"/>
          <p:cNvSpPr txBox="1">
            <a:spLocks noGrp="1"/>
          </p:cNvSpPr>
          <p:nvPr>
            <p:ph type="title"/>
          </p:nvPr>
        </p:nvSpPr>
        <p:spPr>
          <a:xfrm>
            <a:off x="513160" y="243842"/>
            <a:ext cx="8069400" cy="6723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800"/>
              <a:buFont typeface="Century Gothic"/>
              <a:buNone/>
              <a:defRPr sz="1800" b="1"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g1a2a8a919e9_0_679"/>
          <p:cNvSpPr txBox="1">
            <a:spLocks noGrp="1"/>
          </p:cNvSpPr>
          <p:nvPr>
            <p:ph type="title"/>
          </p:nvPr>
        </p:nvSpPr>
        <p:spPr>
          <a:xfrm>
            <a:off x="5313759" y="514350"/>
            <a:ext cx="2743200" cy="10287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800"/>
              <a:buFont typeface="Century Gothic"/>
              <a:buNone/>
              <a:defRPr sz="18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1a2a8a919e9_0_679"/>
          <p:cNvSpPr txBox="1">
            <a:spLocks noGrp="1"/>
          </p:cNvSpPr>
          <p:nvPr>
            <p:ph type="body" idx="1"/>
          </p:nvPr>
        </p:nvSpPr>
        <p:spPr>
          <a:xfrm>
            <a:off x="513159" y="514350"/>
            <a:ext cx="4457700" cy="3981600"/>
          </a:xfrm>
          <a:prstGeom prst="rect">
            <a:avLst/>
          </a:prstGeom>
          <a:noFill/>
          <a:ln>
            <a:noFill/>
          </a:ln>
        </p:spPr>
        <p:txBody>
          <a:bodyPr spcFirstLastPara="1" wrap="square" lIns="91425" tIns="45700" rIns="91425" bIns="45700" anchor="ctr" anchorCtr="0">
            <a:normAutofit/>
          </a:bodyPr>
          <a:lstStyle>
            <a:lvl1pPr marL="457200" lvl="0" indent="-320040" algn="l">
              <a:lnSpc>
                <a:spcPct val="100000"/>
              </a:lnSpc>
              <a:spcBef>
                <a:spcPts val="360"/>
              </a:spcBef>
              <a:spcAft>
                <a:spcPts val="0"/>
              </a:spcAft>
              <a:buSzPts val="1440"/>
              <a:buChar char="▶"/>
              <a:defRPr/>
            </a:lvl1pPr>
            <a:lvl2pPr marL="914400" lvl="1" indent="-320040" algn="l">
              <a:lnSpc>
                <a:spcPct val="100000"/>
              </a:lnSpc>
              <a:spcBef>
                <a:spcPts val="450"/>
              </a:spcBef>
              <a:spcAft>
                <a:spcPts val="0"/>
              </a:spcAft>
              <a:buSzPts val="1440"/>
              <a:buChar char="▶"/>
              <a:defRPr/>
            </a:lvl2pPr>
            <a:lvl3pPr marL="1371600" lvl="2" indent="-320039" algn="l">
              <a:lnSpc>
                <a:spcPct val="100000"/>
              </a:lnSpc>
              <a:spcBef>
                <a:spcPts val="450"/>
              </a:spcBef>
              <a:spcAft>
                <a:spcPts val="0"/>
              </a:spcAft>
              <a:buSzPts val="1440"/>
              <a:buChar char="▶"/>
              <a:defRPr/>
            </a:lvl3pPr>
            <a:lvl4pPr marL="1828800" lvl="3" indent="-320039" algn="l">
              <a:lnSpc>
                <a:spcPct val="100000"/>
              </a:lnSpc>
              <a:spcBef>
                <a:spcPts val="450"/>
              </a:spcBef>
              <a:spcAft>
                <a:spcPts val="0"/>
              </a:spcAft>
              <a:buSzPts val="1440"/>
              <a:buChar char="▶"/>
              <a:defRPr/>
            </a:lvl4pPr>
            <a:lvl5pPr marL="2286000" lvl="4" indent="-320039" algn="l">
              <a:lnSpc>
                <a:spcPct val="100000"/>
              </a:lnSpc>
              <a:spcBef>
                <a:spcPts val="450"/>
              </a:spcBef>
              <a:spcAft>
                <a:spcPts val="0"/>
              </a:spcAft>
              <a:buSzPts val="1440"/>
              <a:buChar char="▶"/>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58" name="Google Shape;58;g1a2a8a919e9_0_679"/>
          <p:cNvSpPr txBox="1">
            <a:spLocks noGrp="1"/>
          </p:cNvSpPr>
          <p:nvPr>
            <p:ph type="body" idx="2"/>
          </p:nvPr>
        </p:nvSpPr>
        <p:spPr>
          <a:xfrm>
            <a:off x="5313759" y="1657350"/>
            <a:ext cx="2743200" cy="15684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None/>
              <a:defRPr sz="120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59" name="Google Shape;59;g1a2a8a919e9_0_679"/>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g1a2a8a919e9_0_679"/>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g1a2a8a919e9_0_685"/>
          <p:cNvSpPr txBox="1">
            <a:spLocks noGrp="1"/>
          </p:cNvSpPr>
          <p:nvPr>
            <p:ph type="title"/>
          </p:nvPr>
        </p:nvSpPr>
        <p:spPr>
          <a:xfrm>
            <a:off x="3542109" y="1085850"/>
            <a:ext cx="4515000" cy="857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2100"/>
              <a:buFont typeface="Century Gothic"/>
              <a:buNone/>
              <a:defRPr sz="21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1a2a8a919e9_0_685"/>
          <p:cNvSpPr>
            <a:spLocks noGrp="1"/>
          </p:cNvSpPr>
          <p:nvPr>
            <p:ph type="pic" idx="2"/>
          </p:nvPr>
        </p:nvSpPr>
        <p:spPr>
          <a:xfrm>
            <a:off x="741759" y="685800"/>
            <a:ext cx="246060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64" name="Google Shape;64;g1a2a8a919e9_0_685"/>
          <p:cNvSpPr txBox="1">
            <a:spLocks noGrp="1"/>
          </p:cNvSpPr>
          <p:nvPr>
            <p:ph type="body" idx="1"/>
          </p:nvPr>
        </p:nvSpPr>
        <p:spPr>
          <a:xfrm>
            <a:off x="3542109" y="2082800"/>
            <a:ext cx="4515900" cy="15366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70"/>
              </a:spcBef>
              <a:spcAft>
                <a:spcPts val="0"/>
              </a:spcAft>
              <a:buSzPts val="1080"/>
              <a:buNone/>
              <a:defRPr sz="1350"/>
            </a:lvl1pPr>
            <a:lvl2pPr marL="914400" lvl="1" indent="-228600" algn="l">
              <a:lnSpc>
                <a:spcPct val="100000"/>
              </a:lnSpc>
              <a:spcBef>
                <a:spcPts val="450"/>
              </a:spcBef>
              <a:spcAft>
                <a:spcPts val="0"/>
              </a:spcAft>
              <a:buSzPts val="720"/>
              <a:buNone/>
              <a:defRPr sz="900"/>
            </a:lvl2pPr>
            <a:lvl3pPr marL="1371600" lvl="2" indent="-228600" algn="l">
              <a:lnSpc>
                <a:spcPct val="100000"/>
              </a:lnSpc>
              <a:spcBef>
                <a:spcPts val="450"/>
              </a:spcBef>
              <a:spcAft>
                <a:spcPts val="0"/>
              </a:spcAft>
              <a:buSzPts val="600"/>
              <a:buNone/>
              <a:defRPr sz="750"/>
            </a:lvl3pPr>
            <a:lvl4pPr marL="1828800" lvl="3" indent="-228600" algn="l">
              <a:lnSpc>
                <a:spcPct val="100000"/>
              </a:lnSpc>
              <a:spcBef>
                <a:spcPts val="450"/>
              </a:spcBef>
              <a:spcAft>
                <a:spcPts val="0"/>
              </a:spcAft>
              <a:buSzPts val="540"/>
              <a:buNone/>
              <a:defRPr sz="675"/>
            </a:lvl4pPr>
            <a:lvl5pPr marL="2286000" lvl="4" indent="-228600" algn="l">
              <a:lnSpc>
                <a:spcPct val="100000"/>
              </a:lnSpc>
              <a:spcBef>
                <a:spcPts val="450"/>
              </a:spcBef>
              <a:spcAft>
                <a:spcPts val="0"/>
              </a:spcAft>
              <a:buSzPts val="540"/>
              <a:buNone/>
              <a:defRPr sz="675"/>
            </a:lvl5pPr>
            <a:lvl6pPr marL="2743200" lvl="5" indent="-228600" algn="l">
              <a:lnSpc>
                <a:spcPct val="100000"/>
              </a:lnSpc>
              <a:spcBef>
                <a:spcPts val="450"/>
              </a:spcBef>
              <a:spcAft>
                <a:spcPts val="0"/>
              </a:spcAft>
              <a:buSzPts val="540"/>
              <a:buNone/>
              <a:defRPr sz="675"/>
            </a:lvl6pPr>
            <a:lvl7pPr marL="3200400" lvl="6" indent="-228600" algn="l">
              <a:lnSpc>
                <a:spcPct val="100000"/>
              </a:lnSpc>
              <a:spcBef>
                <a:spcPts val="450"/>
              </a:spcBef>
              <a:spcAft>
                <a:spcPts val="0"/>
              </a:spcAft>
              <a:buSzPts val="540"/>
              <a:buNone/>
              <a:defRPr sz="675"/>
            </a:lvl7pPr>
            <a:lvl8pPr marL="3657600" lvl="7" indent="-228600" algn="l">
              <a:lnSpc>
                <a:spcPct val="100000"/>
              </a:lnSpc>
              <a:spcBef>
                <a:spcPts val="450"/>
              </a:spcBef>
              <a:spcAft>
                <a:spcPts val="0"/>
              </a:spcAft>
              <a:buSzPts val="540"/>
              <a:buNone/>
              <a:defRPr sz="675"/>
            </a:lvl8pPr>
            <a:lvl9pPr marL="4114800" lvl="8" indent="-228600" algn="l">
              <a:lnSpc>
                <a:spcPct val="100000"/>
              </a:lnSpc>
              <a:spcBef>
                <a:spcPts val="450"/>
              </a:spcBef>
              <a:spcAft>
                <a:spcPts val="450"/>
              </a:spcAft>
              <a:buSzPts val="540"/>
              <a:buNone/>
              <a:defRPr sz="675"/>
            </a:lvl9pPr>
          </a:lstStyle>
          <a:p>
            <a:endParaRPr/>
          </a:p>
        </p:txBody>
      </p:sp>
      <p:sp>
        <p:nvSpPr>
          <p:cNvPr id="65" name="Google Shape;65;g1a2a8a919e9_0_685"/>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g1a2a8a919e9_0_685"/>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67"/>
        <p:cNvGrpSpPr/>
        <p:nvPr/>
      </p:nvGrpSpPr>
      <p:grpSpPr>
        <a:xfrm>
          <a:off x="0" y="0"/>
          <a:ext cx="0" cy="0"/>
          <a:chOff x="0" y="0"/>
          <a:chExt cx="0" cy="0"/>
        </a:xfrm>
      </p:grpSpPr>
      <p:sp>
        <p:nvSpPr>
          <p:cNvPr id="68" name="Google Shape;68;g1a2a8a919e9_0_691"/>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g1a2a8a919e9_0_691"/>
          <p:cNvSpPr>
            <a:spLocks noGrp="1"/>
          </p:cNvSpPr>
          <p:nvPr>
            <p:ph type="pic" idx="2"/>
          </p:nvPr>
        </p:nvSpPr>
        <p:spPr>
          <a:xfrm>
            <a:off x="514350" y="400050"/>
            <a:ext cx="8114100" cy="23433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70" name="Google Shape;70;g1a2a8a919e9_0_691"/>
          <p:cNvSpPr txBox="1">
            <a:spLocks noGrp="1"/>
          </p:cNvSpPr>
          <p:nvPr>
            <p:ph type="body" idx="1"/>
          </p:nvPr>
        </p:nvSpPr>
        <p:spPr>
          <a:xfrm>
            <a:off x="685801" y="2882900"/>
            <a:ext cx="6228300" cy="3429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40"/>
              </a:spcBef>
              <a:spcAft>
                <a:spcPts val="0"/>
              </a:spcAft>
              <a:buSzPts val="960"/>
              <a:buFont typeface="Century Gothic"/>
              <a:buNone/>
              <a:defRPr sz="1200"/>
            </a:lvl1pPr>
            <a:lvl2pPr marL="914400" lvl="1" indent="-228600" algn="l">
              <a:lnSpc>
                <a:spcPct val="100000"/>
              </a:lnSpc>
              <a:spcBef>
                <a:spcPts val="450"/>
              </a:spcBef>
              <a:spcAft>
                <a:spcPts val="0"/>
              </a:spcAft>
              <a:buSzPts val="1080"/>
              <a:buFont typeface="Century Gothic"/>
              <a:buNone/>
              <a:defRPr/>
            </a:lvl2pPr>
            <a:lvl3pPr marL="1371600" lvl="2" indent="-228600" algn="l">
              <a:lnSpc>
                <a:spcPct val="100000"/>
              </a:lnSpc>
              <a:spcBef>
                <a:spcPts val="450"/>
              </a:spcBef>
              <a:spcAft>
                <a:spcPts val="0"/>
              </a:spcAft>
              <a:buSzPts val="960"/>
              <a:buFont typeface="Century Gothic"/>
              <a:buNone/>
              <a:defRPr/>
            </a:lvl3pPr>
            <a:lvl4pPr marL="1828800" lvl="3" indent="-228600" algn="l">
              <a:lnSpc>
                <a:spcPct val="100000"/>
              </a:lnSpc>
              <a:spcBef>
                <a:spcPts val="450"/>
              </a:spcBef>
              <a:spcAft>
                <a:spcPts val="0"/>
              </a:spcAft>
              <a:buSzPts val="840"/>
              <a:buFont typeface="Century Gothic"/>
              <a:buNone/>
              <a:defRPr/>
            </a:lvl4pPr>
            <a:lvl5pPr marL="2286000" lvl="4" indent="-228600" algn="l">
              <a:lnSpc>
                <a:spcPct val="100000"/>
              </a:lnSpc>
              <a:spcBef>
                <a:spcPts val="450"/>
              </a:spcBef>
              <a:spcAft>
                <a:spcPts val="0"/>
              </a:spcAft>
              <a:buSzPts val="840"/>
              <a:buFont typeface="Century Gothic"/>
              <a:buNone/>
              <a:defRPr/>
            </a:lvl5pPr>
            <a:lvl6pPr marL="2743200" lvl="5" indent="-320039" algn="l">
              <a:lnSpc>
                <a:spcPct val="100000"/>
              </a:lnSpc>
              <a:spcBef>
                <a:spcPts val="450"/>
              </a:spcBef>
              <a:spcAft>
                <a:spcPts val="0"/>
              </a:spcAft>
              <a:buSzPts val="1440"/>
              <a:buChar char="▶"/>
              <a:defRPr/>
            </a:lvl6pPr>
            <a:lvl7pPr marL="3200400" lvl="6" indent="-320039" algn="l">
              <a:lnSpc>
                <a:spcPct val="100000"/>
              </a:lnSpc>
              <a:spcBef>
                <a:spcPts val="450"/>
              </a:spcBef>
              <a:spcAft>
                <a:spcPts val="0"/>
              </a:spcAft>
              <a:buSzPts val="1440"/>
              <a:buChar char="▶"/>
              <a:defRPr/>
            </a:lvl7pPr>
            <a:lvl8pPr marL="3657600" lvl="7" indent="-320040" algn="l">
              <a:lnSpc>
                <a:spcPct val="100000"/>
              </a:lnSpc>
              <a:spcBef>
                <a:spcPts val="450"/>
              </a:spcBef>
              <a:spcAft>
                <a:spcPts val="0"/>
              </a:spcAft>
              <a:buSzPts val="1440"/>
              <a:buChar char="▶"/>
              <a:defRPr/>
            </a:lvl8pPr>
            <a:lvl9pPr marL="4114800" lvl="8" indent="-320040" algn="l">
              <a:lnSpc>
                <a:spcPct val="100000"/>
              </a:lnSpc>
              <a:spcBef>
                <a:spcPts val="450"/>
              </a:spcBef>
              <a:spcAft>
                <a:spcPts val="450"/>
              </a:spcAft>
              <a:buSzPts val="1440"/>
              <a:buChar char="▶"/>
              <a:defRPr/>
            </a:lvl9pPr>
          </a:lstStyle>
          <a:p>
            <a:endParaRPr/>
          </a:p>
        </p:txBody>
      </p:sp>
      <p:sp>
        <p:nvSpPr>
          <p:cNvPr id="71" name="Google Shape;71;g1a2a8a919e9_0_691"/>
          <p:cNvSpPr txBox="1">
            <a:spLocks noGrp="1"/>
          </p:cNvSpPr>
          <p:nvPr>
            <p:ph type="dt" idx="10"/>
          </p:nvPr>
        </p:nvSpPr>
        <p:spPr>
          <a:xfrm>
            <a:off x="7930267" y="4874217"/>
            <a:ext cx="587400" cy="169500"/>
          </a:xfrm>
          <a:prstGeom prst="rect">
            <a:avLst/>
          </a:prstGeom>
          <a:noFill/>
          <a:ln>
            <a:noFill/>
          </a:ln>
        </p:spPr>
        <p:txBody>
          <a:bodyPr spcFirstLastPara="1" wrap="square" lIns="91425" tIns="45700" rIns="0"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g1a2a8a919e9_0_69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lvl1pPr marL="0" marR="0" lvl="0"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g1a2a8a919e9_0_628"/>
          <p:cNvSpPr txBox="1">
            <a:spLocks noGrp="1"/>
          </p:cNvSpPr>
          <p:nvPr>
            <p:ph type="title"/>
          </p:nvPr>
        </p:nvSpPr>
        <p:spPr>
          <a:xfrm>
            <a:off x="513159" y="514351"/>
            <a:ext cx="6400800" cy="113040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lt1"/>
              </a:buClr>
              <a:buSzPts val="2700"/>
              <a:buFont typeface="Century Gothic"/>
              <a:buNone/>
              <a:defRPr sz="2700" b="1"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1" name="Google Shape;11;g1a2a8a919e9_0_628"/>
          <p:cNvSpPr txBox="1">
            <a:spLocks noGrp="1"/>
          </p:cNvSpPr>
          <p:nvPr>
            <p:ph type="body" idx="1"/>
          </p:nvPr>
        </p:nvSpPr>
        <p:spPr>
          <a:xfrm>
            <a:off x="513159" y="1786523"/>
            <a:ext cx="6400800" cy="2711400"/>
          </a:xfrm>
          <a:prstGeom prst="rect">
            <a:avLst/>
          </a:prstGeom>
          <a:noFill/>
          <a:ln>
            <a:noFill/>
          </a:ln>
        </p:spPr>
        <p:txBody>
          <a:bodyPr spcFirstLastPara="1" wrap="square" lIns="91425" tIns="45700" rIns="91425" bIns="45700" anchor="ctr" anchorCtr="0">
            <a:normAutofit/>
          </a:bodyPr>
          <a:lstStyle>
            <a:lvl1pPr marL="457200" marR="0" lvl="0" indent="-304800" algn="l" rtl="0">
              <a:lnSpc>
                <a:spcPct val="100000"/>
              </a:lnSpc>
              <a:spcBef>
                <a:spcPts val="300"/>
              </a:spcBef>
              <a:spcAft>
                <a:spcPts val="0"/>
              </a:spcAft>
              <a:buClr>
                <a:schemeClr val="lt1"/>
              </a:buClr>
              <a:buSzPts val="1200"/>
              <a:buFont typeface="Noto Sans"/>
              <a:buChar char="▶"/>
              <a:defRPr sz="1500" b="0" i="0" u="none" strike="noStrike" cap="none">
                <a:solidFill>
                  <a:srgbClr val="F2F2F2"/>
                </a:solidFill>
                <a:latin typeface="Century Gothic"/>
                <a:ea typeface="Century Gothic"/>
                <a:cs typeface="Century Gothic"/>
                <a:sym typeface="Century Gothic"/>
              </a:defRPr>
            </a:lvl1pPr>
            <a:lvl2pPr marL="914400" marR="0" lvl="1" indent="-297180" algn="l" rtl="0">
              <a:lnSpc>
                <a:spcPct val="100000"/>
              </a:lnSpc>
              <a:spcBef>
                <a:spcPts val="450"/>
              </a:spcBef>
              <a:spcAft>
                <a:spcPts val="0"/>
              </a:spcAft>
              <a:buClr>
                <a:schemeClr val="lt1"/>
              </a:buClr>
              <a:buSzPts val="1080"/>
              <a:buFont typeface="Noto Sans"/>
              <a:buChar char="▶"/>
              <a:defRPr sz="1350" b="0" i="0" u="none" strike="noStrike" cap="none">
                <a:solidFill>
                  <a:srgbClr val="F2F2F2"/>
                </a:solidFill>
                <a:latin typeface="Century Gothic"/>
                <a:ea typeface="Century Gothic"/>
                <a:cs typeface="Century Gothic"/>
                <a:sym typeface="Century Gothic"/>
              </a:defRPr>
            </a:lvl2pPr>
            <a:lvl3pPr marL="1371600" marR="0" lvl="2" indent="-289560" algn="l" rtl="0">
              <a:lnSpc>
                <a:spcPct val="100000"/>
              </a:lnSpc>
              <a:spcBef>
                <a:spcPts val="450"/>
              </a:spcBef>
              <a:spcAft>
                <a:spcPts val="0"/>
              </a:spcAft>
              <a:buClr>
                <a:schemeClr val="lt1"/>
              </a:buClr>
              <a:buSzPts val="960"/>
              <a:buFont typeface="Noto Sans"/>
              <a:buChar char="▶"/>
              <a:defRPr sz="1200" b="0" i="0" u="none" strike="noStrike" cap="none">
                <a:solidFill>
                  <a:srgbClr val="F2F2F2"/>
                </a:solidFill>
                <a:latin typeface="Century Gothic"/>
                <a:ea typeface="Century Gothic"/>
                <a:cs typeface="Century Gothic"/>
                <a:sym typeface="Century Gothic"/>
              </a:defRPr>
            </a:lvl3pPr>
            <a:lvl4pPr marL="1828800" marR="0" lvl="3"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4pPr>
            <a:lvl5pPr marL="2286000" marR="0" lvl="4" indent="-281939" algn="l" rtl="0">
              <a:lnSpc>
                <a:spcPct val="100000"/>
              </a:lnSpc>
              <a:spcBef>
                <a:spcPts val="450"/>
              </a:spcBef>
              <a:spcAft>
                <a:spcPts val="0"/>
              </a:spcAft>
              <a:buClr>
                <a:schemeClr val="lt1"/>
              </a:buClr>
              <a:buSzPts val="840"/>
              <a:buFont typeface="Noto Sans"/>
              <a:buChar char="▶"/>
              <a:defRPr sz="1050" b="0" i="0" u="none" strike="noStrike" cap="none">
                <a:solidFill>
                  <a:srgbClr val="F2F2F2"/>
                </a:solidFill>
                <a:latin typeface="Century Gothic"/>
                <a:ea typeface="Century Gothic"/>
                <a:cs typeface="Century Gothic"/>
                <a:sym typeface="Century Gothic"/>
              </a:defRPr>
            </a:lvl5pPr>
            <a:lvl6pPr marL="2743200" marR="0" lvl="5"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6pPr>
            <a:lvl7pPr marL="3200400" marR="0" lvl="6" indent="-281939"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7pPr>
            <a:lvl8pPr marL="3657600" marR="0" lvl="7" indent="-281940" algn="l" rtl="0">
              <a:lnSpc>
                <a:spcPct val="100000"/>
              </a:lnSpc>
              <a:spcBef>
                <a:spcPts val="450"/>
              </a:spcBef>
              <a:spcAft>
                <a:spcPts val="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8pPr>
            <a:lvl9pPr marL="4114800" marR="0" lvl="8" indent="-281940" algn="l" rtl="0">
              <a:lnSpc>
                <a:spcPct val="100000"/>
              </a:lnSpc>
              <a:spcBef>
                <a:spcPts val="450"/>
              </a:spcBef>
              <a:spcAft>
                <a:spcPts val="450"/>
              </a:spcAft>
              <a:buClr>
                <a:schemeClr val="lt1"/>
              </a:buClr>
              <a:buSzPts val="840"/>
              <a:buFont typeface="Noto Sans"/>
              <a:buChar char="▶"/>
              <a:defRPr sz="1050" b="0" i="0" u="none" strike="noStrike" cap="none">
                <a:solidFill>
                  <a:srgbClr val="0F486F"/>
                </a:solidFill>
                <a:latin typeface="Century Gothic"/>
                <a:ea typeface="Century Gothic"/>
                <a:cs typeface="Century Gothic"/>
                <a:sym typeface="Century Gothic"/>
              </a:defRPr>
            </a:lvl9pPr>
          </a:lstStyle>
          <a:p>
            <a:endParaRPr/>
          </a:p>
        </p:txBody>
      </p:sp>
      <p:pic>
        <p:nvPicPr>
          <p:cNvPr id="12" name="Google Shape;12;g1a2a8a919e9_0_628"/>
          <p:cNvPicPr preferRelativeResize="0"/>
          <p:nvPr/>
        </p:nvPicPr>
        <p:blipFill rotWithShape="1">
          <a:blip r:embed="rId19">
            <a:alphaModFix/>
          </a:blip>
          <a:srcRect/>
          <a:stretch/>
        </p:blipFill>
        <p:spPr>
          <a:xfrm>
            <a:off x="657550" y="4816592"/>
            <a:ext cx="637788" cy="310640"/>
          </a:xfrm>
          <a:prstGeom prst="rect">
            <a:avLst/>
          </a:prstGeom>
          <a:noFill/>
          <a:ln>
            <a:noFill/>
          </a:ln>
        </p:spPr>
      </p:pic>
      <p:pic>
        <p:nvPicPr>
          <p:cNvPr id="13" name="Google Shape;13;g1a2a8a919e9_0_628"/>
          <p:cNvPicPr preferRelativeResize="0"/>
          <p:nvPr/>
        </p:nvPicPr>
        <p:blipFill rotWithShape="1">
          <a:blip r:embed="rId20">
            <a:alphaModFix/>
          </a:blip>
          <a:srcRect/>
          <a:stretch/>
        </p:blipFill>
        <p:spPr>
          <a:xfrm>
            <a:off x="58031" y="4821592"/>
            <a:ext cx="584058" cy="300640"/>
          </a:xfrm>
          <a:prstGeom prst="rect">
            <a:avLst/>
          </a:prstGeom>
          <a:noFill/>
          <a:ln>
            <a:noFill/>
          </a:ln>
        </p:spPr>
      </p:pic>
      <p:sp>
        <p:nvSpPr>
          <p:cNvPr id="14" name="Google Shape;14;g1a2a8a919e9_0_628"/>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lvl1pPr marR="0" lvl="0" algn="r" rtl="0">
              <a:lnSpc>
                <a:spcPct val="100000"/>
              </a:lnSpc>
              <a:spcBef>
                <a:spcPts val="0"/>
              </a:spcBef>
              <a:spcAft>
                <a:spcPts val="0"/>
              </a:spcAft>
              <a:buClr>
                <a:srgbClr val="000000"/>
              </a:buClr>
              <a:buSzPts val="1400"/>
              <a:buFont typeface="Arial"/>
              <a:buNone/>
              <a:defRPr sz="75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g1a2a8a919e9_0_628"/>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lvl1pPr marL="0" marR="0" lvl="0"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1pPr>
            <a:lvl2pPr marL="0" marR="0" lvl="1"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2pPr>
            <a:lvl3pPr marL="0" marR="0" lvl="2"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3pPr>
            <a:lvl4pPr marL="0" marR="0" lvl="3"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4pPr>
            <a:lvl5pPr marL="0" marR="0" lvl="4"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5pPr>
            <a:lvl6pPr marL="0" marR="0" lvl="5"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6pPr>
            <a:lvl7pPr marL="0" marR="0" lvl="6"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7pPr>
            <a:lvl8pPr marL="0" marR="0" lvl="7"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8pPr>
            <a:lvl9pPr marL="0" marR="0" lvl="8" indent="0" algn="l" rtl="0">
              <a:lnSpc>
                <a:spcPct val="100000"/>
              </a:lnSpc>
              <a:spcBef>
                <a:spcPts val="0"/>
              </a:spcBef>
              <a:spcAft>
                <a:spcPts val="0"/>
              </a:spcAft>
              <a:buClr>
                <a:srgbClr val="000000"/>
              </a:buClr>
              <a:buSzPts val="750"/>
              <a:buFont typeface="Arial"/>
              <a:buNone/>
              <a:defRPr sz="750" b="0" i="0" u="none" strike="noStrike" cap="none">
                <a:solidFill>
                  <a:schemeClr val="lt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US"/>
              <a:t>‹#›</a:t>
            </a:fld>
            <a:endParaRPr/>
          </a:p>
        </p:txBody>
      </p:sp>
      <p:cxnSp>
        <p:nvCxnSpPr>
          <p:cNvPr id="16" name="Google Shape;16;g1a2a8a919e9_0_628"/>
          <p:cNvCxnSpPr/>
          <p:nvPr/>
        </p:nvCxnSpPr>
        <p:spPr>
          <a:xfrm>
            <a:off x="8641728" y="4855913"/>
            <a:ext cx="0" cy="189300"/>
          </a:xfrm>
          <a:prstGeom prst="straightConnector1">
            <a:avLst/>
          </a:prstGeom>
          <a:noFill/>
          <a:ln w="12700" cap="sq" cmpd="sng">
            <a:solidFill>
              <a:schemeClr val="l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9">
            <a:alphaModFix/>
          </a:blip>
          <a:stretch>
            <a:fillRect/>
          </a:stretch>
        </a:blipFill>
        <a:effectLst/>
      </p:bgPr>
    </p:bg>
    <p:spTree>
      <p:nvGrpSpPr>
        <p:cNvPr id="1" name="Shape 112"/>
        <p:cNvGrpSpPr/>
        <p:nvPr/>
      </p:nvGrpSpPr>
      <p:grpSpPr>
        <a:xfrm>
          <a:off x="0" y="0"/>
          <a:ext cx="0" cy="0"/>
          <a:chOff x="0" y="0"/>
          <a:chExt cx="0" cy="0"/>
        </a:xfrm>
      </p:grpSpPr>
      <p:sp>
        <p:nvSpPr>
          <p:cNvPr id="113" name="Google Shape;113;p6"/>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rgbClr val="3F3F3F"/>
              </a:buClr>
              <a:buSzPts val="44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4" name="Google Shape;114;p6"/>
          <p:cNvSpPr txBox="1">
            <a:spLocks noGrp="1"/>
          </p:cNvSpPr>
          <p:nvPr>
            <p:ph type="body" idx="1"/>
          </p:nvPr>
        </p:nvSpPr>
        <p:spPr>
          <a:xfrm>
            <a:off x="457200" y="1679972"/>
            <a:ext cx="8229600" cy="291465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rgbClr val="3F3F3F"/>
              </a:buClr>
              <a:buSzPts val="3200"/>
              <a:buFont typeface="Arial"/>
              <a:buChar char="•"/>
              <a:defRPr sz="3200" b="0" i="0" u="none" strike="noStrike" cap="none">
                <a:solidFill>
                  <a:srgbClr val="3F3F3F"/>
                </a:solidFill>
                <a:latin typeface="Calibri"/>
                <a:ea typeface="Calibri"/>
                <a:cs typeface="Calibri"/>
                <a:sym typeface="Calibri"/>
              </a:defRPr>
            </a:lvl1pPr>
            <a:lvl2pPr marL="914400" marR="0" lvl="1" indent="-406400" algn="l" rtl="0">
              <a:lnSpc>
                <a:spcPct val="100000"/>
              </a:lnSpc>
              <a:spcBef>
                <a:spcPts val="560"/>
              </a:spcBef>
              <a:spcAft>
                <a:spcPts val="0"/>
              </a:spcAft>
              <a:buClr>
                <a:srgbClr val="3F3F3F"/>
              </a:buClr>
              <a:buSzPts val="2800"/>
              <a:buFont typeface="Arial"/>
              <a:buChar char="–"/>
              <a:defRPr sz="2800" b="0" i="0" u="none" strike="noStrike" cap="none">
                <a:solidFill>
                  <a:srgbClr val="3F3F3F"/>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3F3F3F"/>
              </a:buClr>
              <a:buSzPts val="2400"/>
              <a:buFont typeface="Arial"/>
              <a:buChar char="•"/>
              <a:defRPr sz="2400" b="0" i="0" u="none" strike="noStrike" cap="none">
                <a:solidFill>
                  <a:srgbClr val="3F3F3F"/>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3F3F3F"/>
              </a:buClr>
              <a:buSzPts val="2000"/>
              <a:buFont typeface="Arial"/>
              <a:buChar char="»"/>
              <a:defRPr sz="2000" b="0" i="0" u="none" strike="noStrike" cap="none">
                <a:solidFill>
                  <a:srgbClr val="3F3F3F"/>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70"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9.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3.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hyperlink" Target="https://www.sciencedirect.com/science/article/pii/S1364815214003600" TargetMode="Externa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42.jpg"/><Relationship Id="rId5" Type="http://schemas.openxmlformats.org/officeDocument/2006/relationships/image" Target="../media/image48.png"/><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1.JP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image" Target="../media/image28.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hyperlink" Target="https://drive.google.com/file/d/1g1Bv4E5QO6FMjTRH79qfR7Nad1rW7OmS/view?usp=drivesdk" TargetMode="External"/><Relationship Id="rId4" Type="http://schemas.openxmlformats.org/officeDocument/2006/relationships/hyperlink" Target="https://drive.google.com/file/d/1D5Ipvn7Tw381WFohlFhk1JSfdWAGupi2/view?usp=drivesdk"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72.jpg"/><Relationship Id="rId10" Type="http://schemas.openxmlformats.org/officeDocument/2006/relationships/image" Target="../media/image76.svg"/><Relationship Id="rId4" Type="http://schemas.openxmlformats.org/officeDocument/2006/relationships/image" Target="../media/image71.jp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2.jpg"/><Relationship Id="rId7" Type="http://schemas.openxmlformats.org/officeDocument/2006/relationships/image" Target="../media/image44.jpg"/><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0.png"/><Relationship Id="rId10" Type="http://schemas.openxmlformats.org/officeDocument/2006/relationships/image" Target="../media/image71.jpg"/><Relationship Id="rId4" Type="http://schemas.openxmlformats.org/officeDocument/2006/relationships/image" Target="../media/image41.jpg"/><Relationship Id="rId9" Type="http://schemas.openxmlformats.org/officeDocument/2006/relationships/image" Target="../media/image7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59.png"/><Relationship Id="rId7" Type="http://schemas.openxmlformats.org/officeDocument/2006/relationships/image" Target="../media/image85.jp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hyperlink" Target="https://www.nsf.gov/awardsearch/showAward?AWD_ID=1632211" TargetMode="External"/><Relationship Id="rId5" Type="http://schemas.openxmlformats.org/officeDocument/2006/relationships/image" Target="../media/image84.png"/><Relationship Id="rId4" Type="http://schemas.openxmlformats.org/officeDocument/2006/relationships/image" Target="../media/image83.jpg"/></Relationships>
</file>

<file path=ppt/slides/_rels/slide36.xml.rels><?xml version="1.0" encoding="UTF-8" standalone="yes"?>
<Relationships xmlns="http://schemas.openxmlformats.org/package/2006/relationships"><Relationship Id="rId8" Type="http://schemas.openxmlformats.org/officeDocument/2006/relationships/image" Target="../media/image85.jpg"/><Relationship Id="rId3" Type="http://schemas.openxmlformats.org/officeDocument/2006/relationships/image" Target="../media/image86.png"/><Relationship Id="rId7"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9.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hyperlink" Target="https://aaai.org/Conferences/AAAI-19/townhall-a-20-year-roadmap-for-ai-research/"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2312.11562" TargetMode="External"/><Relationship Id="rId2" Type="http://schemas.openxmlformats.org/officeDocument/2006/relationships/hyperlink" Target="https://huyenchip.com/2024/03/14/ai-oss.html" TargetMode="External"/><Relationship Id="rId1" Type="http://schemas.openxmlformats.org/officeDocument/2006/relationships/slideLayout" Target="../slideLayouts/slideLayout18.xml"/><Relationship Id="rId5" Type="http://schemas.openxmlformats.org/officeDocument/2006/relationships/hyperlink" Target="https://doi.org/10.1016/j.envsoft.2015.11.016" TargetMode="External"/><Relationship Id="rId4" Type="http://schemas.openxmlformats.org/officeDocument/2006/relationships/hyperlink" Target="https://www2.ed.gov/documents/ai-report/ai-report.pdf" TargetMode="Externa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drive.google.com/file/d/1g1Bv4E5QO6FMjTRH79qfR7Nad1rW7OmS/view?usp=drivesdk" TargetMode="External"/><Relationship Id="rId1" Type="http://schemas.openxmlformats.org/officeDocument/2006/relationships/slideLayout" Target="../slideLayouts/slideLayout18.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a2a8a919e9_0_620"/>
          <p:cNvSpPr txBox="1">
            <a:spLocks noGrp="1"/>
          </p:cNvSpPr>
          <p:nvPr>
            <p:ph type="dt" idx="10"/>
          </p:nvPr>
        </p:nvSpPr>
        <p:spPr>
          <a:xfrm>
            <a:off x="7927475" y="4904137"/>
            <a:ext cx="615900" cy="139500"/>
          </a:xfrm>
          <a:prstGeom prst="rect">
            <a:avLst/>
          </a:prstGeom>
          <a:noFill/>
          <a:ln>
            <a:noFill/>
          </a:ln>
        </p:spPr>
        <p:txBody>
          <a:bodyPr spcFirstLastPara="1" wrap="square" lIns="91425" tIns="45700" rIns="0" bIns="45700" anchor="ctr" anchorCtr="0">
            <a:noAutofit/>
          </a:bodyPr>
          <a:lstStyle/>
          <a:p>
            <a:pPr marL="0" lvl="0" indent="0" algn="r" rtl="0">
              <a:lnSpc>
                <a:spcPct val="100000"/>
              </a:lnSpc>
              <a:spcBef>
                <a:spcPts val="0"/>
              </a:spcBef>
              <a:spcAft>
                <a:spcPts val="0"/>
              </a:spcAft>
              <a:buSzPts val="1400"/>
              <a:buNone/>
            </a:pPr>
            <a:r>
              <a:rPr lang="en-US" dirty="0"/>
              <a:t>04/11/2025</a:t>
            </a:r>
            <a:endParaRPr dirty="0"/>
          </a:p>
        </p:txBody>
      </p:sp>
      <p:sp>
        <p:nvSpPr>
          <p:cNvPr id="252" name="Google Shape;252;g1a2a8a919e9_0_620"/>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1</a:t>
            </a:fld>
            <a:endParaRPr sz="750">
              <a:solidFill>
                <a:schemeClr val="lt1"/>
              </a:solidFill>
            </a:endParaRPr>
          </a:p>
        </p:txBody>
      </p:sp>
      <p:cxnSp>
        <p:nvCxnSpPr>
          <p:cNvPr id="253" name="Google Shape;253;g1a2a8a919e9_0_620"/>
          <p:cNvCxnSpPr/>
          <p:nvPr/>
        </p:nvCxnSpPr>
        <p:spPr>
          <a:xfrm>
            <a:off x="598325" y="3977163"/>
            <a:ext cx="5619900" cy="0"/>
          </a:xfrm>
          <a:prstGeom prst="straightConnector1">
            <a:avLst/>
          </a:prstGeom>
          <a:noFill/>
          <a:ln w="19050" cap="flat" cmpd="sng">
            <a:solidFill>
              <a:schemeClr val="lt1"/>
            </a:solidFill>
            <a:prstDash val="solid"/>
            <a:round/>
            <a:headEnd type="none" w="sm" len="sm"/>
            <a:tailEnd type="none" w="sm" len="sm"/>
          </a:ln>
        </p:spPr>
      </p:cxnSp>
      <p:sp>
        <p:nvSpPr>
          <p:cNvPr id="254" name="Google Shape;254;g1a2a8a919e9_0_620"/>
          <p:cNvSpPr txBox="1"/>
          <p:nvPr/>
        </p:nvSpPr>
        <p:spPr>
          <a:xfrm>
            <a:off x="519550" y="3372450"/>
            <a:ext cx="7886700" cy="1389900"/>
          </a:xfrm>
          <a:prstGeom prst="rect">
            <a:avLst/>
          </a:prstGeom>
          <a:noFill/>
          <a:ln>
            <a:noFill/>
          </a:ln>
        </p:spPr>
        <p:txBody>
          <a:bodyPr spcFirstLastPara="1" wrap="square" lIns="91425" tIns="45700" rIns="91425" bIns="45700" anchor="b" anchorCtr="0">
            <a:noAutofit/>
          </a:bodyPr>
          <a:lstStyle/>
          <a:p>
            <a:pPr marL="0" marR="0" lvl="0" indent="0" algn="l" rtl="0">
              <a:lnSpc>
                <a:spcPct val="50000"/>
              </a:lnSpc>
              <a:spcBef>
                <a:spcPts val="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Dr. SUZANNE A. PIERCE </a:t>
            </a:r>
          </a:p>
          <a:p>
            <a:pPr marL="0" marR="0" lvl="0" indent="0" algn="l" rtl="0">
              <a:lnSpc>
                <a:spcPct val="50000"/>
              </a:lnSpc>
              <a:spcBef>
                <a:spcPts val="0"/>
              </a:spcBef>
              <a:spcAft>
                <a:spcPts val="0"/>
              </a:spcAft>
              <a:buClr>
                <a:schemeClr val="lt1"/>
              </a:buClr>
              <a:buSzPts val="1050"/>
              <a:buFont typeface="Arial"/>
              <a:buNone/>
            </a:pPr>
            <a:endParaRPr sz="1400" b="0" i="0" u="none" strike="noStrike" cap="none" dirty="0">
              <a:solidFill>
                <a:srgbClr val="000000"/>
              </a:solidFill>
              <a:latin typeface="Arial"/>
              <a:ea typeface="Arial"/>
              <a:cs typeface="Arial"/>
              <a:sym typeface="Arial"/>
            </a:endParaRPr>
          </a:p>
          <a:p>
            <a:pPr marL="0" marR="0" lvl="0" indent="0" algn="l" rtl="0">
              <a:lnSpc>
                <a:spcPct val="50000"/>
              </a:lnSpc>
              <a:spcBef>
                <a:spcPts val="1000"/>
              </a:spcBef>
              <a:spcAft>
                <a:spcPts val="0"/>
              </a:spcAft>
              <a:buClr>
                <a:schemeClr val="lt1"/>
              </a:buClr>
              <a:buSzPts val="1050"/>
              <a:buFont typeface="Arial"/>
              <a:buNone/>
            </a:pPr>
            <a:r>
              <a:rPr lang="en-US" sz="1050" b="0" i="0" u="none" strike="noStrike" cap="none" dirty="0">
                <a:solidFill>
                  <a:schemeClr val="lt1"/>
                </a:solidFill>
                <a:latin typeface="Arial Black"/>
                <a:ea typeface="Arial Black"/>
                <a:cs typeface="Arial Black"/>
                <a:sym typeface="Arial Black"/>
              </a:rPr>
              <a:t>Decision Support Office, Texas Advanced Computing Center, The University of Texas at Austin</a:t>
            </a:r>
            <a:endParaRPr sz="1050" b="0" i="0" u="none" strike="noStrike" cap="none" dirty="0">
              <a:solidFill>
                <a:schemeClr val="lt1"/>
              </a:solidFill>
              <a:latin typeface="Arial"/>
              <a:ea typeface="Arial"/>
              <a:cs typeface="Arial"/>
              <a:sym typeface="Arial"/>
            </a:endParaRPr>
          </a:p>
        </p:txBody>
      </p:sp>
      <p:pic>
        <p:nvPicPr>
          <p:cNvPr id="255" name="Google Shape;255;g1a2a8a919e9_0_620"/>
          <p:cNvPicPr preferRelativeResize="0"/>
          <p:nvPr/>
        </p:nvPicPr>
        <p:blipFill rotWithShape="1">
          <a:blip r:embed="rId3">
            <a:alphaModFix/>
          </a:blip>
          <a:srcRect/>
          <a:stretch/>
        </p:blipFill>
        <p:spPr>
          <a:xfrm>
            <a:off x="7010400" y="230799"/>
            <a:ext cx="1877397" cy="914400"/>
          </a:xfrm>
          <a:prstGeom prst="rect">
            <a:avLst/>
          </a:prstGeom>
          <a:noFill/>
          <a:ln>
            <a:noFill/>
          </a:ln>
        </p:spPr>
      </p:pic>
      <p:sp>
        <p:nvSpPr>
          <p:cNvPr id="256" name="Google Shape;256;g1a2a8a919e9_0_620"/>
          <p:cNvSpPr txBox="1">
            <a:spLocks noGrp="1"/>
          </p:cNvSpPr>
          <p:nvPr>
            <p:ph type="ctrTitle"/>
          </p:nvPr>
        </p:nvSpPr>
        <p:spPr>
          <a:xfrm>
            <a:off x="221791" y="1216457"/>
            <a:ext cx="7264200" cy="1638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ct val="141428"/>
              <a:buFont typeface="Arial Black"/>
              <a:buNone/>
            </a:pPr>
            <a:r>
              <a:rPr lang="en-US" sz="2800" dirty="0">
                <a:latin typeface="Arial Black"/>
                <a:ea typeface="Arial Black"/>
                <a:cs typeface="Arial Black"/>
                <a:sym typeface="Arial Black"/>
              </a:rPr>
              <a:t>Infrastructure focused on </a:t>
            </a:r>
            <a:br>
              <a:rPr lang="en-US" sz="2800" dirty="0">
                <a:latin typeface="Arial Black"/>
                <a:ea typeface="Arial Black"/>
                <a:cs typeface="Arial Black"/>
                <a:sym typeface="Arial Black"/>
              </a:rPr>
            </a:br>
            <a:r>
              <a:rPr lang="en-US" sz="2800" dirty="0">
                <a:latin typeface="Arial Black"/>
                <a:ea typeface="Arial Black"/>
                <a:cs typeface="Arial Black"/>
                <a:sym typeface="Arial Black"/>
              </a:rPr>
              <a:t>Interstitial Services</a:t>
            </a:r>
            <a:endParaRPr sz="2800" dirty="0">
              <a:latin typeface="Arial Black"/>
              <a:ea typeface="Arial Black"/>
              <a:cs typeface="Arial Black"/>
              <a:sym typeface="Arial Black"/>
            </a:endParaRPr>
          </a:p>
          <a:p>
            <a:pPr marL="0" lvl="0" indent="0" algn="l" rtl="0">
              <a:lnSpc>
                <a:spcPct val="100000"/>
              </a:lnSpc>
              <a:spcBef>
                <a:spcPts val="0"/>
              </a:spcBef>
              <a:spcAft>
                <a:spcPts val="0"/>
              </a:spcAft>
              <a:buClr>
                <a:srgbClr val="1C2B39"/>
              </a:buClr>
              <a:buSzPct val="141428"/>
              <a:buFont typeface="Arial Black"/>
              <a:buNone/>
            </a:pPr>
            <a:r>
              <a:rPr lang="en-US" sz="1800" dirty="0">
                <a:effectLst/>
                <a:latin typeface="Calibri" panose="020F0502020204030204" pitchFamily="34" charset="0"/>
                <a:ea typeface="Calibri" panose="020F0502020204030204" pitchFamily="34" charset="0"/>
              </a:rPr>
              <a:t>How AI assisted workflows accelerate integrated water science</a:t>
            </a:r>
            <a:r>
              <a:rPr lang="en-US" sz="1050" dirty="0">
                <a:effectLst/>
              </a:rPr>
              <a:t> </a:t>
            </a:r>
            <a:endParaRPr sz="2800" dirty="0">
              <a:solidFill>
                <a:schemeClr val="bg1"/>
              </a:solidFill>
              <a:latin typeface="Arial Black"/>
              <a:ea typeface="Arial Black"/>
              <a:cs typeface="Arial Black"/>
              <a:sym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a:extLst>
              <a:ext uri="{FF2B5EF4-FFF2-40B4-BE49-F238E27FC236}">
                <a16:creationId xmlns:a16="http://schemas.microsoft.com/office/drawing/2014/main" id="{C49FEF57-2325-6040-37F6-2C28795CCFFB}"/>
              </a:ext>
            </a:extLst>
          </p:cNvPr>
          <p:cNvSpPr/>
          <p:nvPr/>
        </p:nvSpPr>
        <p:spPr>
          <a:xfrm>
            <a:off x="1251531" y="420016"/>
            <a:ext cx="2146276" cy="4249275"/>
          </a:xfrm>
          <a:prstGeom prst="rect">
            <a:avLst/>
          </a:prstGeom>
          <a:solidFill>
            <a:schemeClr val="accent1">
              <a:alpha val="296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7" name="Rectangle 136">
            <a:extLst>
              <a:ext uri="{FF2B5EF4-FFF2-40B4-BE49-F238E27FC236}">
                <a16:creationId xmlns:a16="http://schemas.microsoft.com/office/drawing/2014/main" id="{288A9C1B-6327-7183-8A7F-0344216599BB}"/>
              </a:ext>
            </a:extLst>
          </p:cNvPr>
          <p:cNvSpPr/>
          <p:nvPr/>
        </p:nvSpPr>
        <p:spPr>
          <a:xfrm>
            <a:off x="3408356" y="420015"/>
            <a:ext cx="2227514" cy="4249275"/>
          </a:xfrm>
          <a:prstGeom prst="rect">
            <a:avLst/>
          </a:prstGeom>
          <a:solidFill>
            <a:schemeClr val="bg1">
              <a:lumMod val="85000"/>
              <a:alpha val="296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5" name="Rectangle 134">
            <a:extLst>
              <a:ext uri="{FF2B5EF4-FFF2-40B4-BE49-F238E27FC236}">
                <a16:creationId xmlns:a16="http://schemas.microsoft.com/office/drawing/2014/main" id="{70889BAE-1931-1136-E61A-CA471081B208}"/>
              </a:ext>
            </a:extLst>
          </p:cNvPr>
          <p:cNvSpPr/>
          <p:nvPr/>
        </p:nvSpPr>
        <p:spPr>
          <a:xfrm>
            <a:off x="6743700" y="420015"/>
            <a:ext cx="1100318" cy="4249275"/>
          </a:xfrm>
          <a:prstGeom prst="rect">
            <a:avLst/>
          </a:prstGeom>
          <a:solidFill>
            <a:schemeClr val="bg1">
              <a:lumMod val="85000"/>
              <a:alpha val="296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6" name="Rectangle 135">
            <a:extLst>
              <a:ext uri="{FF2B5EF4-FFF2-40B4-BE49-F238E27FC236}">
                <a16:creationId xmlns:a16="http://schemas.microsoft.com/office/drawing/2014/main" id="{4A99E43E-E266-AD81-DB58-36FDEC837F88}"/>
              </a:ext>
            </a:extLst>
          </p:cNvPr>
          <p:cNvSpPr/>
          <p:nvPr/>
        </p:nvSpPr>
        <p:spPr>
          <a:xfrm>
            <a:off x="5643382" y="420015"/>
            <a:ext cx="1100318" cy="4249275"/>
          </a:xfrm>
          <a:prstGeom prst="rect">
            <a:avLst/>
          </a:prstGeom>
          <a:solidFill>
            <a:schemeClr val="accent1">
              <a:alpha val="2969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8" name="Rectangle 137">
            <a:extLst>
              <a:ext uri="{FF2B5EF4-FFF2-40B4-BE49-F238E27FC236}">
                <a16:creationId xmlns:a16="http://schemas.microsoft.com/office/drawing/2014/main" id="{4CD4BF12-5A2A-B9E1-E40F-DF4AC4245869}"/>
              </a:ext>
            </a:extLst>
          </p:cNvPr>
          <p:cNvSpPr/>
          <p:nvPr/>
        </p:nvSpPr>
        <p:spPr>
          <a:xfrm>
            <a:off x="1143000" y="758736"/>
            <a:ext cx="6858000" cy="38470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6" name="Picture 5">
            <a:extLst>
              <a:ext uri="{FF2B5EF4-FFF2-40B4-BE49-F238E27FC236}">
                <a16:creationId xmlns:a16="http://schemas.microsoft.com/office/drawing/2014/main" id="{F1FA4CBA-B864-1E9E-DC33-9D8829EBBFE5}"/>
              </a:ext>
            </a:extLst>
          </p:cNvPr>
          <p:cNvPicPr>
            <a:picLocks noChangeAspect="1"/>
          </p:cNvPicPr>
          <p:nvPr/>
        </p:nvPicPr>
        <p:blipFill>
          <a:blip r:embed="rId3"/>
          <a:stretch>
            <a:fillRect/>
          </a:stretch>
        </p:blipFill>
        <p:spPr>
          <a:xfrm>
            <a:off x="1143000" y="865074"/>
            <a:ext cx="6857999" cy="3051810"/>
          </a:xfrm>
          <a:prstGeom prst="rect">
            <a:avLst/>
          </a:prstGeom>
        </p:spPr>
      </p:pic>
      <p:sp>
        <p:nvSpPr>
          <p:cNvPr id="7" name="Rectangle 6">
            <a:extLst>
              <a:ext uri="{FF2B5EF4-FFF2-40B4-BE49-F238E27FC236}">
                <a16:creationId xmlns:a16="http://schemas.microsoft.com/office/drawing/2014/main" id="{811E3838-1BF3-983F-048D-7CC05C004E63}"/>
              </a:ext>
            </a:extLst>
          </p:cNvPr>
          <p:cNvSpPr/>
          <p:nvPr/>
        </p:nvSpPr>
        <p:spPr>
          <a:xfrm>
            <a:off x="6477395" y="863781"/>
            <a:ext cx="1200150" cy="15573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8CEA31B5-B0C9-5629-9D85-76F79D3A4998}"/>
              </a:ext>
            </a:extLst>
          </p:cNvPr>
          <p:cNvSpPr/>
          <p:nvPr/>
        </p:nvSpPr>
        <p:spPr>
          <a:xfrm>
            <a:off x="5877320" y="758734"/>
            <a:ext cx="1200150" cy="12837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B6653C47-6FBA-6A2C-2278-8812895401BE}"/>
              </a:ext>
            </a:extLst>
          </p:cNvPr>
          <p:cNvSpPr/>
          <p:nvPr/>
        </p:nvSpPr>
        <p:spPr>
          <a:xfrm>
            <a:off x="4134245" y="782041"/>
            <a:ext cx="1200150" cy="317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29878909-CF19-4C4D-B221-09471BEAE538}"/>
              </a:ext>
            </a:extLst>
          </p:cNvPr>
          <p:cNvSpPr/>
          <p:nvPr/>
        </p:nvSpPr>
        <p:spPr>
          <a:xfrm rot="5400000">
            <a:off x="4630935" y="765680"/>
            <a:ext cx="478231" cy="4643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337F8D6F-1FEB-0628-19E3-AB509581CFC2}"/>
              </a:ext>
            </a:extLst>
          </p:cNvPr>
          <p:cNvSpPr/>
          <p:nvPr/>
        </p:nvSpPr>
        <p:spPr>
          <a:xfrm>
            <a:off x="5105795" y="801531"/>
            <a:ext cx="1200150" cy="3265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1A08436F-6068-ACC0-3FCF-D0D2F91E088D}"/>
              </a:ext>
            </a:extLst>
          </p:cNvPr>
          <p:cNvSpPr/>
          <p:nvPr/>
        </p:nvSpPr>
        <p:spPr>
          <a:xfrm>
            <a:off x="1362470" y="3714138"/>
            <a:ext cx="3507581" cy="7500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BCC5CEC5-2DA5-269A-FCBB-C5E5A0555C9A}"/>
              </a:ext>
            </a:extLst>
          </p:cNvPr>
          <p:cNvSpPr/>
          <p:nvPr/>
        </p:nvSpPr>
        <p:spPr>
          <a:xfrm>
            <a:off x="2721247" y="782041"/>
            <a:ext cx="1302277" cy="789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62805A8E-102E-AA1C-3CDE-A237C4D2F8E0}"/>
              </a:ext>
            </a:extLst>
          </p:cNvPr>
          <p:cNvSpPr/>
          <p:nvPr/>
        </p:nvSpPr>
        <p:spPr>
          <a:xfrm>
            <a:off x="1362470" y="758736"/>
            <a:ext cx="1200150" cy="10265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16">
            <a:extLst>
              <a:ext uri="{FF2B5EF4-FFF2-40B4-BE49-F238E27FC236}">
                <a16:creationId xmlns:a16="http://schemas.microsoft.com/office/drawing/2014/main" id="{3938D469-B18A-FE38-2505-FA4F31312199}"/>
              </a:ext>
            </a:extLst>
          </p:cNvPr>
          <p:cNvSpPr/>
          <p:nvPr/>
        </p:nvSpPr>
        <p:spPr>
          <a:xfrm>
            <a:off x="2341163" y="906643"/>
            <a:ext cx="585788" cy="15287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Rectangle 17">
            <a:extLst>
              <a:ext uri="{FF2B5EF4-FFF2-40B4-BE49-F238E27FC236}">
                <a16:creationId xmlns:a16="http://schemas.microsoft.com/office/drawing/2014/main" id="{694A456C-F74C-8CED-6E2A-42DCFC9559F1}"/>
              </a:ext>
            </a:extLst>
          </p:cNvPr>
          <p:cNvSpPr/>
          <p:nvPr/>
        </p:nvSpPr>
        <p:spPr>
          <a:xfrm rot="5400000">
            <a:off x="4012800" y="1349555"/>
            <a:ext cx="121444" cy="442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18">
            <a:extLst>
              <a:ext uri="{FF2B5EF4-FFF2-40B4-BE49-F238E27FC236}">
                <a16:creationId xmlns:a16="http://schemas.microsoft.com/office/drawing/2014/main" id="{DF93B72C-F0F7-D1D9-DB83-A084F6BA80AF}"/>
              </a:ext>
            </a:extLst>
          </p:cNvPr>
          <p:cNvSpPr/>
          <p:nvPr/>
        </p:nvSpPr>
        <p:spPr>
          <a:xfrm rot="19380000">
            <a:off x="6948882" y="2278243"/>
            <a:ext cx="271463" cy="2143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Rectangle 19">
            <a:extLst>
              <a:ext uri="{FF2B5EF4-FFF2-40B4-BE49-F238E27FC236}">
                <a16:creationId xmlns:a16="http://schemas.microsoft.com/office/drawing/2014/main" id="{78BAC1F5-A60B-F68C-8E18-DBBBAB0D7D37}"/>
              </a:ext>
            </a:extLst>
          </p:cNvPr>
          <p:cNvSpPr/>
          <p:nvPr/>
        </p:nvSpPr>
        <p:spPr>
          <a:xfrm>
            <a:off x="2562620" y="3442675"/>
            <a:ext cx="1507331" cy="10645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5C051E29-7978-84ED-0004-26F4B14637B7}"/>
              </a:ext>
            </a:extLst>
          </p:cNvPr>
          <p:cNvSpPr/>
          <p:nvPr/>
        </p:nvSpPr>
        <p:spPr>
          <a:xfrm>
            <a:off x="6477395" y="3356950"/>
            <a:ext cx="1200150" cy="12481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2" name="Rectangle 21">
            <a:extLst>
              <a:ext uri="{FF2B5EF4-FFF2-40B4-BE49-F238E27FC236}">
                <a16:creationId xmlns:a16="http://schemas.microsoft.com/office/drawing/2014/main" id="{402DAA96-4BA3-5A90-E423-BBC11E963FF4}"/>
              </a:ext>
            </a:extLst>
          </p:cNvPr>
          <p:cNvSpPr/>
          <p:nvPr/>
        </p:nvSpPr>
        <p:spPr>
          <a:xfrm>
            <a:off x="2169713" y="2828313"/>
            <a:ext cx="757238" cy="2786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Rectangle: Rounded Corners 23">
            <a:extLst>
              <a:ext uri="{FF2B5EF4-FFF2-40B4-BE49-F238E27FC236}">
                <a16:creationId xmlns:a16="http://schemas.microsoft.com/office/drawing/2014/main" id="{CD13C3EA-4CC9-A574-C3DA-3BC1E14A23C1}"/>
              </a:ext>
            </a:extLst>
          </p:cNvPr>
          <p:cNvSpPr/>
          <p:nvPr/>
        </p:nvSpPr>
        <p:spPr>
          <a:xfrm>
            <a:off x="4099964" y="3388778"/>
            <a:ext cx="1421416" cy="885148"/>
          </a:xfrm>
          <a:prstGeom prst="roundRect">
            <a:avLst/>
          </a:prstGeom>
          <a:solidFill>
            <a:srgbClr val="0052AC"/>
          </a:solidFill>
          <a:ln w="28575">
            <a:solidFill>
              <a:srgbClr val="385BA6"/>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ts val="1240"/>
              </a:lnSpc>
            </a:pPr>
            <a:r>
              <a:rPr lang="en-US" sz="1200" b="1" dirty="0">
                <a:solidFill>
                  <a:schemeClr val="bg1"/>
                </a:solidFill>
                <a:latin typeface="Calibri"/>
                <a:cs typeface="Times New Roman"/>
              </a:rPr>
              <a:t>Computational Cookbooks</a:t>
            </a:r>
          </a:p>
          <a:p>
            <a:pPr algn="ctr">
              <a:lnSpc>
                <a:spcPts val="1240"/>
              </a:lnSpc>
            </a:pPr>
            <a:r>
              <a:rPr lang="en-US" sz="1200" b="1" dirty="0">
                <a:solidFill>
                  <a:schemeClr val="bg1"/>
                </a:solidFill>
                <a:latin typeface="Calibri"/>
                <a:cs typeface="Times New Roman"/>
              </a:rPr>
              <a:t>&amp; </a:t>
            </a:r>
          </a:p>
          <a:p>
            <a:pPr algn="ctr">
              <a:lnSpc>
                <a:spcPts val="1240"/>
              </a:lnSpc>
            </a:pPr>
            <a:r>
              <a:rPr lang="en-US" sz="1200" b="1" dirty="0">
                <a:solidFill>
                  <a:schemeClr val="bg1"/>
                </a:solidFill>
                <a:latin typeface="Calibri"/>
                <a:cs typeface="Times New Roman"/>
              </a:rPr>
              <a:t>Model </a:t>
            </a:r>
            <a:r>
              <a:rPr lang="en-US" sz="1200" b="1" dirty="0" err="1">
                <a:solidFill>
                  <a:schemeClr val="bg1"/>
                </a:solidFill>
                <a:latin typeface="Calibri"/>
                <a:cs typeface="Times New Roman"/>
              </a:rPr>
              <a:t>INTegration</a:t>
            </a:r>
            <a:r>
              <a:rPr lang="en-US" sz="1200" b="1" dirty="0">
                <a:solidFill>
                  <a:schemeClr val="bg1"/>
                </a:solidFill>
                <a:latin typeface="Calibri"/>
                <a:cs typeface="Times New Roman"/>
              </a:rPr>
              <a:t> </a:t>
            </a:r>
            <a:endParaRPr lang="en-US" sz="1200" dirty="0">
              <a:solidFill>
                <a:schemeClr val="bg1"/>
              </a:solidFill>
            </a:endParaRPr>
          </a:p>
        </p:txBody>
      </p:sp>
      <p:sp>
        <p:nvSpPr>
          <p:cNvPr id="26" name="Rectangle 25">
            <a:extLst>
              <a:ext uri="{FF2B5EF4-FFF2-40B4-BE49-F238E27FC236}">
                <a16:creationId xmlns:a16="http://schemas.microsoft.com/office/drawing/2014/main" id="{8958A659-3B8F-2595-AC50-FB23ECE27AC8}"/>
              </a:ext>
            </a:extLst>
          </p:cNvPr>
          <p:cNvSpPr/>
          <p:nvPr/>
        </p:nvSpPr>
        <p:spPr>
          <a:xfrm>
            <a:off x="3234132" y="2332909"/>
            <a:ext cx="350044" cy="23822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D80A3C27-374B-95C2-6137-B91227FD629E}"/>
              </a:ext>
            </a:extLst>
          </p:cNvPr>
          <p:cNvSpPr/>
          <p:nvPr/>
        </p:nvSpPr>
        <p:spPr>
          <a:xfrm>
            <a:off x="1198164" y="1581384"/>
            <a:ext cx="1435894" cy="6643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1" name="Group 50">
            <a:extLst>
              <a:ext uri="{FF2B5EF4-FFF2-40B4-BE49-F238E27FC236}">
                <a16:creationId xmlns:a16="http://schemas.microsoft.com/office/drawing/2014/main" id="{2C31315C-1868-7497-A691-CB2ACDB2A0F5}"/>
              </a:ext>
            </a:extLst>
          </p:cNvPr>
          <p:cNvGrpSpPr/>
          <p:nvPr/>
        </p:nvGrpSpPr>
        <p:grpSpPr>
          <a:xfrm>
            <a:off x="1200150" y="1217397"/>
            <a:ext cx="1290483" cy="1403848"/>
            <a:chOff x="76200" y="1874475"/>
            <a:chExt cx="1720644" cy="1871797"/>
          </a:xfrm>
        </p:grpSpPr>
        <p:sp>
          <p:nvSpPr>
            <p:cNvPr id="8" name="Rounded Rectangle 7">
              <a:extLst>
                <a:ext uri="{FF2B5EF4-FFF2-40B4-BE49-F238E27FC236}">
                  <a16:creationId xmlns:a16="http://schemas.microsoft.com/office/drawing/2014/main" id="{BB26149D-05F0-EA73-B207-52762D67725C}"/>
                </a:ext>
              </a:extLst>
            </p:cNvPr>
            <p:cNvSpPr/>
            <p:nvPr/>
          </p:nvSpPr>
          <p:spPr>
            <a:xfrm>
              <a:off x="76200" y="1905000"/>
              <a:ext cx="1720644" cy="1841272"/>
            </a:xfrm>
            <a:prstGeom prst="roundRect">
              <a:avLst>
                <a:gd name="adj" fmla="val 11178"/>
              </a:avLst>
            </a:prstGeom>
            <a:solidFill>
              <a:schemeClr val="bg1"/>
            </a:solidFill>
            <a:ln w="38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23" name="Rectangle: Rounded Corners 22">
              <a:extLst>
                <a:ext uri="{FF2B5EF4-FFF2-40B4-BE49-F238E27FC236}">
                  <a16:creationId xmlns:a16="http://schemas.microsoft.com/office/drawing/2014/main" id="{E3BF8B9F-C578-25F4-9A70-97CDAC748DC1}"/>
                </a:ext>
              </a:extLst>
            </p:cNvPr>
            <p:cNvSpPr/>
            <p:nvPr/>
          </p:nvSpPr>
          <p:spPr>
            <a:xfrm>
              <a:off x="196644" y="3225165"/>
              <a:ext cx="1600200" cy="490582"/>
            </a:xfrm>
            <a:prstGeom prst="roundRect">
              <a:avLst/>
            </a:prstGeom>
            <a:solidFill>
              <a:srgbClr val="0052AC"/>
            </a:solidFill>
            <a:ln w="28575">
              <a:solidFill>
                <a:srgbClr val="385BA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latin typeface="Calibri"/>
                  <a:cs typeface="Times New Roman"/>
                </a:rPr>
                <a:t>Sites &amp; Stories</a:t>
              </a:r>
              <a:endParaRPr lang="en-US" sz="1200" dirty="0">
                <a:solidFill>
                  <a:schemeClr val="bg1"/>
                </a:solidFill>
              </a:endParaRPr>
            </a:p>
          </p:txBody>
        </p:sp>
        <p:pic>
          <p:nvPicPr>
            <p:cNvPr id="29" name="Picture 28" descr="A group of people on a table&#10;&#10;Description automatically generated">
              <a:extLst>
                <a:ext uri="{FF2B5EF4-FFF2-40B4-BE49-F238E27FC236}">
                  <a16:creationId xmlns:a16="http://schemas.microsoft.com/office/drawing/2014/main" id="{111EA680-4B65-A8B2-83C9-313634AC1157}"/>
                </a:ext>
              </a:extLst>
            </p:cNvPr>
            <p:cNvPicPr>
              <a:picLocks noChangeAspect="1"/>
            </p:cNvPicPr>
            <p:nvPr/>
          </p:nvPicPr>
          <p:blipFill rotWithShape="1">
            <a:blip r:embed="rId4"/>
            <a:srcRect l="126" t="-1469" b="8791"/>
            <a:stretch/>
          </p:blipFill>
          <p:spPr>
            <a:xfrm>
              <a:off x="288814" y="2346256"/>
              <a:ext cx="1378063" cy="873194"/>
            </a:xfrm>
            <a:prstGeom prst="rect">
              <a:avLst/>
            </a:prstGeom>
          </p:spPr>
        </p:pic>
        <p:sp>
          <p:nvSpPr>
            <p:cNvPr id="2" name="Rounded Rectangle 1">
              <a:extLst>
                <a:ext uri="{FF2B5EF4-FFF2-40B4-BE49-F238E27FC236}">
                  <a16:creationId xmlns:a16="http://schemas.microsoft.com/office/drawing/2014/main" id="{C5409B58-9E4C-E538-AD2C-A65A13C0D862}"/>
                </a:ext>
              </a:extLst>
            </p:cNvPr>
            <p:cNvSpPr/>
            <p:nvPr/>
          </p:nvSpPr>
          <p:spPr>
            <a:xfrm>
              <a:off x="196644" y="1874475"/>
              <a:ext cx="1600200" cy="1841272"/>
            </a:xfrm>
            <a:prstGeom prst="roundRect">
              <a:avLst>
                <a:gd name="adj" fmla="val 11178"/>
              </a:avLst>
            </a:prstGeom>
            <a:noFill/>
            <a:ln w="38100">
              <a:solidFill>
                <a:srgbClr val="0052A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grpSp>
      <p:sp>
        <p:nvSpPr>
          <p:cNvPr id="30" name="Rectangle 29">
            <a:extLst>
              <a:ext uri="{FF2B5EF4-FFF2-40B4-BE49-F238E27FC236}">
                <a16:creationId xmlns:a16="http://schemas.microsoft.com/office/drawing/2014/main" id="{522C2C94-09C7-A579-CE49-95541CCE0708}"/>
              </a:ext>
            </a:extLst>
          </p:cNvPr>
          <p:cNvSpPr/>
          <p:nvPr/>
        </p:nvSpPr>
        <p:spPr>
          <a:xfrm rot="20492899">
            <a:off x="2320199" y="1848847"/>
            <a:ext cx="57575" cy="3200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50" name="Group 49">
            <a:extLst>
              <a:ext uri="{FF2B5EF4-FFF2-40B4-BE49-F238E27FC236}">
                <a16:creationId xmlns:a16="http://schemas.microsoft.com/office/drawing/2014/main" id="{512978D6-318C-DD75-97EE-0A29A441A20E}"/>
              </a:ext>
            </a:extLst>
          </p:cNvPr>
          <p:cNvGrpSpPr/>
          <p:nvPr/>
        </p:nvGrpSpPr>
        <p:grpSpPr>
          <a:xfrm>
            <a:off x="1288746" y="2669040"/>
            <a:ext cx="1203874" cy="1600200"/>
            <a:chOff x="194328" y="3810000"/>
            <a:chExt cx="1605165" cy="2133600"/>
          </a:xfrm>
        </p:grpSpPr>
        <p:sp>
          <p:nvSpPr>
            <p:cNvPr id="3" name="Rectangle: Rounded Corners 22">
              <a:extLst>
                <a:ext uri="{FF2B5EF4-FFF2-40B4-BE49-F238E27FC236}">
                  <a16:creationId xmlns:a16="http://schemas.microsoft.com/office/drawing/2014/main" id="{0F47220B-B0D9-1100-B000-3968B783F71E}"/>
                </a:ext>
              </a:extLst>
            </p:cNvPr>
            <p:cNvSpPr/>
            <p:nvPr/>
          </p:nvSpPr>
          <p:spPr>
            <a:xfrm>
              <a:off x="194328" y="5228227"/>
              <a:ext cx="1605165" cy="715373"/>
            </a:xfrm>
            <a:prstGeom prst="roundRect">
              <a:avLst/>
            </a:prstGeom>
            <a:solidFill>
              <a:srgbClr val="0052AC"/>
            </a:solidFill>
            <a:ln w="28575">
              <a:solidFill>
                <a:srgbClr val="385BA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latin typeface="Calibri"/>
                  <a:cs typeface="Times New Roman"/>
                </a:rPr>
                <a:t>Ground Truth Sensing</a:t>
              </a:r>
              <a:endParaRPr lang="en-US" sz="1200" dirty="0">
                <a:solidFill>
                  <a:schemeClr val="bg1"/>
                </a:solidFill>
              </a:endParaRPr>
            </a:p>
          </p:txBody>
        </p:sp>
        <p:sp>
          <p:nvSpPr>
            <p:cNvPr id="28" name="Rectangle 27">
              <a:extLst>
                <a:ext uri="{FF2B5EF4-FFF2-40B4-BE49-F238E27FC236}">
                  <a16:creationId xmlns:a16="http://schemas.microsoft.com/office/drawing/2014/main" id="{DD5F1924-28F5-12EA-12BB-A578599A5CAA}"/>
                </a:ext>
              </a:extLst>
            </p:cNvPr>
            <p:cNvSpPr/>
            <p:nvPr/>
          </p:nvSpPr>
          <p:spPr>
            <a:xfrm>
              <a:off x="223636" y="5066437"/>
              <a:ext cx="1536574" cy="1665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Rectangle 34">
              <a:extLst>
                <a:ext uri="{FF2B5EF4-FFF2-40B4-BE49-F238E27FC236}">
                  <a16:creationId xmlns:a16="http://schemas.microsoft.com/office/drawing/2014/main" id="{646AB23B-DFAC-8605-A94B-ABAD6D925503}"/>
                </a:ext>
              </a:extLst>
            </p:cNvPr>
            <p:cNvSpPr/>
            <p:nvPr/>
          </p:nvSpPr>
          <p:spPr>
            <a:xfrm>
              <a:off x="228600" y="4371975"/>
              <a:ext cx="1527149" cy="8858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6" name="Rounded Rectangle 35">
              <a:extLst>
                <a:ext uri="{FF2B5EF4-FFF2-40B4-BE49-F238E27FC236}">
                  <a16:creationId xmlns:a16="http://schemas.microsoft.com/office/drawing/2014/main" id="{75957924-9403-8F43-7E76-DA7511A76A8D}"/>
                </a:ext>
              </a:extLst>
            </p:cNvPr>
            <p:cNvSpPr/>
            <p:nvPr/>
          </p:nvSpPr>
          <p:spPr>
            <a:xfrm>
              <a:off x="288814" y="3845022"/>
              <a:ext cx="1455585" cy="1333676"/>
            </a:xfrm>
            <a:prstGeom prst="roundRect">
              <a:avLst>
                <a:gd name="adj" fmla="val 11178"/>
              </a:avLst>
            </a:prstGeom>
            <a:noFill/>
            <a:ln w="5715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pic>
          <p:nvPicPr>
            <p:cNvPr id="32" name="Picture 31" descr="A blue and white square with icons&#10;&#10;Description automatically generated">
              <a:extLst>
                <a:ext uri="{FF2B5EF4-FFF2-40B4-BE49-F238E27FC236}">
                  <a16:creationId xmlns:a16="http://schemas.microsoft.com/office/drawing/2014/main" id="{ACE079E4-45DC-3656-4843-089689090455}"/>
                </a:ext>
              </a:extLst>
            </p:cNvPr>
            <p:cNvPicPr>
              <a:picLocks noChangeAspect="1"/>
            </p:cNvPicPr>
            <p:nvPr/>
          </p:nvPicPr>
          <p:blipFill rotWithShape="1">
            <a:blip r:embed="rId5">
              <a:extLst>
                <a:ext uri="{28A0092B-C50C-407E-A947-70E740481C1C}">
                  <a14:useLocalDpi xmlns:a14="http://schemas.microsoft.com/office/drawing/2010/main" val="0"/>
                </a:ext>
              </a:extLst>
            </a:blip>
            <a:srcRect l="3812" t="4674" r="-1371" b="7451"/>
            <a:stretch/>
          </p:blipFill>
          <p:spPr>
            <a:xfrm>
              <a:off x="228600" y="3877470"/>
              <a:ext cx="1561038" cy="1350757"/>
            </a:xfrm>
            <a:prstGeom prst="rect">
              <a:avLst/>
            </a:prstGeom>
          </p:spPr>
        </p:pic>
        <p:sp>
          <p:nvSpPr>
            <p:cNvPr id="34" name="Rounded Rectangle 33">
              <a:extLst>
                <a:ext uri="{FF2B5EF4-FFF2-40B4-BE49-F238E27FC236}">
                  <a16:creationId xmlns:a16="http://schemas.microsoft.com/office/drawing/2014/main" id="{ED6DEAA7-670B-52DC-B544-25356ED47702}"/>
                </a:ext>
              </a:extLst>
            </p:cNvPr>
            <p:cNvSpPr/>
            <p:nvPr/>
          </p:nvSpPr>
          <p:spPr>
            <a:xfrm>
              <a:off x="288814" y="3877470"/>
              <a:ext cx="1401582" cy="1325993"/>
            </a:xfrm>
            <a:prstGeom prst="roundRect">
              <a:avLst>
                <a:gd name="adj" fmla="val 11178"/>
              </a:avLst>
            </a:prstGeom>
            <a:noFill/>
            <a:ln w="104775">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4" name="Rounded Rectangle 3">
              <a:extLst>
                <a:ext uri="{FF2B5EF4-FFF2-40B4-BE49-F238E27FC236}">
                  <a16:creationId xmlns:a16="http://schemas.microsoft.com/office/drawing/2014/main" id="{531D913D-A577-1192-A0B9-B405DCC25CCB}"/>
                </a:ext>
              </a:extLst>
            </p:cNvPr>
            <p:cNvSpPr/>
            <p:nvPr/>
          </p:nvSpPr>
          <p:spPr>
            <a:xfrm>
              <a:off x="194328" y="3810000"/>
              <a:ext cx="1605165" cy="2066062"/>
            </a:xfrm>
            <a:prstGeom prst="roundRect">
              <a:avLst>
                <a:gd name="adj" fmla="val 11178"/>
              </a:avLst>
            </a:prstGeom>
            <a:noFill/>
            <a:ln w="38100">
              <a:solidFill>
                <a:srgbClr val="0052A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37" name="Rectangle 36">
              <a:extLst>
                <a:ext uri="{FF2B5EF4-FFF2-40B4-BE49-F238E27FC236}">
                  <a16:creationId xmlns:a16="http://schemas.microsoft.com/office/drawing/2014/main" id="{AE4BE1AC-3181-2EEF-32A1-14DD825FB358}"/>
                </a:ext>
              </a:extLst>
            </p:cNvPr>
            <p:cNvSpPr/>
            <p:nvPr/>
          </p:nvSpPr>
          <p:spPr>
            <a:xfrm rot="16200000">
              <a:off x="1081762" y="4563250"/>
              <a:ext cx="1257408" cy="8791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pSp>
      <p:sp>
        <p:nvSpPr>
          <p:cNvPr id="38" name="Rounded Rectangle 37">
            <a:extLst>
              <a:ext uri="{FF2B5EF4-FFF2-40B4-BE49-F238E27FC236}">
                <a16:creationId xmlns:a16="http://schemas.microsoft.com/office/drawing/2014/main" id="{D3705BCE-75D4-A74F-CCC7-B2F44B651A05}"/>
              </a:ext>
            </a:extLst>
          </p:cNvPr>
          <p:cNvSpPr/>
          <p:nvPr/>
        </p:nvSpPr>
        <p:spPr>
          <a:xfrm>
            <a:off x="4099964" y="3299800"/>
            <a:ext cx="1421416" cy="966583"/>
          </a:xfrm>
          <a:prstGeom prst="roundRect">
            <a:avLst>
              <a:gd name="adj" fmla="val 11178"/>
            </a:avLst>
          </a:prstGeom>
          <a:noFill/>
          <a:ln w="38100">
            <a:solidFill>
              <a:srgbClr val="0052A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25" name="Rectangle 24">
            <a:extLst>
              <a:ext uri="{FF2B5EF4-FFF2-40B4-BE49-F238E27FC236}">
                <a16:creationId xmlns:a16="http://schemas.microsoft.com/office/drawing/2014/main" id="{892CF72C-5A12-0023-8001-5B9F50F0E38B}"/>
              </a:ext>
            </a:extLst>
          </p:cNvPr>
          <p:cNvSpPr/>
          <p:nvPr/>
        </p:nvSpPr>
        <p:spPr>
          <a:xfrm>
            <a:off x="4134245" y="3221219"/>
            <a:ext cx="1345012" cy="1357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0" name="Rectangle: Rounded Corners 23">
            <a:extLst>
              <a:ext uri="{FF2B5EF4-FFF2-40B4-BE49-F238E27FC236}">
                <a16:creationId xmlns:a16="http://schemas.microsoft.com/office/drawing/2014/main" id="{8B58FBC4-3323-30C5-6179-DDB81F8C09CE}"/>
              </a:ext>
            </a:extLst>
          </p:cNvPr>
          <p:cNvSpPr/>
          <p:nvPr/>
        </p:nvSpPr>
        <p:spPr>
          <a:xfrm>
            <a:off x="5677021" y="3314191"/>
            <a:ext cx="1005153" cy="966583"/>
          </a:xfrm>
          <a:prstGeom prst="roundRect">
            <a:avLst/>
          </a:prstGeom>
          <a:solidFill>
            <a:srgbClr val="0052AC"/>
          </a:solidFill>
          <a:ln w="28575">
            <a:solidFill>
              <a:srgbClr val="385BA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latin typeface="Calibri" panose="020F0502020204030204" pitchFamily="34" charset="0"/>
                <a:cs typeface="Calibri" panose="020F0502020204030204" pitchFamily="34" charset="0"/>
              </a:rPr>
              <a:t>Story &amp; Scenario Informed Collections</a:t>
            </a:r>
          </a:p>
        </p:txBody>
      </p:sp>
      <p:sp>
        <p:nvSpPr>
          <p:cNvPr id="42" name="Rounded Rectangle 41">
            <a:extLst>
              <a:ext uri="{FF2B5EF4-FFF2-40B4-BE49-F238E27FC236}">
                <a16:creationId xmlns:a16="http://schemas.microsoft.com/office/drawing/2014/main" id="{282908E4-FB97-FD1B-1345-B6EBA2E5EE3D}"/>
              </a:ext>
            </a:extLst>
          </p:cNvPr>
          <p:cNvSpPr/>
          <p:nvPr/>
        </p:nvSpPr>
        <p:spPr>
          <a:xfrm>
            <a:off x="5746554" y="2218136"/>
            <a:ext cx="730841" cy="1043075"/>
          </a:xfrm>
          <a:prstGeom prst="roundRect">
            <a:avLst>
              <a:gd name="adj" fmla="val 11178"/>
            </a:avLst>
          </a:prstGeom>
          <a:noFill/>
          <a:ln w="165100">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43" name="Rectangle 42">
            <a:extLst>
              <a:ext uri="{FF2B5EF4-FFF2-40B4-BE49-F238E27FC236}">
                <a16:creationId xmlns:a16="http://schemas.microsoft.com/office/drawing/2014/main" id="{9BBB3D8E-4FAB-023C-1FA6-E84FBDD1F1D5}"/>
              </a:ext>
            </a:extLst>
          </p:cNvPr>
          <p:cNvSpPr/>
          <p:nvPr/>
        </p:nvSpPr>
        <p:spPr>
          <a:xfrm>
            <a:off x="5711575" y="3255620"/>
            <a:ext cx="974975" cy="11714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1" name="Rounded Rectangle 40">
            <a:extLst>
              <a:ext uri="{FF2B5EF4-FFF2-40B4-BE49-F238E27FC236}">
                <a16:creationId xmlns:a16="http://schemas.microsoft.com/office/drawing/2014/main" id="{382C17F0-B983-BC9B-4C23-A3B082861674}"/>
              </a:ext>
            </a:extLst>
          </p:cNvPr>
          <p:cNvSpPr/>
          <p:nvPr/>
        </p:nvSpPr>
        <p:spPr>
          <a:xfrm>
            <a:off x="5687947" y="2193267"/>
            <a:ext cx="998603" cy="2073116"/>
          </a:xfrm>
          <a:prstGeom prst="roundRect">
            <a:avLst>
              <a:gd name="adj" fmla="val 11178"/>
            </a:avLst>
          </a:prstGeom>
          <a:noFill/>
          <a:ln w="38100">
            <a:solidFill>
              <a:srgbClr val="0052A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44" name="Rectangle: Rounded Corners 23">
            <a:extLst>
              <a:ext uri="{FF2B5EF4-FFF2-40B4-BE49-F238E27FC236}">
                <a16:creationId xmlns:a16="http://schemas.microsoft.com/office/drawing/2014/main" id="{B99E5685-A75A-9FA9-324E-BE03A69B7BD7}"/>
              </a:ext>
            </a:extLst>
          </p:cNvPr>
          <p:cNvSpPr/>
          <p:nvPr/>
        </p:nvSpPr>
        <p:spPr>
          <a:xfrm>
            <a:off x="6751212" y="3299801"/>
            <a:ext cx="1044299" cy="966582"/>
          </a:xfrm>
          <a:prstGeom prst="roundRect">
            <a:avLst>
              <a:gd name="adj" fmla="val 12589"/>
            </a:avLst>
          </a:prstGeom>
          <a:solidFill>
            <a:srgbClr val="0052AC"/>
          </a:solidFill>
          <a:ln w="28575">
            <a:solidFill>
              <a:srgbClr val="385BA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b="1" dirty="0">
                <a:solidFill>
                  <a:schemeClr val="bg1"/>
                </a:solidFill>
              </a:rPr>
              <a:t> </a:t>
            </a:r>
            <a:r>
              <a:rPr lang="en-US" sz="1200" b="1" dirty="0">
                <a:solidFill>
                  <a:schemeClr val="bg1"/>
                </a:solidFill>
                <a:latin typeface="Calibri" panose="020F0502020204030204" pitchFamily="34" charset="0"/>
                <a:cs typeface="Calibri" panose="020F0502020204030204" pitchFamily="34" charset="0"/>
              </a:rPr>
              <a:t>Messaging &amp; Candidate Solutions</a:t>
            </a:r>
          </a:p>
        </p:txBody>
      </p:sp>
      <p:sp>
        <p:nvSpPr>
          <p:cNvPr id="48" name="Rectangle 47">
            <a:extLst>
              <a:ext uri="{FF2B5EF4-FFF2-40B4-BE49-F238E27FC236}">
                <a16:creationId xmlns:a16="http://schemas.microsoft.com/office/drawing/2014/main" id="{2A3A30F4-469A-51BD-E647-6F69B6B95F3C}"/>
              </a:ext>
            </a:extLst>
          </p:cNvPr>
          <p:cNvSpPr/>
          <p:nvPr/>
        </p:nvSpPr>
        <p:spPr>
          <a:xfrm>
            <a:off x="6735689" y="3299799"/>
            <a:ext cx="1069830" cy="103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46" name="Rounded Rectangle 45">
            <a:extLst>
              <a:ext uri="{FF2B5EF4-FFF2-40B4-BE49-F238E27FC236}">
                <a16:creationId xmlns:a16="http://schemas.microsoft.com/office/drawing/2014/main" id="{84BC21D8-8A4A-70C7-7840-5BA1C27A2E56}"/>
              </a:ext>
            </a:extLst>
          </p:cNvPr>
          <p:cNvSpPr/>
          <p:nvPr/>
        </p:nvSpPr>
        <p:spPr>
          <a:xfrm>
            <a:off x="6748659" y="2211841"/>
            <a:ext cx="1036711" cy="2062085"/>
          </a:xfrm>
          <a:prstGeom prst="roundRect">
            <a:avLst>
              <a:gd name="adj" fmla="val 11178"/>
            </a:avLst>
          </a:prstGeom>
          <a:noFill/>
          <a:ln w="44450">
            <a:solidFill>
              <a:srgbClr val="0052A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050"/>
          </a:p>
        </p:txBody>
      </p:sp>
      <p:sp>
        <p:nvSpPr>
          <p:cNvPr id="49" name="Rectangle 48">
            <a:extLst>
              <a:ext uri="{FF2B5EF4-FFF2-40B4-BE49-F238E27FC236}">
                <a16:creationId xmlns:a16="http://schemas.microsoft.com/office/drawing/2014/main" id="{FB826FA6-D48A-A92E-7E9F-E089D2AE8639}"/>
              </a:ext>
            </a:extLst>
          </p:cNvPr>
          <p:cNvSpPr/>
          <p:nvPr/>
        </p:nvSpPr>
        <p:spPr>
          <a:xfrm>
            <a:off x="3042207" y="2331720"/>
            <a:ext cx="660117" cy="3015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100" b="1" dirty="0" err="1">
                <a:solidFill>
                  <a:srgbClr val="0052AC"/>
                </a:solidFill>
              </a:rPr>
              <a:t>DataX</a:t>
            </a:r>
            <a:r>
              <a:rPr lang="en-US" sz="1100" b="1" dirty="0">
                <a:solidFill>
                  <a:srgbClr val="0052AC"/>
                </a:solidFill>
              </a:rPr>
              <a:t> Portal </a:t>
            </a:r>
          </a:p>
        </p:txBody>
      </p:sp>
      <p:grpSp>
        <p:nvGrpSpPr>
          <p:cNvPr id="57" name="Google Shape;320;p33">
            <a:extLst>
              <a:ext uri="{FF2B5EF4-FFF2-40B4-BE49-F238E27FC236}">
                <a16:creationId xmlns:a16="http://schemas.microsoft.com/office/drawing/2014/main" id="{EC0F7FAF-7CCA-ACBC-0E37-4E69430CC7CD}"/>
              </a:ext>
            </a:extLst>
          </p:cNvPr>
          <p:cNvGrpSpPr/>
          <p:nvPr/>
        </p:nvGrpSpPr>
        <p:grpSpPr>
          <a:xfrm flipH="1">
            <a:off x="2155118" y="1236968"/>
            <a:ext cx="498938" cy="514350"/>
            <a:chOff x="2113274" y="1686388"/>
            <a:chExt cx="992648" cy="914400"/>
          </a:xfrm>
        </p:grpSpPr>
        <p:grpSp>
          <p:nvGrpSpPr>
            <p:cNvPr id="58" name="Google Shape;321;p33">
              <a:extLst>
                <a:ext uri="{FF2B5EF4-FFF2-40B4-BE49-F238E27FC236}">
                  <a16:creationId xmlns:a16="http://schemas.microsoft.com/office/drawing/2014/main" id="{8ACAF95B-F3FA-6A96-677C-9D84C7665A5D}"/>
                </a:ext>
              </a:extLst>
            </p:cNvPr>
            <p:cNvGrpSpPr/>
            <p:nvPr/>
          </p:nvGrpSpPr>
          <p:grpSpPr>
            <a:xfrm>
              <a:off x="2113274" y="1686388"/>
              <a:ext cx="992648" cy="914400"/>
              <a:chOff x="2113274" y="1686388"/>
              <a:chExt cx="992648" cy="914400"/>
            </a:xfrm>
          </p:grpSpPr>
          <p:sp>
            <p:nvSpPr>
              <p:cNvPr id="60" name="Google Shape;322;p33">
                <a:extLst>
                  <a:ext uri="{FF2B5EF4-FFF2-40B4-BE49-F238E27FC236}">
                    <a16:creationId xmlns:a16="http://schemas.microsoft.com/office/drawing/2014/main" id="{C57C9848-B4B6-ED40-1528-2B6E41437EF3}"/>
                  </a:ext>
                </a:extLst>
              </p:cNvPr>
              <p:cNvSpPr/>
              <p:nvPr/>
            </p:nvSpPr>
            <p:spPr>
              <a:xfrm>
                <a:off x="2303944" y="1769030"/>
                <a:ext cx="408300" cy="365700"/>
              </a:xfrm>
              <a:prstGeom prst="ellipse">
                <a:avLst/>
              </a:prstGeom>
              <a:solidFill>
                <a:schemeClr val="accent1"/>
              </a:solidFill>
              <a:ln>
                <a:noFill/>
              </a:ln>
            </p:spPr>
            <p:txBody>
              <a:bodyPr spcFirstLastPara="1" wrap="square" lIns="68569" tIns="34275" rIns="68569" bIns="34275" anchor="ctr" anchorCtr="0">
                <a:noAutofit/>
              </a:bodyPr>
              <a:lstStyle/>
              <a:p>
                <a:pPr algn="ctr"/>
                <a:endParaRPr sz="788">
                  <a:solidFill>
                    <a:schemeClr val="lt1"/>
                  </a:solidFill>
                </a:endParaRPr>
              </a:p>
            </p:txBody>
          </p:sp>
          <p:pic>
            <p:nvPicPr>
              <p:cNvPr id="61" name="Google Shape;323;p33" descr="Person with idea with solid fill">
                <a:extLst>
                  <a:ext uri="{FF2B5EF4-FFF2-40B4-BE49-F238E27FC236}">
                    <a16:creationId xmlns:a16="http://schemas.microsoft.com/office/drawing/2014/main" id="{CA52DD7D-AABD-AE64-04D8-93BE09B80AD1}"/>
                  </a:ext>
                </a:extLst>
              </p:cNvPr>
              <p:cNvPicPr preferRelativeResize="0"/>
              <p:nvPr/>
            </p:nvPicPr>
            <p:blipFill rotWithShape="1">
              <a:blip r:embed="rId6">
                <a:alphaModFix/>
              </a:blip>
              <a:srcRect/>
              <a:stretch/>
            </p:blipFill>
            <p:spPr>
              <a:xfrm flipH="1">
                <a:off x="2113274" y="1686388"/>
                <a:ext cx="992648" cy="914400"/>
              </a:xfrm>
              <a:prstGeom prst="rect">
                <a:avLst/>
              </a:prstGeom>
              <a:noFill/>
              <a:ln>
                <a:noFill/>
              </a:ln>
            </p:spPr>
          </p:pic>
        </p:grpSp>
        <p:pic>
          <p:nvPicPr>
            <p:cNvPr id="59" name="Google Shape;324;p33" descr="Voice with solid fill">
              <a:extLst>
                <a:ext uri="{FF2B5EF4-FFF2-40B4-BE49-F238E27FC236}">
                  <a16:creationId xmlns:a16="http://schemas.microsoft.com/office/drawing/2014/main" id="{9F701CC8-C0F1-394F-6FBD-FF280EC50F3B}"/>
                </a:ext>
              </a:extLst>
            </p:cNvPr>
            <p:cNvPicPr preferRelativeResize="0"/>
            <p:nvPr/>
          </p:nvPicPr>
          <p:blipFill rotWithShape="1">
            <a:blip r:embed="rId7">
              <a:alphaModFix/>
            </a:blip>
            <a:srcRect/>
            <a:stretch/>
          </p:blipFill>
          <p:spPr>
            <a:xfrm>
              <a:off x="2323556" y="1774375"/>
              <a:ext cx="365693" cy="365693"/>
            </a:xfrm>
            <a:prstGeom prst="rect">
              <a:avLst/>
            </a:prstGeom>
            <a:noFill/>
            <a:ln>
              <a:noFill/>
            </a:ln>
          </p:spPr>
        </p:pic>
      </p:grpSp>
      <p:sp>
        <p:nvSpPr>
          <p:cNvPr id="56" name="Google Shape;299;p33">
            <a:extLst>
              <a:ext uri="{FF2B5EF4-FFF2-40B4-BE49-F238E27FC236}">
                <a16:creationId xmlns:a16="http://schemas.microsoft.com/office/drawing/2014/main" id="{6F800C34-7C0C-2513-3914-968E83E783FB}"/>
              </a:ext>
            </a:extLst>
          </p:cNvPr>
          <p:cNvSpPr/>
          <p:nvPr/>
        </p:nvSpPr>
        <p:spPr>
          <a:xfrm>
            <a:off x="1917971" y="812467"/>
            <a:ext cx="1063800" cy="989550"/>
          </a:xfrm>
          <a:prstGeom prst="ellipse">
            <a:avLst/>
          </a:prstGeom>
          <a:noFill/>
          <a:ln w="15875" cap="flat" cmpd="sng">
            <a:solidFill>
              <a:srgbClr val="BF5700"/>
            </a:solidFill>
            <a:prstDash val="dash"/>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62" name="Google Shape;336;p33">
            <a:extLst>
              <a:ext uri="{FF2B5EF4-FFF2-40B4-BE49-F238E27FC236}">
                <a16:creationId xmlns:a16="http://schemas.microsoft.com/office/drawing/2014/main" id="{72471BB4-8702-1AAB-3A60-E1F51DC1B6EE}"/>
              </a:ext>
            </a:extLst>
          </p:cNvPr>
          <p:cNvSpPr txBox="1"/>
          <p:nvPr/>
        </p:nvSpPr>
        <p:spPr>
          <a:xfrm>
            <a:off x="2023238" y="808249"/>
            <a:ext cx="893025" cy="450093"/>
          </a:xfrm>
          <a:prstGeom prst="rect">
            <a:avLst/>
          </a:prstGeom>
          <a:noFill/>
          <a:ln>
            <a:noFill/>
          </a:ln>
        </p:spPr>
        <p:txBody>
          <a:bodyPr spcFirstLastPara="1" wrap="square" lIns="68569" tIns="34275" rIns="68569" bIns="34275" anchor="t" anchorCtr="0">
            <a:spAutoFit/>
          </a:bodyPr>
          <a:lstStyle/>
          <a:p>
            <a:pPr algn="ctr"/>
            <a:r>
              <a:rPr lang="en-US" sz="825" b="1" dirty="0">
                <a:solidFill>
                  <a:schemeClr val="accent1"/>
                </a:solidFill>
                <a:latin typeface="+mj-lt"/>
              </a:rPr>
              <a:t>Stories &amp; </a:t>
            </a:r>
          </a:p>
          <a:p>
            <a:pPr algn="ctr"/>
            <a:r>
              <a:rPr lang="en-US" sz="825" b="1" dirty="0">
                <a:solidFill>
                  <a:schemeClr val="accent1"/>
                </a:solidFill>
                <a:latin typeface="+mj-lt"/>
              </a:rPr>
              <a:t>Problem Frames</a:t>
            </a:r>
            <a:endParaRPr sz="825" b="1" dirty="0">
              <a:solidFill>
                <a:schemeClr val="accent1"/>
              </a:solidFill>
              <a:latin typeface="+mj-lt"/>
            </a:endParaRPr>
          </a:p>
        </p:txBody>
      </p:sp>
      <p:pic>
        <p:nvPicPr>
          <p:cNvPr id="63" name="Google Shape;334;p33" descr="Wave with solid fill">
            <a:extLst>
              <a:ext uri="{FF2B5EF4-FFF2-40B4-BE49-F238E27FC236}">
                <a16:creationId xmlns:a16="http://schemas.microsoft.com/office/drawing/2014/main" id="{D031D5E8-69C5-4E75-C856-A4DD69B575B2}"/>
              </a:ext>
            </a:extLst>
          </p:cNvPr>
          <p:cNvPicPr preferRelativeResize="0"/>
          <p:nvPr/>
        </p:nvPicPr>
        <p:blipFill rotWithShape="1">
          <a:blip r:embed="rId8">
            <a:alphaModFix/>
          </a:blip>
          <a:srcRect/>
          <a:stretch/>
        </p:blipFill>
        <p:spPr>
          <a:xfrm>
            <a:off x="2708449" y="1387896"/>
            <a:ext cx="277125" cy="263835"/>
          </a:xfrm>
          <a:prstGeom prst="rect">
            <a:avLst/>
          </a:prstGeom>
          <a:solidFill>
            <a:schemeClr val="accent1"/>
          </a:solidFill>
          <a:ln>
            <a:noFill/>
          </a:ln>
        </p:spPr>
      </p:pic>
      <p:sp>
        <p:nvSpPr>
          <p:cNvPr id="64" name="Google Shape;336;p33">
            <a:extLst>
              <a:ext uri="{FF2B5EF4-FFF2-40B4-BE49-F238E27FC236}">
                <a16:creationId xmlns:a16="http://schemas.microsoft.com/office/drawing/2014/main" id="{F36DCB0B-2A52-BCB6-7079-F8FE0609E780}"/>
              </a:ext>
            </a:extLst>
          </p:cNvPr>
          <p:cNvSpPr txBox="1"/>
          <p:nvPr/>
        </p:nvSpPr>
        <p:spPr>
          <a:xfrm>
            <a:off x="1287624" y="1194896"/>
            <a:ext cx="866164" cy="346218"/>
          </a:xfrm>
          <a:prstGeom prst="rect">
            <a:avLst/>
          </a:prstGeom>
          <a:noFill/>
          <a:ln>
            <a:noFill/>
          </a:ln>
        </p:spPr>
        <p:txBody>
          <a:bodyPr spcFirstLastPara="1" wrap="square" lIns="68569" tIns="34275" rIns="68569" bIns="34275" anchor="t" anchorCtr="0">
            <a:spAutoFit/>
          </a:bodyPr>
          <a:lstStyle/>
          <a:p>
            <a:r>
              <a:rPr lang="en-US" sz="900" b="1" dirty="0">
                <a:solidFill>
                  <a:schemeClr val="accent1"/>
                </a:solidFill>
              </a:rPr>
              <a:t>Lived Experiences</a:t>
            </a:r>
          </a:p>
        </p:txBody>
      </p:sp>
      <p:sp>
        <p:nvSpPr>
          <p:cNvPr id="65" name="Google Shape;326;p33">
            <a:extLst>
              <a:ext uri="{FF2B5EF4-FFF2-40B4-BE49-F238E27FC236}">
                <a16:creationId xmlns:a16="http://schemas.microsoft.com/office/drawing/2014/main" id="{79796122-65FC-3612-91F4-A69C3E21E880}"/>
              </a:ext>
            </a:extLst>
          </p:cNvPr>
          <p:cNvSpPr/>
          <p:nvPr/>
        </p:nvSpPr>
        <p:spPr>
          <a:xfrm rot="20108922">
            <a:off x="2157448" y="854336"/>
            <a:ext cx="80711" cy="61869"/>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66" name="Google Shape;327;p33">
            <a:extLst>
              <a:ext uri="{FF2B5EF4-FFF2-40B4-BE49-F238E27FC236}">
                <a16:creationId xmlns:a16="http://schemas.microsoft.com/office/drawing/2014/main" id="{61BE640D-FAC0-6CD1-F3DB-0971790E17F0}"/>
              </a:ext>
            </a:extLst>
          </p:cNvPr>
          <p:cNvSpPr/>
          <p:nvPr/>
        </p:nvSpPr>
        <p:spPr>
          <a:xfrm rot="14623221">
            <a:off x="1969935" y="1545022"/>
            <a:ext cx="80801" cy="61886"/>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67" name="Google Shape;328;p33">
            <a:extLst>
              <a:ext uri="{FF2B5EF4-FFF2-40B4-BE49-F238E27FC236}">
                <a16:creationId xmlns:a16="http://schemas.microsoft.com/office/drawing/2014/main" id="{C3DE3CAB-5176-EFE9-34C0-822DB2355162}"/>
              </a:ext>
            </a:extLst>
          </p:cNvPr>
          <p:cNvSpPr/>
          <p:nvPr/>
        </p:nvSpPr>
        <p:spPr>
          <a:xfrm rot="3667575">
            <a:off x="2915023" y="1090174"/>
            <a:ext cx="80738" cy="61900"/>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71" name="Google Shape;328;p33">
            <a:extLst>
              <a:ext uri="{FF2B5EF4-FFF2-40B4-BE49-F238E27FC236}">
                <a16:creationId xmlns:a16="http://schemas.microsoft.com/office/drawing/2014/main" id="{F1EE1B61-8F1B-F22A-DAED-68CED10FC798}"/>
              </a:ext>
            </a:extLst>
          </p:cNvPr>
          <p:cNvSpPr/>
          <p:nvPr/>
        </p:nvSpPr>
        <p:spPr>
          <a:xfrm rot="4664895">
            <a:off x="3198843" y="2073444"/>
            <a:ext cx="80738" cy="61900"/>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77" name="Arc 76">
            <a:extLst>
              <a:ext uri="{FF2B5EF4-FFF2-40B4-BE49-F238E27FC236}">
                <a16:creationId xmlns:a16="http://schemas.microsoft.com/office/drawing/2014/main" id="{C5799813-47E8-18E6-0FFE-F2D0D0E689E3}"/>
              </a:ext>
            </a:extLst>
          </p:cNvPr>
          <p:cNvSpPr/>
          <p:nvPr/>
        </p:nvSpPr>
        <p:spPr>
          <a:xfrm rot="2038229">
            <a:off x="2285058" y="1568298"/>
            <a:ext cx="984920" cy="685800"/>
          </a:xfrm>
          <a:prstGeom prst="arc">
            <a:avLst>
              <a:gd name="adj1" fmla="val 16349102"/>
              <a:gd name="adj2" fmla="val 20395137"/>
            </a:avLst>
          </a:prstGeom>
          <a:ln w="25400">
            <a:solidFill>
              <a:srgbClr val="BF57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grpSp>
        <p:nvGrpSpPr>
          <p:cNvPr id="78" name="Group 77">
            <a:extLst>
              <a:ext uri="{FF2B5EF4-FFF2-40B4-BE49-F238E27FC236}">
                <a16:creationId xmlns:a16="http://schemas.microsoft.com/office/drawing/2014/main" id="{13AEF9D2-EEAF-0EEE-797B-2C42619C1A6B}"/>
              </a:ext>
            </a:extLst>
          </p:cNvPr>
          <p:cNvGrpSpPr/>
          <p:nvPr/>
        </p:nvGrpSpPr>
        <p:grpSpPr>
          <a:xfrm>
            <a:off x="2786633" y="3354841"/>
            <a:ext cx="1163288" cy="991724"/>
            <a:chOff x="1183577" y="2975310"/>
            <a:chExt cx="2979933" cy="2559894"/>
          </a:xfrm>
        </p:grpSpPr>
        <p:sp>
          <p:nvSpPr>
            <p:cNvPr id="79" name="Google Shape;313;p33">
              <a:extLst>
                <a:ext uri="{FF2B5EF4-FFF2-40B4-BE49-F238E27FC236}">
                  <a16:creationId xmlns:a16="http://schemas.microsoft.com/office/drawing/2014/main" id="{2C7C57F8-4652-766A-74FC-B8DAD2E2D248}"/>
                </a:ext>
              </a:extLst>
            </p:cNvPr>
            <p:cNvSpPr/>
            <p:nvPr/>
          </p:nvSpPr>
          <p:spPr>
            <a:xfrm>
              <a:off x="1988540" y="4953504"/>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80" name="Google Shape;301;p33">
              <a:extLst>
                <a:ext uri="{FF2B5EF4-FFF2-40B4-BE49-F238E27FC236}">
                  <a16:creationId xmlns:a16="http://schemas.microsoft.com/office/drawing/2014/main" id="{DEB985CA-9B78-5E12-FBE6-C584C3B222C6}"/>
                </a:ext>
              </a:extLst>
            </p:cNvPr>
            <p:cNvSpPr/>
            <p:nvPr/>
          </p:nvSpPr>
          <p:spPr>
            <a:xfrm>
              <a:off x="1837314" y="3303301"/>
              <a:ext cx="1741500" cy="1737000"/>
            </a:xfrm>
            <a:prstGeom prst="ellipse">
              <a:avLst/>
            </a:prstGeom>
            <a:solidFill>
              <a:schemeClr val="bg1"/>
            </a:solidFill>
            <a:ln>
              <a:noFill/>
            </a:ln>
          </p:spPr>
          <p:txBody>
            <a:bodyPr spcFirstLastPara="1" wrap="square" lIns="68569" tIns="34275" rIns="68569" bIns="34275" anchor="ctr" anchorCtr="0">
              <a:noAutofit/>
            </a:bodyPr>
            <a:lstStyle/>
            <a:p>
              <a:pPr algn="ctr"/>
              <a:endParaRPr sz="788">
                <a:solidFill>
                  <a:schemeClr val="lt1"/>
                </a:solidFill>
              </a:endParaRPr>
            </a:p>
          </p:txBody>
        </p:sp>
        <p:sp>
          <p:nvSpPr>
            <p:cNvPr id="81" name="Google Shape;302;p33">
              <a:extLst>
                <a:ext uri="{FF2B5EF4-FFF2-40B4-BE49-F238E27FC236}">
                  <a16:creationId xmlns:a16="http://schemas.microsoft.com/office/drawing/2014/main" id="{DE2D607F-BC56-47C0-1948-8C68CD5E28B3}"/>
                </a:ext>
              </a:extLst>
            </p:cNvPr>
            <p:cNvSpPr/>
            <p:nvPr/>
          </p:nvSpPr>
          <p:spPr>
            <a:xfrm>
              <a:off x="1531685" y="2975310"/>
              <a:ext cx="2377800" cy="2377800"/>
            </a:xfrm>
            <a:prstGeom prst="ellipse">
              <a:avLst/>
            </a:prstGeom>
            <a:noFill/>
            <a:ln w="38100" cap="flat" cmpd="sng">
              <a:solidFill>
                <a:srgbClr val="BF5700"/>
              </a:solidFill>
              <a:prstDash val="dash"/>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grpSp>
          <p:nvGrpSpPr>
            <p:cNvPr id="82" name="Google Shape;304;p33">
              <a:extLst>
                <a:ext uri="{FF2B5EF4-FFF2-40B4-BE49-F238E27FC236}">
                  <a16:creationId xmlns:a16="http://schemas.microsoft.com/office/drawing/2014/main" id="{118FABCA-9293-9FAF-B1C6-D67D876BD482}"/>
                </a:ext>
              </a:extLst>
            </p:cNvPr>
            <p:cNvGrpSpPr/>
            <p:nvPr/>
          </p:nvGrpSpPr>
          <p:grpSpPr>
            <a:xfrm>
              <a:off x="1637659" y="3103142"/>
              <a:ext cx="2140875" cy="2122200"/>
              <a:chOff x="8530294" y="2364259"/>
              <a:chExt cx="2854500" cy="2829600"/>
            </a:xfrm>
          </p:grpSpPr>
          <p:sp>
            <p:nvSpPr>
              <p:cNvPr id="92" name="Google Shape;305;p33">
                <a:extLst>
                  <a:ext uri="{FF2B5EF4-FFF2-40B4-BE49-F238E27FC236}">
                    <a16:creationId xmlns:a16="http://schemas.microsoft.com/office/drawing/2014/main" id="{D5AA09A4-7153-9D45-9E8E-1E5AFFCA5F80}"/>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93" name="Google Shape;306;p33">
                <a:extLst>
                  <a:ext uri="{FF2B5EF4-FFF2-40B4-BE49-F238E27FC236}">
                    <a16:creationId xmlns:a16="http://schemas.microsoft.com/office/drawing/2014/main" id="{DEC87327-F3C7-E16A-E3F3-F1EB65F31952}"/>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94" name="Google Shape;307;p33">
                <a:extLst>
                  <a:ext uri="{FF2B5EF4-FFF2-40B4-BE49-F238E27FC236}">
                    <a16:creationId xmlns:a16="http://schemas.microsoft.com/office/drawing/2014/main" id="{63DDB851-D3CD-A344-A648-B350F2E93324}"/>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95" name="Google Shape;308;p33">
                <a:extLst>
                  <a:ext uri="{FF2B5EF4-FFF2-40B4-BE49-F238E27FC236}">
                    <a16:creationId xmlns:a16="http://schemas.microsoft.com/office/drawing/2014/main" id="{DF6B7C51-D412-A79C-3F57-619D51DE8F7E}"/>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grpSp>
        <p:pic>
          <p:nvPicPr>
            <p:cNvPr id="83" name="Google Shape;311;p33" descr="Search Inventory with solid fill">
              <a:extLst>
                <a:ext uri="{FF2B5EF4-FFF2-40B4-BE49-F238E27FC236}">
                  <a16:creationId xmlns:a16="http://schemas.microsoft.com/office/drawing/2014/main" id="{4B701245-A519-BFDF-111E-5EF6DD625AA8}"/>
                </a:ext>
              </a:extLst>
            </p:cNvPr>
            <p:cNvPicPr preferRelativeResize="0"/>
            <p:nvPr/>
          </p:nvPicPr>
          <p:blipFill rotWithShape="1">
            <a:blip r:embed="rId9">
              <a:alphaModFix/>
            </a:blip>
            <a:srcRect/>
            <a:stretch/>
          </p:blipFill>
          <p:spPr>
            <a:xfrm>
              <a:off x="2082754" y="5067271"/>
              <a:ext cx="354235" cy="330604"/>
            </a:xfrm>
            <a:prstGeom prst="rect">
              <a:avLst/>
            </a:prstGeom>
            <a:solidFill>
              <a:srgbClr val="BF5700"/>
            </a:solidFill>
            <a:ln>
              <a:noFill/>
            </a:ln>
          </p:spPr>
        </p:pic>
        <p:sp>
          <p:nvSpPr>
            <p:cNvPr id="84" name="Google Shape;312;p33">
              <a:extLst>
                <a:ext uri="{FF2B5EF4-FFF2-40B4-BE49-F238E27FC236}">
                  <a16:creationId xmlns:a16="http://schemas.microsoft.com/office/drawing/2014/main" id="{CAAF3144-3FFF-AE54-E2F7-4AF24517172E}"/>
                </a:ext>
              </a:extLst>
            </p:cNvPr>
            <p:cNvSpPr/>
            <p:nvPr/>
          </p:nvSpPr>
          <p:spPr>
            <a:xfrm>
              <a:off x="1183577" y="3728111"/>
              <a:ext cx="584700" cy="581700"/>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85" name="Google Shape;313;p33">
              <a:extLst>
                <a:ext uri="{FF2B5EF4-FFF2-40B4-BE49-F238E27FC236}">
                  <a16:creationId xmlns:a16="http://schemas.microsoft.com/office/drawing/2014/main" id="{0CEAE1F6-AAFC-6AC3-2A2C-1F02710FB3FE}"/>
                </a:ext>
              </a:extLst>
            </p:cNvPr>
            <p:cNvSpPr/>
            <p:nvPr/>
          </p:nvSpPr>
          <p:spPr>
            <a:xfrm>
              <a:off x="3578810" y="4317950"/>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sp>
          <p:nvSpPr>
            <p:cNvPr id="86" name="Google Shape;330;p33">
              <a:extLst>
                <a:ext uri="{FF2B5EF4-FFF2-40B4-BE49-F238E27FC236}">
                  <a16:creationId xmlns:a16="http://schemas.microsoft.com/office/drawing/2014/main" id="{F5939DB7-1778-363F-60EC-324804007159}"/>
                </a:ext>
              </a:extLst>
            </p:cNvPr>
            <p:cNvSpPr/>
            <p:nvPr/>
          </p:nvSpPr>
          <p:spPr>
            <a:xfrm rot="3943963">
              <a:off x="3664111" y="3547235"/>
              <a:ext cx="257668" cy="212282"/>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87" name="Google Shape;331;p33">
              <a:extLst>
                <a:ext uri="{FF2B5EF4-FFF2-40B4-BE49-F238E27FC236}">
                  <a16:creationId xmlns:a16="http://schemas.microsoft.com/office/drawing/2014/main" id="{5D6665D2-2225-AA98-1421-8AE59A2665CC}"/>
                </a:ext>
              </a:extLst>
            </p:cNvPr>
            <p:cNvSpPr/>
            <p:nvPr/>
          </p:nvSpPr>
          <p:spPr>
            <a:xfrm rot="9247255">
              <a:off x="3025993" y="5167976"/>
              <a:ext cx="257748" cy="212397"/>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88" name="Google Shape;332;p33">
              <a:extLst>
                <a:ext uri="{FF2B5EF4-FFF2-40B4-BE49-F238E27FC236}">
                  <a16:creationId xmlns:a16="http://schemas.microsoft.com/office/drawing/2014/main" id="{6885B0C4-25ED-86C1-29EB-3B756E4BCAA0}"/>
                </a:ext>
              </a:extLst>
            </p:cNvPr>
            <p:cNvSpPr/>
            <p:nvPr/>
          </p:nvSpPr>
          <p:spPr>
            <a:xfrm rot="14471878">
              <a:off x="1508567" y="4528422"/>
              <a:ext cx="257791" cy="212276"/>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89" name="Google Shape;333;p33">
              <a:extLst>
                <a:ext uri="{FF2B5EF4-FFF2-40B4-BE49-F238E27FC236}">
                  <a16:creationId xmlns:a16="http://schemas.microsoft.com/office/drawing/2014/main" id="{6072A5AC-F339-8EAF-2E58-7FCF22CB97F0}"/>
                </a:ext>
              </a:extLst>
            </p:cNvPr>
            <p:cNvSpPr/>
            <p:nvPr/>
          </p:nvSpPr>
          <p:spPr>
            <a:xfrm rot="19078387">
              <a:off x="1804502" y="3171968"/>
              <a:ext cx="257663" cy="212218"/>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pic>
          <p:nvPicPr>
            <p:cNvPr id="90" name="Google Shape;335;p33" descr="Thought bubble with solid fill">
              <a:extLst>
                <a:ext uri="{FF2B5EF4-FFF2-40B4-BE49-F238E27FC236}">
                  <a16:creationId xmlns:a16="http://schemas.microsoft.com/office/drawing/2014/main" id="{37F5932C-C581-3400-22F2-40A0D70D44B3}"/>
                </a:ext>
              </a:extLst>
            </p:cNvPr>
            <p:cNvPicPr preferRelativeResize="0"/>
            <p:nvPr/>
          </p:nvPicPr>
          <p:blipFill rotWithShape="1">
            <a:blip r:embed="rId10">
              <a:alphaModFix/>
            </a:blip>
            <a:srcRect/>
            <a:stretch/>
          </p:blipFill>
          <p:spPr>
            <a:xfrm>
              <a:off x="3699923" y="4398362"/>
              <a:ext cx="400298" cy="400298"/>
            </a:xfrm>
            <a:prstGeom prst="rect">
              <a:avLst/>
            </a:prstGeom>
            <a:solidFill>
              <a:srgbClr val="BF5700"/>
            </a:solidFill>
            <a:ln>
              <a:noFill/>
            </a:ln>
          </p:spPr>
        </p:pic>
        <p:pic>
          <p:nvPicPr>
            <p:cNvPr id="91" name="Google Shape;337;p33" descr="Illustrator with solid fill">
              <a:extLst>
                <a:ext uri="{FF2B5EF4-FFF2-40B4-BE49-F238E27FC236}">
                  <a16:creationId xmlns:a16="http://schemas.microsoft.com/office/drawing/2014/main" id="{9B662FBE-F089-25BC-BFE7-48735DFD21BF}"/>
                </a:ext>
              </a:extLst>
            </p:cNvPr>
            <p:cNvPicPr preferRelativeResize="0"/>
            <p:nvPr/>
          </p:nvPicPr>
          <p:blipFill rotWithShape="1">
            <a:blip r:embed="rId11">
              <a:alphaModFix/>
            </a:blip>
            <a:srcRect/>
            <a:stretch/>
          </p:blipFill>
          <p:spPr>
            <a:xfrm>
              <a:off x="1264390" y="3814938"/>
              <a:ext cx="416336" cy="416336"/>
            </a:xfrm>
            <a:prstGeom prst="rect">
              <a:avLst/>
            </a:prstGeom>
            <a:noFill/>
            <a:ln>
              <a:solidFill>
                <a:srgbClr val="BF5700"/>
              </a:solidFill>
            </a:ln>
          </p:spPr>
        </p:pic>
      </p:grpSp>
      <p:sp>
        <p:nvSpPr>
          <p:cNvPr id="96" name="Google Shape;336;p33">
            <a:extLst>
              <a:ext uri="{FF2B5EF4-FFF2-40B4-BE49-F238E27FC236}">
                <a16:creationId xmlns:a16="http://schemas.microsoft.com/office/drawing/2014/main" id="{B1FC0A23-B96F-FED9-C0B1-16D89F5DE2BC}"/>
              </a:ext>
            </a:extLst>
          </p:cNvPr>
          <p:cNvSpPr txBox="1"/>
          <p:nvPr/>
        </p:nvSpPr>
        <p:spPr>
          <a:xfrm>
            <a:off x="2996136" y="3547171"/>
            <a:ext cx="844870" cy="727092"/>
          </a:xfrm>
          <a:prstGeom prst="rect">
            <a:avLst/>
          </a:prstGeom>
          <a:noFill/>
          <a:ln>
            <a:noFill/>
          </a:ln>
        </p:spPr>
        <p:txBody>
          <a:bodyPr spcFirstLastPara="1" wrap="square" lIns="68569" tIns="34275" rIns="68569" bIns="34275" anchor="t" anchorCtr="0">
            <a:spAutoFit/>
          </a:bodyPr>
          <a:lstStyle/>
          <a:p>
            <a:r>
              <a:rPr lang="en-US" sz="900" b="1" dirty="0">
                <a:solidFill>
                  <a:schemeClr val="accent1"/>
                </a:solidFill>
              </a:rPr>
              <a:t>AI-Analyses</a:t>
            </a:r>
          </a:p>
          <a:p>
            <a:pPr algn="ctr"/>
            <a:r>
              <a:rPr lang="en-US" sz="825" dirty="0">
                <a:solidFill>
                  <a:schemeClr val="accent1"/>
                </a:solidFill>
              </a:rPr>
              <a:t>ML &amp; NLP </a:t>
            </a:r>
          </a:p>
          <a:p>
            <a:pPr algn="ctr"/>
            <a:r>
              <a:rPr lang="en-US" sz="825" dirty="0">
                <a:solidFill>
                  <a:schemeClr val="accent1"/>
                </a:solidFill>
              </a:rPr>
              <a:t>Foundational LLMs</a:t>
            </a:r>
          </a:p>
          <a:p>
            <a:pPr marL="128588" indent="-128588">
              <a:buFontTx/>
              <a:buChar char="-"/>
            </a:pPr>
            <a:endParaRPr lang="en-US" sz="900" b="1" dirty="0">
              <a:solidFill>
                <a:schemeClr val="accent1"/>
              </a:solidFill>
            </a:endParaRPr>
          </a:p>
        </p:txBody>
      </p:sp>
      <p:pic>
        <p:nvPicPr>
          <p:cNvPr id="98" name="Graphic 97" descr="Camera with solid fill">
            <a:extLst>
              <a:ext uri="{FF2B5EF4-FFF2-40B4-BE49-F238E27FC236}">
                <a16:creationId xmlns:a16="http://schemas.microsoft.com/office/drawing/2014/main" id="{87393450-0C8C-DD85-8053-E52B626148C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26737" y="1248005"/>
            <a:ext cx="275903" cy="275903"/>
          </a:xfrm>
          <a:prstGeom prst="rect">
            <a:avLst/>
          </a:prstGeom>
        </p:spPr>
      </p:pic>
      <p:sp>
        <p:nvSpPr>
          <p:cNvPr id="101" name="Rectangle 100">
            <a:extLst>
              <a:ext uri="{FF2B5EF4-FFF2-40B4-BE49-F238E27FC236}">
                <a16:creationId xmlns:a16="http://schemas.microsoft.com/office/drawing/2014/main" id="{295D3AE6-82C6-EF37-D1B7-4F647BAFAC5A}"/>
              </a:ext>
            </a:extLst>
          </p:cNvPr>
          <p:cNvSpPr/>
          <p:nvPr/>
        </p:nvSpPr>
        <p:spPr>
          <a:xfrm>
            <a:off x="4126502" y="2838172"/>
            <a:ext cx="878348" cy="292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03" name="Straight Arrow Connector 102">
            <a:extLst>
              <a:ext uri="{FF2B5EF4-FFF2-40B4-BE49-F238E27FC236}">
                <a16:creationId xmlns:a16="http://schemas.microsoft.com/office/drawing/2014/main" id="{0DA37CBE-BA49-B5D6-CA57-A29C41CD1FB2}"/>
              </a:ext>
            </a:extLst>
          </p:cNvPr>
          <p:cNvCxnSpPr>
            <a:cxnSpLocks/>
          </p:cNvCxnSpPr>
          <p:nvPr/>
        </p:nvCxnSpPr>
        <p:spPr>
          <a:xfrm>
            <a:off x="3883160" y="3084609"/>
            <a:ext cx="373581"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AE77CD4B-262B-4409-7ADF-B5335245079C}"/>
              </a:ext>
            </a:extLst>
          </p:cNvPr>
          <p:cNvSpPr/>
          <p:nvPr/>
        </p:nvSpPr>
        <p:spPr>
          <a:xfrm>
            <a:off x="4143348" y="2422818"/>
            <a:ext cx="368676" cy="2925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10" name="Straight Arrow Connector 109">
            <a:extLst>
              <a:ext uri="{FF2B5EF4-FFF2-40B4-BE49-F238E27FC236}">
                <a16:creationId xmlns:a16="http://schemas.microsoft.com/office/drawing/2014/main" id="{5610011A-CCA3-7E22-625B-94FE190E5B4E}"/>
              </a:ext>
            </a:extLst>
          </p:cNvPr>
          <p:cNvCxnSpPr>
            <a:cxnSpLocks/>
          </p:cNvCxnSpPr>
          <p:nvPr/>
        </p:nvCxnSpPr>
        <p:spPr>
          <a:xfrm>
            <a:off x="4099964" y="2552664"/>
            <a:ext cx="153766" cy="2076"/>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F823EF20-549A-EB02-BEDE-F39D3EF44D94}"/>
              </a:ext>
            </a:extLst>
          </p:cNvPr>
          <p:cNvGrpSpPr/>
          <p:nvPr/>
        </p:nvGrpSpPr>
        <p:grpSpPr>
          <a:xfrm>
            <a:off x="4274499" y="2726191"/>
            <a:ext cx="526101" cy="552638"/>
            <a:chOff x="4175332" y="4002054"/>
            <a:chExt cx="701468" cy="736851"/>
          </a:xfrm>
        </p:grpSpPr>
        <p:pic>
          <p:nvPicPr>
            <p:cNvPr id="109" name="Graphic 108" descr="Address Book with solid fill">
              <a:extLst>
                <a:ext uri="{FF2B5EF4-FFF2-40B4-BE49-F238E27FC236}">
                  <a16:creationId xmlns:a16="http://schemas.microsoft.com/office/drawing/2014/main" id="{F3A9E477-5AB5-BC10-32E6-DE7200F1CE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175332" y="4037437"/>
              <a:ext cx="701468" cy="701468"/>
            </a:xfrm>
            <a:prstGeom prst="rect">
              <a:avLst/>
            </a:prstGeom>
          </p:spPr>
        </p:pic>
        <p:pic>
          <p:nvPicPr>
            <p:cNvPr id="100" name="Graphic 99" descr="Chef Hat with solid fill">
              <a:extLst>
                <a:ext uri="{FF2B5EF4-FFF2-40B4-BE49-F238E27FC236}">
                  <a16:creationId xmlns:a16="http://schemas.microsoft.com/office/drawing/2014/main" id="{57F24CA5-0168-8C87-B775-56198D052E2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332473" y="4002054"/>
              <a:ext cx="315727" cy="315727"/>
            </a:xfrm>
            <a:prstGeom prst="rect">
              <a:avLst/>
            </a:prstGeom>
          </p:spPr>
        </p:pic>
      </p:grpSp>
      <p:pic>
        <p:nvPicPr>
          <p:cNvPr id="69" name="Google Shape;315;p33" descr="Information with solid fill">
            <a:extLst>
              <a:ext uri="{FF2B5EF4-FFF2-40B4-BE49-F238E27FC236}">
                <a16:creationId xmlns:a16="http://schemas.microsoft.com/office/drawing/2014/main" id="{13D998FA-7ABF-D3DD-16E6-5E035DD3DFEB}"/>
              </a:ext>
            </a:extLst>
          </p:cNvPr>
          <p:cNvPicPr preferRelativeResize="0"/>
          <p:nvPr/>
        </p:nvPicPr>
        <p:blipFill rotWithShape="1">
          <a:blip r:embed="rId18">
            <a:alphaModFix/>
          </a:blip>
          <a:srcRect/>
          <a:stretch/>
        </p:blipFill>
        <p:spPr>
          <a:xfrm>
            <a:off x="4324367" y="2505636"/>
            <a:ext cx="139613" cy="155649"/>
          </a:xfrm>
          <a:prstGeom prst="rect">
            <a:avLst/>
          </a:prstGeom>
          <a:noFill/>
          <a:ln>
            <a:noFill/>
          </a:ln>
        </p:spPr>
      </p:pic>
      <p:sp>
        <p:nvSpPr>
          <p:cNvPr id="116" name="Google Shape;299;p33">
            <a:extLst>
              <a:ext uri="{FF2B5EF4-FFF2-40B4-BE49-F238E27FC236}">
                <a16:creationId xmlns:a16="http://schemas.microsoft.com/office/drawing/2014/main" id="{D925CC53-8452-CC9A-8ED2-B9411A6E6A5A}"/>
              </a:ext>
            </a:extLst>
          </p:cNvPr>
          <p:cNvSpPr/>
          <p:nvPr/>
        </p:nvSpPr>
        <p:spPr>
          <a:xfrm>
            <a:off x="3680349" y="2321479"/>
            <a:ext cx="573381" cy="607668"/>
          </a:xfrm>
          <a:prstGeom prst="ellipse">
            <a:avLst/>
          </a:prstGeom>
          <a:noFill/>
          <a:ln w="15875" cap="flat" cmpd="sng">
            <a:solidFill>
              <a:srgbClr val="BF5700"/>
            </a:solidFill>
            <a:prstDash val="dash"/>
            <a:round/>
            <a:headEnd type="none" w="sm" len="sm"/>
            <a:tailEnd type="none" w="sm" len="sm"/>
          </a:ln>
        </p:spPr>
        <p:txBody>
          <a:bodyPr spcFirstLastPara="1" wrap="square" lIns="68569" tIns="34275" rIns="68569" bIns="34275" anchor="ctr" anchorCtr="0">
            <a:noAutofit/>
          </a:bodyPr>
          <a:lstStyle/>
          <a:p>
            <a:pPr algn="ctr"/>
            <a:endParaRPr sz="788">
              <a:solidFill>
                <a:schemeClr val="lt1"/>
              </a:solidFill>
            </a:endParaRPr>
          </a:p>
        </p:txBody>
      </p:sp>
      <p:pic>
        <p:nvPicPr>
          <p:cNvPr id="68" name="Google Shape;314;p33" descr="Speech with solid fill">
            <a:extLst>
              <a:ext uri="{FF2B5EF4-FFF2-40B4-BE49-F238E27FC236}">
                <a16:creationId xmlns:a16="http://schemas.microsoft.com/office/drawing/2014/main" id="{267E7AB5-0AEC-DD63-4975-09E043DAC79F}"/>
              </a:ext>
            </a:extLst>
          </p:cNvPr>
          <p:cNvPicPr preferRelativeResize="0"/>
          <p:nvPr/>
        </p:nvPicPr>
        <p:blipFill rotWithShape="1">
          <a:blip r:embed="rId19">
            <a:alphaModFix/>
          </a:blip>
          <a:srcRect/>
          <a:stretch/>
        </p:blipFill>
        <p:spPr>
          <a:xfrm>
            <a:off x="3721669" y="2435251"/>
            <a:ext cx="873292" cy="405239"/>
          </a:xfrm>
          <a:prstGeom prst="rect">
            <a:avLst/>
          </a:prstGeom>
          <a:noFill/>
          <a:ln>
            <a:noFill/>
          </a:ln>
        </p:spPr>
      </p:pic>
      <p:sp>
        <p:nvSpPr>
          <p:cNvPr id="114" name="Rectangle 113">
            <a:extLst>
              <a:ext uri="{FF2B5EF4-FFF2-40B4-BE49-F238E27FC236}">
                <a16:creationId xmlns:a16="http://schemas.microsoft.com/office/drawing/2014/main" id="{F5EA168B-16E1-2D70-76D7-DBDDD1BC92F3}"/>
              </a:ext>
            </a:extLst>
          </p:cNvPr>
          <p:cNvSpPr/>
          <p:nvPr/>
        </p:nvSpPr>
        <p:spPr>
          <a:xfrm>
            <a:off x="4220093" y="3214535"/>
            <a:ext cx="847970" cy="91776"/>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00" b="1" dirty="0">
                <a:solidFill>
                  <a:srgbClr val="4F81BD"/>
                </a:solidFill>
              </a:rPr>
              <a:t>Cookbooks</a:t>
            </a:r>
          </a:p>
        </p:txBody>
      </p:sp>
      <p:sp>
        <p:nvSpPr>
          <p:cNvPr id="115" name="Google Shape;336;p33">
            <a:extLst>
              <a:ext uri="{FF2B5EF4-FFF2-40B4-BE49-F238E27FC236}">
                <a16:creationId xmlns:a16="http://schemas.microsoft.com/office/drawing/2014/main" id="{41140CB0-320E-C936-1DBD-6213E6B98E93}"/>
              </a:ext>
            </a:extLst>
          </p:cNvPr>
          <p:cNvSpPr txBox="1"/>
          <p:nvPr/>
        </p:nvSpPr>
        <p:spPr>
          <a:xfrm>
            <a:off x="3886200" y="2500261"/>
            <a:ext cx="585821" cy="196177"/>
          </a:xfrm>
          <a:prstGeom prst="rect">
            <a:avLst/>
          </a:prstGeom>
          <a:noFill/>
          <a:ln>
            <a:noFill/>
          </a:ln>
        </p:spPr>
        <p:txBody>
          <a:bodyPr spcFirstLastPara="1" wrap="square" lIns="68569" tIns="34275" rIns="68569" bIns="34275" anchor="t" anchorCtr="0">
            <a:spAutoFit/>
          </a:bodyPr>
          <a:lstStyle/>
          <a:p>
            <a:pPr algn="ctr"/>
            <a:r>
              <a:rPr lang="en-US" sz="825" b="1" dirty="0">
                <a:solidFill>
                  <a:schemeClr val="accent1"/>
                </a:solidFill>
                <a:latin typeface="+mj-lt"/>
              </a:rPr>
              <a:t>Prompts </a:t>
            </a:r>
          </a:p>
        </p:txBody>
      </p:sp>
      <p:sp>
        <p:nvSpPr>
          <p:cNvPr id="117" name="Google Shape;326;p33">
            <a:extLst>
              <a:ext uri="{FF2B5EF4-FFF2-40B4-BE49-F238E27FC236}">
                <a16:creationId xmlns:a16="http://schemas.microsoft.com/office/drawing/2014/main" id="{C94ACCFD-B3C3-1D6E-FD30-B7AB6B06B3D8}"/>
              </a:ext>
            </a:extLst>
          </p:cNvPr>
          <p:cNvSpPr/>
          <p:nvPr/>
        </p:nvSpPr>
        <p:spPr>
          <a:xfrm rot="20108922">
            <a:off x="3884860" y="2283086"/>
            <a:ext cx="80711" cy="61869"/>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118" name="Google Shape;327;p33">
            <a:extLst>
              <a:ext uri="{FF2B5EF4-FFF2-40B4-BE49-F238E27FC236}">
                <a16:creationId xmlns:a16="http://schemas.microsoft.com/office/drawing/2014/main" id="{B83B4CA9-3EA3-6975-F5E4-0C0A353377D9}"/>
              </a:ext>
            </a:extLst>
          </p:cNvPr>
          <p:cNvSpPr/>
          <p:nvPr/>
        </p:nvSpPr>
        <p:spPr>
          <a:xfrm rot="12594030">
            <a:off x="3781948" y="2876883"/>
            <a:ext cx="80801" cy="61886"/>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68569" tIns="34275" rIns="68569" bIns="34275" anchor="ctr" anchorCtr="0">
            <a:noAutofit/>
          </a:bodyPr>
          <a:lstStyle/>
          <a:p>
            <a:pPr algn="ctr"/>
            <a:endParaRPr sz="788">
              <a:solidFill>
                <a:schemeClr val="dk1"/>
              </a:solidFill>
            </a:endParaRPr>
          </a:p>
        </p:txBody>
      </p:sp>
      <p:sp>
        <p:nvSpPr>
          <p:cNvPr id="119" name="Rectangle 118">
            <a:extLst>
              <a:ext uri="{FF2B5EF4-FFF2-40B4-BE49-F238E27FC236}">
                <a16:creationId xmlns:a16="http://schemas.microsoft.com/office/drawing/2014/main" id="{27707082-BC63-49D9-84AE-DB24BA0A2152}"/>
              </a:ext>
            </a:extLst>
          </p:cNvPr>
          <p:cNvSpPr/>
          <p:nvPr/>
        </p:nvSpPr>
        <p:spPr>
          <a:xfrm>
            <a:off x="3016555" y="3260911"/>
            <a:ext cx="785198" cy="93929"/>
          </a:xfrm>
          <a:prstGeom prst="rect">
            <a:avLst/>
          </a:prstGeom>
          <a:solidFill>
            <a:schemeClr val="bg1">
              <a:alpha val="7117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25" b="1" dirty="0">
                <a:solidFill>
                  <a:srgbClr val="0052AC"/>
                </a:solidFill>
              </a:rPr>
              <a:t>COMPUTE</a:t>
            </a:r>
          </a:p>
        </p:txBody>
      </p:sp>
      <p:sp>
        <p:nvSpPr>
          <p:cNvPr id="120" name="Google Shape;336;p33">
            <a:extLst>
              <a:ext uri="{FF2B5EF4-FFF2-40B4-BE49-F238E27FC236}">
                <a16:creationId xmlns:a16="http://schemas.microsoft.com/office/drawing/2014/main" id="{128902A1-6862-04A2-A7E5-9598E5164EAC}"/>
              </a:ext>
            </a:extLst>
          </p:cNvPr>
          <p:cNvSpPr txBox="1"/>
          <p:nvPr/>
        </p:nvSpPr>
        <p:spPr>
          <a:xfrm>
            <a:off x="6814482" y="2196580"/>
            <a:ext cx="957919" cy="346218"/>
          </a:xfrm>
          <a:prstGeom prst="rect">
            <a:avLst/>
          </a:prstGeom>
          <a:noFill/>
          <a:ln>
            <a:noFill/>
          </a:ln>
        </p:spPr>
        <p:txBody>
          <a:bodyPr spcFirstLastPara="1" wrap="square" lIns="68569" tIns="34275" rIns="68569" bIns="34275" anchor="t" anchorCtr="0">
            <a:spAutoFit/>
          </a:bodyPr>
          <a:lstStyle/>
          <a:p>
            <a:pPr algn="r"/>
            <a:r>
              <a:rPr lang="en-US" sz="900" b="1" dirty="0">
                <a:solidFill>
                  <a:schemeClr val="accent1"/>
                </a:solidFill>
              </a:rPr>
              <a:t>Participatory</a:t>
            </a:r>
          </a:p>
          <a:p>
            <a:pPr algn="r"/>
            <a:r>
              <a:rPr lang="en-US" sz="900" b="1" dirty="0">
                <a:solidFill>
                  <a:schemeClr val="accent1"/>
                </a:solidFill>
              </a:rPr>
              <a:t>Processes</a:t>
            </a:r>
          </a:p>
        </p:txBody>
      </p:sp>
      <p:sp>
        <p:nvSpPr>
          <p:cNvPr id="121" name="Google Shape;336;p33">
            <a:extLst>
              <a:ext uri="{FF2B5EF4-FFF2-40B4-BE49-F238E27FC236}">
                <a16:creationId xmlns:a16="http://schemas.microsoft.com/office/drawing/2014/main" id="{D2C7E3C9-100E-0371-A58F-B9B2A5E62A3B}"/>
              </a:ext>
            </a:extLst>
          </p:cNvPr>
          <p:cNvSpPr txBox="1"/>
          <p:nvPr/>
        </p:nvSpPr>
        <p:spPr>
          <a:xfrm>
            <a:off x="6070409" y="2354442"/>
            <a:ext cx="673291" cy="588592"/>
          </a:xfrm>
          <a:prstGeom prst="rect">
            <a:avLst/>
          </a:prstGeom>
          <a:noFill/>
          <a:ln>
            <a:noFill/>
          </a:ln>
        </p:spPr>
        <p:txBody>
          <a:bodyPr spcFirstLastPara="1" wrap="square" lIns="68569" tIns="34275" rIns="68569" bIns="34275" anchor="t" anchorCtr="0">
            <a:spAutoFit/>
          </a:bodyPr>
          <a:lstStyle/>
          <a:p>
            <a:pPr algn="ctr"/>
            <a:r>
              <a:rPr lang="en-US" sz="825" b="1" dirty="0">
                <a:solidFill>
                  <a:schemeClr val="accent1"/>
                </a:solidFill>
              </a:rPr>
              <a:t>Data        </a:t>
            </a:r>
          </a:p>
          <a:p>
            <a:pPr algn="ctr"/>
            <a:r>
              <a:rPr lang="en-US" sz="825" b="1" dirty="0">
                <a:solidFill>
                  <a:schemeClr val="accent1"/>
                </a:solidFill>
              </a:rPr>
              <a:t>&amp; </a:t>
            </a:r>
          </a:p>
          <a:p>
            <a:pPr algn="ctr"/>
            <a:r>
              <a:rPr lang="en-US" sz="825" b="1" dirty="0">
                <a:solidFill>
                  <a:schemeClr val="accent1"/>
                </a:solidFill>
              </a:rPr>
              <a:t>Scenarios</a:t>
            </a:r>
          </a:p>
          <a:p>
            <a:endParaRPr lang="en-US" sz="900" b="1" dirty="0">
              <a:solidFill>
                <a:schemeClr val="accent1"/>
              </a:solidFill>
            </a:endParaRPr>
          </a:p>
        </p:txBody>
      </p:sp>
      <p:sp>
        <p:nvSpPr>
          <p:cNvPr id="128" name="Left Brace 127">
            <a:extLst>
              <a:ext uri="{FF2B5EF4-FFF2-40B4-BE49-F238E27FC236}">
                <a16:creationId xmlns:a16="http://schemas.microsoft.com/office/drawing/2014/main" id="{C0D2EA74-C82F-CAE0-FE4A-BF96AF62AD89}"/>
              </a:ext>
            </a:extLst>
          </p:cNvPr>
          <p:cNvSpPr/>
          <p:nvPr/>
        </p:nvSpPr>
        <p:spPr>
          <a:xfrm rot="16200000">
            <a:off x="2223120" y="3457730"/>
            <a:ext cx="225355" cy="2083463"/>
          </a:xfrm>
          <a:prstGeom prst="leftBrace">
            <a:avLst>
              <a:gd name="adj1" fmla="val 116768"/>
              <a:gd name="adj2" fmla="val 67404"/>
            </a:avLst>
          </a:prstGeom>
          <a:ln w="25400">
            <a:solidFill>
              <a:srgbClr val="0052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29" name="Rectangle 128">
            <a:extLst>
              <a:ext uri="{FF2B5EF4-FFF2-40B4-BE49-F238E27FC236}">
                <a16:creationId xmlns:a16="http://schemas.microsoft.com/office/drawing/2014/main" id="{321F983E-63B1-9649-3F2F-519B0CDF144C}"/>
              </a:ext>
            </a:extLst>
          </p:cNvPr>
          <p:cNvSpPr/>
          <p:nvPr/>
        </p:nvSpPr>
        <p:spPr>
          <a:xfrm>
            <a:off x="1394859" y="511710"/>
            <a:ext cx="1805542" cy="1591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52AC"/>
                </a:solidFill>
              </a:rPr>
              <a:t>Identification &amp; Diagnosis</a:t>
            </a:r>
          </a:p>
        </p:txBody>
      </p:sp>
      <p:sp>
        <p:nvSpPr>
          <p:cNvPr id="130" name="Left Brace 129">
            <a:extLst>
              <a:ext uri="{FF2B5EF4-FFF2-40B4-BE49-F238E27FC236}">
                <a16:creationId xmlns:a16="http://schemas.microsoft.com/office/drawing/2014/main" id="{B49C8103-C1D2-1A7C-3978-AB101A7AB83D}"/>
              </a:ext>
            </a:extLst>
          </p:cNvPr>
          <p:cNvSpPr/>
          <p:nvPr/>
        </p:nvSpPr>
        <p:spPr>
          <a:xfrm rot="16200000">
            <a:off x="4024710" y="3735526"/>
            <a:ext cx="225355" cy="1519713"/>
          </a:xfrm>
          <a:prstGeom prst="leftBrace">
            <a:avLst>
              <a:gd name="adj1" fmla="val 116768"/>
              <a:gd name="adj2" fmla="val 36043"/>
            </a:avLst>
          </a:prstGeom>
          <a:ln w="25400">
            <a:solidFill>
              <a:srgbClr val="0052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1" name="Left Brace 130">
            <a:extLst>
              <a:ext uri="{FF2B5EF4-FFF2-40B4-BE49-F238E27FC236}">
                <a16:creationId xmlns:a16="http://schemas.microsoft.com/office/drawing/2014/main" id="{B5F9047A-100A-A8B6-D3F2-EF021E2A211A}"/>
              </a:ext>
            </a:extLst>
          </p:cNvPr>
          <p:cNvSpPr/>
          <p:nvPr/>
        </p:nvSpPr>
        <p:spPr>
          <a:xfrm rot="16200000">
            <a:off x="6926496" y="3759842"/>
            <a:ext cx="225355" cy="1466454"/>
          </a:xfrm>
          <a:prstGeom prst="leftBrace">
            <a:avLst>
              <a:gd name="adj1" fmla="val 116768"/>
              <a:gd name="adj2" fmla="val 28281"/>
            </a:avLst>
          </a:prstGeom>
          <a:ln w="25400">
            <a:solidFill>
              <a:srgbClr val="0052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2" name="Rectangle 131">
            <a:extLst>
              <a:ext uri="{FF2B5EF4-FFF2-40B4-BE49-F238E27FC236}">
                <a16:creationId xmlns:a16="http://schemas.microsoft.com/office/drawing/2014/main" id="{47BE1060-2D90-CBF7-C119-B50020EFEAB8}"/>
              </a:ext>
            </a:extLst>
          </p:cNvPr>
          <p:cNvSpPr/>
          <p:nvPr/>
        </p:nvSpPr>
        <p:spPr>
          <a:xfrm>
            <a:off x="3584176" y="510622"/>
            <a:ext cx="1805542" cy="15919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52AC"/>
                </a:solidFill>
              </a:rPr>
              <a:t>Design &amp; Develop Models </a:t>
            </a:r>
          </a:p>
        </p:txBody>
      </p:sp>
      <p:sp>
        <p:nvSpPr>
          <p:cNvPr id="133" name="Rectangle 132">
            <a:extLst>
              <a:ext uri="{FF2B5EF4-FFF2-40B4-BE49-F238E27FC236}">
                <a16:creationId xmlns:a16="http://schemas.microsoft.com/office/drawing/2014/main" id="{E900A795-0564-12B0-8B6A-8055D5A2E2BE}"/>
              </a:ext>
            </a:extLst>
          </p:cNvPr>
          <p:cNvSpPr/>
          <p:nvPr/>
        </p:nvSpPr>
        <p:spPr>
          <a:xfrm>
            <a:off x="5591200" y="505801"/>
            <a:ext cx="2191541" cy="1440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52AC"/>
                </a:solidFill>
              </a:rPr>
              <a:t>Evaluation  &amp; Choice Routines</a:t>
            </a:r>
          </a:p>
        </p:txBody>
      </p:sp>
      <p:sp>
        <p:nvSpPr>
          <p:cNvPr id="139" name="Oval 138">
            <a:extLst>
              <a:ext uri="{FF2B5EF4-FFF2-40B4-BE49-F238E27FC236}">
                <a16:creationId xmlns:a16="http://schemas.microsoft.com/office/drawing/2014/main" id="{92DEDF32-F801-20B4-23D9-55F1A7C8E92A}"/>
              </a:ext>
            </a:extLst>
          </p:cNvPr>
          <p:cNvSpPr/>
          <p:nvPr/>
        </p:nvSpPr>
        <p:spPr>
          <a:xfrm>
            <a:off x="2451412" y="4644327"/>
            <a:ext cx="580016" cy="199713"/>
          </a:xfrm>
          <a:prstGeom prst="ellipse">
            <a:avLst/>
          </a:prstGeom>
          <a:solidFill>
            <a:srgbClr val="4F81BD">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Calibri" panose="020F0502020204030204" pitchFamily="34" charset="0"/>
                <a:cs typeface="Calibri" panose="020F0502020204030204" pitchFamily="34" charset="0"/>
              </a:rPr>
              <a:t>RO1</a:t>
            </a:r>
          </a:p>
        </p:txBody>
      </p:sp>
      <p:sp>
        <p:nvSpPr>
          <p:cNvPr id="140" name="Oval 139">
            <a:extLst>
              <a:ext uri="{FF2B5EF4-FFF2-40B4-BE49-F238E27FC236}">
                <a16:creationId xmlns:a16="http://schemas.microsoft.com/office/drawing/2014/main" id="{29861FDE-7B73-7540-403E-B4939B1EFA00}"/>
              </a:ext>
            </a:extLst>
          </p:cNvPr>
          <p:cNvSpPr/>
          <p:nvPr/>
        </p:nvSpPr>
        <p:spPr>
          <a:xfrm>
            <a:off x="3677098" y="4659497"/>
            <a:ext cx="580016" cy="199713"/>
          </a:xfrm>
          <a:prstGeom prst="ellipse">
            <a:avLst/>
          </a:prstGeom>
          <a:solidFill>
            <a:srgbClr val="4F81BD">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Calibri" panose="020F0502020204030204" pitchFamily="34" charset="0"/>
                <a:cs typeface="Calibri" panose="020F0502020204030204" pitchFamily="34" charset="0"/>
              </a:rPr>
              <a:t>RO2</a:t>
            </a:r>
          </a:p>
        </p:txBody>
      </p:sp>
      <p:sp>
        <p:nvSpPr>
          <p:cNvPr id="141" name="Oval 140">
            <a:extLst>
              <a:ext uri="{FF2B5EF4-FFF2-40B4-BE49-F238E27FC236}">
                <a16:creationId xmlns:a16="http://schemas.microsoft.com/office/drawing/2014/main" id="{366C9AE3-A01B-0FFB-1081-88DF9DFCE088}"/>
              </a:ext>
            </a:extLst>
          </p:cNvPr>
          <p:cNvSpPr/>
          <p:nvPr/>
        </p:nvSpPr>
        <p:spPr>
          <a:xfrm>
            <a:off x="5365966" y="4643873"/>
            <a:ext cx="580016" cy="199713"/>
          </a:xfrm>
          <a:prstGeom prst="ellipse">
            <a:avLst/>
          </a:prstGeom>
          <a:solidFill>
            <a:srgbClr val="4F81BD">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Calibri" panose="020F0502020204030204" pitchFamily="34" charset="0"/>
                <a:cs typeface="Calibri" panose="020F0502020204030204" pitchFamily="34" charset="0"/>
              </a:rPr>
              <a:t>RO3</a:t>
            </a:r>
          </a:p>
        </p:txBody>
      </p:sp>
      <p:sp>
        <p:nvSpPr>
          <p:cNvPr id="142" name="Oval 141">
            <a:extLst>
              <a:ext uri="{FF2B5EF4-FFF2-40B4-BE49-F238E27FC236}">
                <a16:creationId xmlns:a16="http://schemas.microsoft.com/office/drawing/2014/main" id="{D5E805DE-BB1F-6E56-B706-A01C6CB28EC1}"/>
              </a:ext>
            </a:extLst>
          </p:cNvPr>
          <p:cNvSpPr/>
          <p:nvPr/>
        </p:nvSpPr>
        <p:spPr>
          <a:xfrm>
            <a:off x="6477448" y="4637576"/>
            <a:ext cx="580016" cy="199713"/>
          </a:xfrm>
          <a:prstGeom prst="ellipse">
            <a:avLst/>
          </a:prstGeom>
          <a:solidFill>
            <a:srgbClr val="4F81BD">
              <a:alpha val="7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dirty="0">
                <a:latin typeface="Calibri" panose="020F0502020204030204" pitchFamily="34" charset="0"/>
                <a:cs typeface="Calibri" panose="020F0502020204030204" pitchFamily="34" charset="0"/>
              </a:rPr>
              <a:t>RO4</a:t>
            </a:r>
          </a:p>
        </p:txBody>
      </p:sp>
      <p:sp>
        <p:nvSpPr>
          <p:cNvPr id="143" name="Left Brace 142">
            <a:extLst>
              <a:ext uri="{FF2B5EF4-FFF2-40B4-BE49-F238E27FC236}">
                <a16:creationId xmlns:a16="http://schemas.microsoft.com/office/drawing/2014/main" id="{CDBE9675-7F22-39D0-D63E-57521DC78D17}"/>
              </a:ext>
            </a:extLst>
          </p:cNvPr>
          <p:cNvSpPr/>
          <p:nvPr/>
        </p:nvSpPr>
        <p:spPr>
          <a:xfrm rot="16200000">
            <a:off x="5474630" y="3809304"/>
            <a:ext cx="225355" cy="1380127"/>
          </a:xfrm>
          <a:prstGeom prst="leftBrace">
            <a:avLst>
              <a:gd name="adj1" fmla="val 116768"/>
              <a:gd name="adj2" fmla="val 51890"/>
            </a:avLst>
          </a:prstGeom>
          <a:ln w="25400">
            <a:solidFill>
              <a:srgbClr val="0052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cxnSp>
        <p:nvCxnSpPr>
          <p:cNvPr id="145" name="Straight Connector 144">
            <a:extLst>
              <a:ext uri="{FF2B5EF4-FFF2-40B4-BE49-F238E27FC236}">
                <a16:creationId xmlns:a16="http://schemas.microsoft.com/office/drawing/2014/main" id="{49279141-15CB-A7DB-636B-CFB700AC514C}"/>
              </a:ext>
            </a:extLst>
          </p:cNvPr>
          <p:cNvCxnSpPr>
            <a:cxnSpLocks/>
          </p:cNvCxnSpPr>
          <p:nvPr/>
        </p:nvCxnSpPr>
        <p:spPr>
          <a:xfrm>
            <a:off x="3397806" y="436423"/>
            <a:ext cx="0" cy="1694063"/>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D5561A4-86AE-E2ED-1920-49A964E6AB8A}"/>
              </a:ext>
            </a:extLst>
          </p:cNvPr>
          <p:cNvCxnSpPr>
            <a:cxnSpLocks/>
            <a:endCxn id="143" idx="1"/>
          </p:cNvCxnSpPr>
          <p:nvPr/>
        </p:nvCxnSpPr>
        <p:spPr>
          <a:xfrm flipH="1">
            <a:off x="5613392" y="420015"/>
            <a:ext cx="31215" cy="4192029"/>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60B96B1-B0FC-FD43-8AC2-C60E2CAC62E9}"/>
              </a:ext>
            </a:extLst>
          </p:cNvPr>
          <p:cNvCxnSpPr>
            <a:cxnSpLocks/>
            <a:endCxn id="131" idx="1"/>
          </p:cNvCxnSpPr>
          <p:nvPr/>
        </p:nvCxnSpPr>
        <p:spPr>
          <a:xfrm flipH="1">
            <a:off x="6720673" y="420015"/>
            <a:ext cx="23027" cy="4185732"/>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CB1FBD75-650D-11CD-3BE1-9C03599B1B60}"/>
              </a:ext>
            </a:extLst>
          </p:cNvPr>
          <p:cNvCxnSpPr>
            <a:cxnSpLocks/>
            <a:stCxn id="81" idx="4"/>
          </p:cNvCxnSpPr>
          <p:nvPr/>
        </p:nvCxnSpPr>
        <p:spPr>
          <a:xfrm>
            <a:off x="3386641" y="4276019"/>
            <a:ext cx="0" cy="390087"/>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05" name="Google Shape;301;p33">
            <a:extLst>
              <a:ext uri="{FF2B5EF4-FFF2-40B4-BE49-F238E27FC236}">
                <a16:creationId xmlns:a16="http://schemas.microsoft.com/office/drawing/2014/main" id="{7AA69266-6384-63F6-E3C4-D88166C94FB9}"/>
              </a:ext>
            </a:extLst>
          </p:cNvPr>
          <p:cNvSpPr/>
          <p:nvPr/>
        </p:nvSpPr>
        <p:spPr>
          <a:xfrm>
            <a:off x="5968248" y="1409595"/>
            <a:ext cx="679836" cy="672928"/>
          </a:xfrm>
          <a:prstGeom prst="ellipse">
            <a:avLst/>
          </a:prstGeom>
          <a:solidFill>
            <a:schemeClr val="bg1"/>
          </a:solidFill>
          <a:ln>
            <a:noFill/>
          </a:ln>
        </p:spPr>
        <p:txBody>
          <a:bodyPr spcFirstLastPara="1" wrap="square" lIns="68569" tIns="34275" rIns="68569" bIns="34275" anchor="ctr" anchorCtr="0">
            <a:noAutofit/>
          </a:bodyPr>
          <a:lstStyle/>
          <a:p>
            <a:pPr algn="ctr"/>
            <a:endParaRPr sz="788">
              <a:solidFill>
                <a:schemeClr val="lt1"/>
              </a:solidFill>
            </a:endParaRPr>
          </a:p>
        </p:txBody>
      </p:sp>
      <p:sp>
        <p:nvSpPr>
          <p:cNvPr id="156" name="Rectangle 155">
            <a:extLst>
              <a:ext uri="{FF2B5EF4-FFF2-40B4-BE49-F238E27FC236}">
                <a16:creationId xmlns:a16="http://schemas.microsoft.com/office/drawing/2014/main" id="{22F6E093-B500-538E-623D-43C5345DD905}"/>
              </a:ext>
            </a:extLst>
          </p:cNvPr>
          <p:cNvSpPr/>
          <p:nvPr/>
        </p:nvSpPr>
        <p:spPr>
          <a:xfrm>
            <a:off x="1323697" y="2175283"/>
            <a:ext cx="1133058" cy="1106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57" name="Google Shape;301;p33">
            <a:extLst>
              <a:ext uri="{FF2B5EF4-FFF2-40B4-BE49-F238E27FC236}">
                <a16:creationId xmlns:a16="http://schemas.microsoft.com/office/drawing/2014/main" id="{A27B5719-7F0A-094F-DB77-67049D37663D}"/>
              </a:ext>
            </a:extLst>
          </p:cNvPr>
          <p:cNvSpPr/>
          <p:nvPr/>
        </p:nvSpPr>
        <p:spPr>
          <a:xfrm>
            <a:off x="4043801" y="985035"/>
            <a:ext cx="1528799" cy="1192106"/>
          </a:xfrm>
          <a:prstGeom prst="ellipse">
            <a:avLst/>
          </a:prstGeom>
          <a:solidFill>
            <a:schemeClr val="bg1"/>
          </a:solidFill>
          <a:ln>
            <a:noFill/>
          </a:ln>
        </p:spPr>
        <p:txBody>
          <a:bodyPr spcFirstLastPara="1" wrap="square" lIns="68569" tIns="34275" rIns="68569" bIns="34275" anchor="ctr" anchorCtr="0">
            <a:noAutofit/>
          </a:bodyPr>
          <a:lstStyle/>
          <a:p>
            <a:pPr algn="ctr"/>
            <a:endParaRPr sz="788">
              <a:solidFill>
                <a:schemeClr val="lt1"/>
              </a:solidFill>
            </a:endParaRPr>
          </a:p>
        </p:txBody>
      </p:sp>
      <p:sp>
        <p:nvSpPr>
          <p:cNvPr id="158" name="Google Shape;301;p33">
            <a:extLst>
              <a:ext uri="{FF2B5EF4-FFF2-40B4-BE49-F238E27FC236}">
                <a16:creationId xmlns:a16="http://schemas.microsoft.com/office/drawing/2014/main" id="{5D5D37EC-D8C6-7AB5-91CB-9B1B66A4BDE9}"/>
              </a:ext>
            </a:extLst>
          </p:cNvPr>
          <p:cNvSpPr/>
          <p:nvPr/>
        </p:nvSpPr>
        <p:spPr>
          <a:xfrm>
            <a:off x="4171012" y="1196391"/>
            <a:ext cx="1022337" cy="1192106"/>
          </a:xfrm>
          <a:prstGeom prst="ellipse">
            <a:avLst/>
          </a:prstGeom>
          <a:solidFill>
            <a:schemeClr val="bg1"/>
          </a:solidFill>
          <a:ln>
            <a:noFill/>
          </a:ln>
        </p:spPr>
        <p:txBody>
          <a:bodyPr spcFirstLastPara="1" wrap="square" lIns="68569" tIns="34275" rIns="68569" bIns="34275" anchor="ctr" anchorCtr="0">
            <a:noAutofit/>
          </a:bodyPr>
          <a:lstStyle/>
          <a:p>
            <a:pPr algn="ctr"/>
            <a:endParaRPr sz="788">
              <a:solidFill>
                <a:schemeClr val="lt1"/>
              </a:solidFill>
            </a:endParaRPr>
          </a:p>
        </p:txBody>
      </p:sp>
      <p:sp>
        <p:nvSpPr>
          <p:cNvPr id="122" name="Rectangle 121">
            <a:extLst>
              <a:ext uri="{FF2B5EF4-FFF2-40B4-BE49-F238E27FC236}">
                <a16:creationId xmlns:a16="http://schemas.microsoft.com/office/drawing/2014/main" id="{1DEF6CB9-F695-3028-64A5-5858CAD409A2}"/>
              </a:ext>
            </a:extLst>
          </p:cNvPr>
          <p:cNvSpPr/>
          <p:nvPr/>
        </p:nvSpPr>
        <p:spPr>
          <a:xfrm>
            <a:off x="4819382" y="2275572"/>
            <a:ext cx="657428" cy="355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900" b="1" dirty="0">
                <a:solidFill>
                  <a:srgbClr val="4F81BD"/>
                </a:solidFill>
                <a:latin typeface="Calibri" panose="020F0502020204030204" pitchFamily="34" charset="0"/>
                <a:cs typeface="Calibri" panose="020F0502020204030204" pitchFamily="34" charset="0"/>
              </a:rPr>
              <a:t>Semantic Model Catalog</a:t>
            </a:r>
          </a:p>
        </p:txBody>
      </p:sp>
      <p:sp>
        <p:nvSpPr>
          <p:cNvPr id="160" name="Google Shape;302;p33">
            <a:extLst>
              <a:ext uri="{FF2B5EF4-FFF2-40B4-BE49-F238E27FC236}">
                <a16:creationId xmlns:a16="http://schemas.microsoft.com/office/drawing/2014/main" id="{1DC5BE16-A518-5DD8-8B6B-CC5E07FF3554}"/>
              </a:ext>
            </a:extLst>
          </p:cNvPr>
          <p:cNvSpPr/>
          <p:nvPr/>
        </p:nvSpPr>
        <p:spPr>
          <a:xfrm>
            <a:off x="4249184" y="1375415"/>
            <a:ext cx="931942" cy="931940"/>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1" name="Google Shape;302;p33">
            <a:extLst>
              <a:ext uri="{FF2B5EF4-FFF2-40B4-BE49-F238E27FC236}">
                <a16:creationId xmlns:a16="http://schemas.microsoft.com/office/drawing/2014/main" id="{38F6C4CB-32FB-D3B3-920B-442E1257156E}"/>
              </a:ext>
            </a:extLst>
          </p:cNvPr>
          <p:cNvSpPr/>
          <p:nvPr/>
        </p:nvSpPr>
        <p:spPr>
          <a:xfrm>
            <a:off x="4385940" y="1378670"/>
            <a:ext cx="648442" cy="351806"/>
          </a:xfrm>
          <a:prstGeom prst="ellipse">
            <a:avLst/>
          </a:prstGeom>
          <a:noFill/>
          <a:ln w="1016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2" name="Google Shape;313;p33">
            <a:extLst>
              <a:ext uri="{FF2B5EF4-FFF2-40B4-BE49-F238E27FC236}">
                <a16:creationId xmlns:a16="http://schemas.microsoft.com/office/drawing/2014/main" id="{4686179F-8110-20D8-2EA0-162C99309D3F}"/>
              </a:ext>
            </a:extLst>
          </p:cNvPr>
          <p:cNvSpPr/>
          <p:nvPr/>
        </p:nvSpPr>
        <p:spPr>
          <a:xfrm>
            <a:off x="4764686" y="1223799"/>
            <a:ext cx="229164" cy="227988"/>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3" name="Google Shape;312;p33">
            <a:extLst>
              <a:ext uri="{FF2B5EF4-FFF2-40B4-BE49-F238E27FC236}">
                <a16:creationId xmlns:a16="http://schemas.microsoft.com/office/drawing/2014/main" id="{0D5B99DF-D8E6-F770-13DB-A8ADD30CF4C6}"/>
              </a:ext>
            </a:extLst>
          </p:cNvPr>
          <p:cNvSpPr>
            <a:spLocks noChangeAspect="1"/>
          </p:cNvSpPr>
          <p:nvPr/>
        </p:nvSpPr>
        <p:spPr>
          <a:xfrm>
            <a:off x="4179463" y="1398579"/>
            <a:ext cx="257323" cy="256003"/>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4" name="Google Shape;313;p33">
            <a:extLst>
              <a:ext uri="{FF2B5EF4-FFF2-40B4-BE49-F238E27FC236}">
                <a16:creationId xmlns:a16="http://schemas.microsoft.com/office/drawing/2014/main" id="{A1989FC8-30A7-9D8B-FE57-C0F9080A96A0}"/>
              </a:ext>
            </a:extLst>
          </p:cNvPr>
          <p:cNvSpPr>
            <a:spLocks noChangeAspect="1"/>
          </p:cNvSpPr>
          <p:nvPr/>
        </p:nvSpPr>
        <p:spPr>
          <a:xfrm>
            <a:off x="4411317" y="1217278"/>
            <a:ext cx="215820" cy="214712"/>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5" name="Google Shape;313;p33">
            <a:extLst>
              <a:ext uri="{FF2B5EF4-FFF2-40B4-BE49-F238E27FC236}">
                <a16:creationId xmlns:a16="http://schemas.microsoft.com/office/drawing/2014/main" id="{7C8E6831-E3DB-4197-1D96-5390751026FE}"/>
              </a:ext>
            </a:extLst>
          </p:cNvPr>
          <p:cNvSpPr/>
          <p:nvPr/>
        </p:nvSpPr>
        <p:spPr>
          <a:xfrm>
            <a:off x="4995875" y="1397905"/>
            <a:ext cx="229164" cy="227988"/>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66" name="Google Shape;312;p33">
            <a:extLst>
              <a:ext uri="{FF2B5EF4-FFF2-40B4-BE49-F238E27FC236}">
                <a16:creationId xmlns:a16="http://schemas.microsoft.com/office/drawing/2014/main" id="{7040B2E5-2B21-0078-D6EE-E81E37010396}"/>
              </a:ext>
            </a:extLst>
          </p:cNvPr>
          <p:cNvSpPr>
            <a:spLocks noChangeAspect="1"/>
          </p:cNvSpPr>
          <p:nvPr/>
        </p:nvSpPr>
        <p:spPr>
          <a:xfrm>
            <a:off x="4217246" y="1438958"/>
            <a:ext cx="171873" cy="170991"/>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67" name="Picture 166">
            <a:extLst>
              <a:ext uri="{FF2B5EF4-FFF2-40B4-BE49-F238E27FC236}">
                <a16:creationId xmlns:a16="http://schemas.microsoft.com/office/drawing/2014/main" id="{38861995-6020-F685-CA39-9A505C1AD6F8}"/>
              </a:ext>
            </a:extLst>
          </p:cNvPr>
          <p:cNvPicPr>
            <a:picLocks noChangeAspect="1"/>
          </p:cNvPicPr>
          <p:nvPr/>
        </p:nvPicPr>
        <p:blipFill>
          <a:blip r:embed="rId20"/>
          <a:srcRect l="40365" t="16130" r="29012" b="874"/>
          <a:stretch/>
        </p:blipFill>
        <p:spPr>
          <a:xfrm>
            <a:off x="4245744" y="1461878"/>
            <a:ext cx="117192" cy="124366"/>
          </a:xfrm>
          <a:prstGeom prst="rect">
            <a:avLst/>
          </a:prstGeom>
        </p:spPr>
      </p:pic>
      <p:sp>
        <p:nvSpPr>
          <p:cNvPr id="168" name="Google Shape;312;p33">
            <a:extLst>
              <a:ext uri="{FF2B5EF4-FFF2-40B4-BE49-F238E27FC236}">
                <a16:creationId xmlns:a16="http://schemas.microsoft.com/office/drawing/2014/main" id="{318EB680-3298-3FE5-FB82-2C8C28CF88C1}"/>
              </a:ext>
            </a:extLst>
          </p:cNvPr>
          <p:cNvSpPr>
            <a:spLocks noChangeAspect="1"/>
          </p:cNvSpPr>
          <p:nvPr/>
        </p:nvSpPr>
        <p:spPr>
          <a:xfrm>
            <a:off x="4439809" y="1238877"/>
            <a:ext cx="171873" cy="170991"/>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69" name="Picture 168">
            <a:extLst>
              <a:ext uri="{FF2B5EF4-FFF2-40B4-BE49-F238E27FC236}">
                <a16:creationId xmlns:a16="http://schemas.microsoft.com/office/drawing/2014/main" id="{EB44168D-0C18-E7E9-ED29-E3946A13E9D6}"/>
              </a:ext>
            </a:extLst>
          </p:cNvPr>
          <p:cNvPicPr>
            <a:picLocks noChangeAspect="1"/>
          </p:cNvPicPr>
          <p:nvPr/>
        </p:nvPicPr>
        <p:blipFill>
          <a:blip r:embed="rId20"/>
          <a:srcRect l="8695" t="1975" r="62997" b="34959"/>
          <a:stretch/>
        </p:blipFill>
        <p:spPr>
          <a:xfrm>
            <a:off x="4462220" y="1267386"/>
            <a:ext cx="123835" cy="108029"/>
          </a:xfrm>
          <a:prstGeom prst="rect">
            <a:avLst/>
          </a:prstGeom>
        </p:spPr>
      </p:pic>
      <p:sp>
        <p:nvSpPr>
          <p:cNvPr id="170" name="Google Shape;312;p33">
            <a:extLst>
              <a:ext uri="{FF2B5EF4-FFF2-40B4-BE49-F238E27FC236}">
                <a16:creationId xmlns:a16="http://schemas.microsoft.com/office/drawing/2014/main" id="{28E966D4-9B81-6A83-218E-F7728DBE4F6C}"/>
              </a:ext>
            </a:extLst>
          </p:cNvPr>
          <p:cNvSpPr>
            <a:spLocks noChangeAspect="1"/>
          </p:cNvSpPr>
          <p:nvPr/>
        </p:nvSpPr>
        <p:spPr>
          <a:xfrm>
            <a:off x="4792384" y="1255928"/>
            <a:ext cx="171873" cy="170991"/>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71" name="Google Shape;312;p33">
            <a:extLst>
              <a:ext uri="{FF2B5EF4-FFF2-40B4-BE49-F238E27FC236}">
                <a16:creationId xmlns:a16="http://schemas.microsoft.com/office/drawing/2014/main" id="{B1285549-4629-3277-1740-A9631050B8AA}"/>
              </a:ext>
            </a:extLst>
          </p:cNvPr>
          <p:cNvSpPr>
            <a:spLocks noChangeAspect="1"/>
          </p:cNvSpPr>
          <p:nvPr/>
        </p:nvSpPr>
        <p:spPr>
          <a:xfrm>
            <a:off x="5022599" y="1427482"/>
            <a:ext cx="171873" cy="170991"/>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72" name="Picture 171">
            <a:extLst>
              <a:ext uri="{FF2B5EF4-FFF2-40B4-BE49-F238E27FC236}">
                <a16:creationId xmlns:a16="http://schemas.microsoft.com/office/drawing/2014/main" id="{D2C76EFF-5A69-DB06-198B-584FA2E5C4A8}"/>
              </a:ext>
            </a:extLst>
          </p:cNvPr>
          <p:cNvPicPr>
            <a:picLocks noChangeAspect="1"/>
          </p:cNvPicPr>
          <p:nvPr/>
        </p:nvPicPr>
        <p:blipFill>
          <a:blip r:embed="rId21"/>
          <a:srcRect l="7507" r="10588" b="10051"/>
          <a:stretch/>
        </p:blipFill>
        <p:spPr>
          <a:xfrm>
            <a:off x="5051493" y="1456153"/>
            <a:ext cx="112521" cy="120997"/>
          </a:xfrm>
          <a:prstGeom prst="rect">
            <a:avLst/>
          </a:prstGeom>
        </p:spPr>
      </p:pic>
      <p:pic>
        <p:nvPicPr>
          <p:cNvPr id="173" name="Picture 172">
            <a:extLst>
              <a:ext uri="{FF2B5EF4-FFF2-40B4-BE49-F238E27FC236}">
                <a16:creationId xmlns:a16="http://schemas.microsoft.com/office/drawing/2014/main" id="{0B373367-62EB-D925-A85C-7096A20C2374}"/>
              </a:ext>
            </a:extLst>
          </p:cNvPr>
          <p:cNvPicPr>
            <a:picLocks noChangeAspect="1"/>
          </p:cNvPicPr>
          <p:nvPr/>
        </p:nvPicPr>
        <p:blipFill>
          <a:blip r:embed="rId20"/>
          <a:srcRect l="70857" t="9285" r="7211" b="29507"/>
          <a:stretch/>
        </p:blipFill>
        <p:spPr>
          <a:xfrm>
            <a:off x="4823334" y="1278480"/>
            <a:ext cx="115839" cy="126585"/>
          </a:xfrm>
          <a:prstGeom prst="rect">
            <a:avLst/>
          </a:prstGeom>
        </p:spPr>
      </p:pic>
      <p:sp>
        <p:nvSpPr>
          <p:cNvPr id="174" name="Arc 173">
            <a:extLst>
              <a:ext uri="{FF2B5EF4-FFF2-40B4-BE49-F238E27FC236}">
                <a16:creationId xmlns:a16="http://schemas.microsoft.com/office/drawing/2014/main" id="{8CA5413B-4D09-34C0-1EE4-D175D20C2498}"/>
              </a:ext>
            </a:extLst>
          </p:cNvPr>
          <p:cNvSpPr/>
          <p:nvPr/>
        </p:nvSpPr>
        <p:spPr>
          <a:xfrm rot="20306230">
            <a:off x="4281610" y="1479486"/>
            <a:ext cx="413812" cy="358384"/>
          </a:xfrm>
          <a:prstGeom prst="arc">
            <a:avLst>
              <a:gd name="adj1" fmla="val 16200000"/>
              <a:gd name="adj2" fmla="val 548049"/>
            </a:avLst>
          </a:prstGeom>
          <a:noFill/>
          <a:ln w="127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5" name="Arc 174">
            <a:extLst>
              <a:ext uri="{FF2B5EF4-FFF2-40B4-BE49-F238E27FC236}">
                <a16:creationId xmlns:a16="http://schemas.microsoft.com/office/drawing/2014/main" id="{FE4B4344-3B68-E33B-4611-9701CD096C8B}"/>
              </a:ext>
            </a:extLst>
          </p:cNvPr>
          <p:cNvSpPr/>
          <p:nvPr/>
        </p:nvSpPr>
        <p:spPr>
          <a:xfrm rot="17103810">
            <a:off x="4699319" y="1478689"/>
            <a:ext cx="413811" cy="358385"/>
          </a:xfrm>
          <a:prstGeom prst="arc">
            <a:avLst>
              <a:gd name="adj1" fmla="val 16200000"/>
              <a:gd name="adj2" fmla="val 548049"/>
            </a:avLst>
          </a:prstGeom>
          <a:noFill/>
          <a:ln w="127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6" name="Arc 175">
            <a:extLst>
              <a:ext uri="{FF2B5EF4-FFF2-40B4-BE49-F238E27FC236}">
                <a16:creationId xmlns:a16="http://schemas.microsoft.com/office/drawing/2014/main" id="{EAB94E69-4BE3-59CB-93D1-9AC610EE3D4A}"/>
              </a:ext>
            </a:extLst>
          </p:cNvPr>
          <p:cNvSpPr/>
          <p:nvPr/>
        </p:nvSpPr>
        <p:spPr>
          <a:xfrm rot="715263">
            <a:off x="4377885" y="1390448"/>
            <a:ext cx="328937" cy="358384"/>
          </a:xfrm>
          <a:prstGeom prst="arc">
            <a:avLst>
              <a:gd name="adj1" fmla="val 16200000"/>
              <a:gd name="adj2" fmla="val 21100369"/>
            </a:avLst>
          </a:prstGeom>
          <a:noFill/>
          <a:ln w="127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7" name="Arc 176">
            <a:extLst>
              <a:ext uri="{FF2B5EF4-FFF2-40B4-BE49-F238E27FC236}">
                <a16:creationId xmlns:a16="http://schemas.microsoft.com/office/drawing/2014/main" id="{1A2D8E3F-6365-54CA-9C96-202F2201D61A}"/>
              </a:ext>
            </a:extLst>
          </p:cNvPr>
          <p:cNvSpPr/>
          <p:nvPr/>
        </p:nvSpPr>
        <p:spPr>
          <a:xfrm rot="16480773">
            <a:off x="4737481" y="1400567"/>
            <a:ext cx="328936" cy="358385"/>
          </a:xfrm>
          <a:prstGeom prst="arc">
            <a:avLst>
              <a:gd name="adj1" fmla="val 16200000"/>
              <a:gd name="adj2" fmla="val 19112338"/>
            </a:avLst>
          </a:prstGeom>
          <a:noFill/>
          <a:ln w="127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a:extLst>
              <a:ext uri="{FF2B5EF4-FFF2-40B4-BE49-F238E27FC236}">
                <a16:creationId xmlns:a16="http://schemas.microsoft.com/office/drawing/2014/main" id="{F6EA9D5A-4434-29A9-CA35-AE9C8B780521}"/>
              </a:ext>
            </a:extLst>
          </p:cNvPr>
          <p:cNvSpPr/>
          <p:nvPr/>
        </p:nvSpPr>
        <p:spPr>
          <a:xfrm>
            <a:off x="4394823" y="1621212"/>
            <a:ext cx="658048" cy="44101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52AC"/>
                </a:solidFill>
                <a:latin typeface="Calibri" panose="020F0502020204030204" pitchFamily="34" charset="0"/>
                <a:cs typeface="Calibri" panose="020F0502020204030204" pitchFamily="34" charset="0"/>
              </a:rPr>
              <a:t>Models</a:t>
            </a:r>
          </a:p>
        </p:txBody>
      </p:sp>
      <p:grpSp>
        <p:nvGrpSpPr>
          <p:cNvPr id="178" name="Google Shape;304;p33">
            <a:extLst>
              <a:ext uri="{FF2B5EF4-FFF2-40B4-BE49-F238E27FC236}">
                <a16:creationId xmlns:a16="http://schemas.microsoft.com/office/drawing/2014/main" id="{C6938DA0-2717-D488-F1D9-740F09654C43}"/>
              </a:ext>
            </a:extLst>
          </p:cNvPr>
          <p:cNvGrpSpPr/>
          <p:nvPr/>
        </p:nvGrpSpPr>
        <p:grpSpPr>
          <a:xfrm>
            <a:off x="4290718" y="1425516"/>
            <a:ext cx="839083" cy="831762"/>
            <a:chOff x="8530294" y="2364259"/>
            <a:chExt cx="2854500" cy="2829600"/>
          </a:xfrm>
        </p:grpSpPr>
        <p:sp>
          <p:nvSpPr>
            <p:cNvPr id="180" name="Google Shape;305;p33">
              <a:extLst>
                <a:ext uri="{FF2B5EF4-FFF2-40B4-BE49-F238E27FC236}">
                  <a16:creationId xmlns:a16="http://schemas.microsoft.com/office/drawing/2014/main" id="{B6059F3F-1A35-99B6-2B23-B6ED6E828A89}"/>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1" name="Google Shape;306;p33">
              <a:extLst>
                <a:ext uri="{FF2B5EF4-FFF2-40B4-BE49-F238E27FC236}">
                  <a16:creationId xmlns:a16="http://schemas.microsoft.com/office/drawing/2014/main" id="{B489E358-06F3-8860-7E57-0324565D8DDC}"/>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2" name="Google Shape;307;p33">
              <a:extLst>
                <a:ext uri="{FF2B5EF4-FFF2-40B4-BE49-F238E27FC236}">
                  <a16:creationId xmlns:a16="http://schemas.microsoft.com/office/drawing/2014/main" id="{E127A809-22CC-1E13-92A2-8325ADA09A07}"/>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3" name="Google Shape;308;p33">
              <a:extLst>
                <a:ext uri="{FF2B5EF4-FFF2-40B4-BE49-F238E27FC236}">
                  <a16:creationId xmlns:a16="http://schemas.microsoft.com/office/drawing/2014/main" id="{5C523039-93E0-E73A-6B03-B889FF89E5A2}"/>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179" name="Google Shape;333;p33">
            <a:extLst>
              <a:ext uri="{FF2B5EF4-FFF2-40B4-BE49-F238E27FC236}">
                <a16:creationId xmlns:a16="http://schemas.microsoft.com/office/drawing/2014/main" id="{511FB8C9-508F-0302-BAFE-B74A5869AD58}"/>
              </a:ext>
            </a:extLst>
          </p:cNvPr>
          <p:cNvSpPr/>
          <p:nvPr/>
        </p:nvSpPr>
        <p:spPr>
          <a:xfrm rot="5168317">
            <a:off x="4664084" y="1664349"/>
            <a:ext cx="100987" cy="83176"/>
          </a:xfrm>
          <a:prstGeom prst="chevron">
            <a:avLst>
              <a:gd name="adj" fmla="val 75717"/>
            </a:avLst>
          </a:prstGeom>
          <a:solidFill>
            <a:srgbClr val="BF5700"/>
          </a:solidFill>
          <a:ln w="127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9" name="TextBox 8">
            <a:extLst>
              <a:ext uri="{FF2B5EF4-FFF2-40B4-BE49-F238E27FC236}">
                <a16:creationId xmlns:a16="http://schemas.microsoft.com/office/drawing/2014/main" id="{A384918E-C269-4479-D00A-02BDC52BAB84}"/>
              </a:ext>
            </a:extLst>
          </p:cNvPr>
          <p:cNvSpPr txBox="1"/>
          <p:nvPr/>
        </p:nvSpPr>
        <p:spPr>
          <a:xfrm>
            <a:off x="4496374" y="4868483"/>
            <a:ext cx="4572000" cy="261610"/>
          </a:xfrm>
          <a:prstGeom prst="rect">
            <a:avLst/>
          </a:prstGeom>
          <a:noFill/>
        </p:spPr>
        <p:txBody>
          <a:bodyPr wrap="square">
            <a:spAutoFit/>
          </a:bodyPr>
          <a:lstStyle/>
          <a:p>
            <a:pPr algn="r"/>
            <a:r>
              <a:rPr lang="en-US" sz="1100" b="0" i="0" u="none" strike="noStrike" dirty="0">
                <a:effectLst/>
                <a:latin typeface="Times New Roman" panose="02020603050405020304" pitchFamily="18" charset="0"/>
              </a:rPr>
              <a:t>Pierce, 2023; Pierce et al., 2024; Pierce, 2008; Gil et al, 2021</a:t>
            </a:r>
            <a:endParaRPr lang="en-US" sz="1100" dirty="0"/>
          </a:p>
        </p:txBody>
      </p:sp>
      <p:sp>
        <p:nvSpPr>
          <p:cNvPr id="31" name="Google Shape;348;p34">
            <a:extLst>
              <a:ext uri="{FF2B5EF4-FFF2-40B4-BE49-F238E27FC236}">
                <a16:creationId xmlns:a16="http://schemas.microsoft.com/office/drawing/2014/main" id="{E3257D93-64D8-64CD-B4AE-B87B818AE030}"/>
              </a:ext>
            </a:extLst>
          </p:cNvPr>
          <p:cNvSpPr txBox="1">
            <a:spLocks/>
          </p:cNvSpPr>
          <p:nvPr/>
        </p:nvSpPr>
        <p:spPr>
          <a:xfrm>
            <a:off x="1281941" y="-88776"/>
            <a:ext cx="5592648" cy="62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chemeClr val="lt1"/>
                </a:solidFill>
              </a:rPr>
              <a:t>Research at the </a:t>
            </a:r>
            <a:r>
              <a:rPr lang="en-US" sz="2400" dirty="0" err="1">
                <a:solidFill>
                  <a:schemeClr val="lt1"/>
                </a:solidFill>
              </a:rPr>
              <a:t>Intersticies</a:t>
            </a:r>
            <a:endParaRPr lang="en-US" dirty="0"/>
          </a:p>
        </p:txBody>
      </p:sp>
    </p:spTree>
    <p:extLst>
      <p:ext uri="{BB962C8B-B14F-4D97-AF65-F5344CB8AC3E}">
        <p14:creationId xmlns:p14="http://schemas.microsoft.com/office/powerpoint/2010/main" val="359414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1"/>
          <p:cNvSpPr txBox="1">
            <a:spLocks noGrp="1"/>
          </p:cNvSpPr>
          <p:nvPr>
            <p:ph type="title"/>
          </p:nvPr>
        </p:nvSpPr>
        <p:spPr>
          <a:xfrm>
            <a:off x="1905000" y="-19050"/>
            <a:ext cx="5334000" cy="4572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3F3F3F"/>
              </a:buClr>
              <a:buSzPct val="71428"/>
              <a:buNone/>
            </a:pPr>
            <a:r>
              <a:rPr lang="en-US" sz="2800" dirty="0">
                <a:solidFill>
                  <a:schemeClr val="lt1"/>
                </a:solidFill>
              </a:rPr>
              <a:t>Knowledge comes in many forms</a:t>
            </a:r>
            <a:endParaRPr dirty="0"/>
          </a:p>
        </p:txBody>
      </p:sp>
      <p:sp>
        <p:nvSpPr>
          <p:cNvPr id="442" name="Google Shape;442;p41"/>
          <p:cNvSpPr txBox="1"/>
          <p:nvPr/>
        </p:nvSpPr>
        <p:spPr>
          <a:xfrm>
            <a:off x="280000" y="3961394"/>
            <a:ext cx="8584000" cy="992549"/>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AI-enabled Modeling with Stakeholders (AIMS) </a:t>
            </a:r>
          </a:p>
          <a:p>
            <a:pPr marL="0" marR="0" lvl="0" indent="0" algn="ctr" rtl="0">
              <a:lnSpc>
                <a:spcPct val="100000"/>
              </a:lnSpc>
              <a:spcBef>
                <a:spcPts val="0"/>
              </a:spcBef>
              <a:spcAft>
                <a:spcPts val="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offers an expansive set of opportunities to </a:t>
            </a:r>
            <a:r>
              <a:rPr lang="en-US" sz="2000" dirty="0">
                <a:latin typeface="Calibri" panose="020F0502020204030204" pitchFamily="34" charset="0"/>
                <a:ea typeface="Times New Roman" panose="02020603050405020304" pitchFamily="18" charset="0"/>
                <a:cs typeface="Calibri" panose="020F0502020204030204" pitchFamily="34" charset="0"/>
              </a:rPr>
              <a:t>support community needs and </a:t>
            </a: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accelerate Participatory Modeling research.</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pic>
        <p:nvPicPr>
          <p:cNvPr id="443" name="Google Shape;443;p41" descr="A group of people standing next to a person&#10;&#10;Description generated with high confidence"/>
          <p:cNvPicPr preferRelativeResize="0"/>
          <p:nvPr/>
        </p:nvPicPr>
        <p:blipFill rotWithShape="1">
          <a:blip r:embed="rId3">
            <a:alphaModFix/>
          </a:blip>
          <a:srcRect/>
          <a:stretch/>
        </p:blipFill>
        <p:spPr>
          <a:xfrm>
            <a:off x="6172200" y="471271"/>
            <a:ext cx="2340204" cy="1793229"/>
          </a:xfrm>
          <a:prstGeom prst="rect">
            <a:avLst/>
          </a:prstGeom>
          <a:noFill/>
          <a:ln>
            <a:noFill/>
          </a:ln>
        </p:spPr>
      </p:pic>
      <p:pic>
        <p:nvPicPr>
          <p:cNvPr id="445" name="Google Shape;445;p41" descr="A group of people standing around a large rectangular table with a map&#10;&#10;Description automatically generated"/>
          <p:cNvPicPr preferRelativeResize="0"/>
          <p:nvPr/>
        </p:nvPicPr>
        <p:blipFill rotWithShape="1">
          <a:blip r:embed="rId4">
            <a:alphaModFix/>
          </a:blip>
          <a:srcRect l="11373" t="6703" r="11534"/>
          <a:stretch/>
        </p:blipFill>
        <p:spPr>
          <a:xfrm>
            <a:off x="838200" y="468473"/>
            <a:ext cx="5213808" cy="3540057"/>
          </a:xfrm>
          <a:prstGeom prst="rect">
            <a:avLst/>
          </a:prstGeom>
          <a:noFill/>
          <a:ln>
            <a:noFill/>
          </a:ln>
        </p:spPr>
      </p:pic>
      <p:pic>
        <p:nvPicPr>
          <p:cNvPr id="2" name="Picture 2" descr="C:\Users\sawp33\Pictures\Suz Photo Backup\DCIM\Etnico-Cientifico_Oct2012\129___10\ForEmail_IMG_9764.jpg">
            <a:extLst>
              <a:ext uri="{FF2B5EF4-FFF2-40B4-BE49-F238E27FC236}">
                <a16:creationId xmlns:a16="http://schemas.microsoft.com/office/drawing/2014/main" id="{2D6BCAF5-7E26-8FB9-55DB-E65DD62D0E8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223"/>
          <a:stretch/>
        </p:blipFill>
        <p:spPr bwMode="auto">
          <a:xfrm>
            <a:off x="6172200" y="2317066"/>
            <a:ext cx="2340204" cy="1691464"/>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3" name="Google Shape;70;p3">
            <a:extLst>
              <a:ext uri="{FF2B5EF4-FFF2-40B4-BE49-F238E27FC236}">
                <a16:creationId xmlns:a16="http://schemas.microsoft.com/office/drawing/2014/main" id="{0903787B-D6DA-6EA8-FBCA-00A961D47C7A}"/>
              </a:ext>
            </a:extLst>
          </p:cNvPr>
          <p:cNvSpPr txBox="1"/>
          <p:nvPr/>
        </p:nvSpPr>
        <p:spPr>
          <a:xfrm>
            <a:off x="7060676" y="4743421"/>
            <a:ext cx="1998482"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(Pierce et al., 2024)</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1"/>
          <p:cNvSpPr txBox="1">
            <a:spLocks noGrp="1"/>
          </p:cNvSpPr>
          <p:nvPr>
            <p:ph type="title"/>
          </p:nvPr>
        </p:nvSpPr>
        <p:spPr>
          <a:xfrm>
            <a:off x="245660" y="3575304"/>
            <a:ext cx="5293730" cy="1218908"/>
          </a:xfrm>
          <a:prstGeom prst="rect">
            <a:avLst/>
          </a:prstGeom>
          <a:solidFill>
            <a:srgbClr val="69562D"/>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800"/>
              <a:buNone/>
            </a:pPr>
            <a:r>
              <a:rPr lang="en-US" sz="3150" dirty="0">
                <a:solidFill>
                  <a:srgbClr val="FFFFFF"/>
                </a:solidFill>
                <a:latin typeface="Arial"/>
                <a:ea typeface="Arial"/>
                <a:cs typeface="Arial"/>
                <a:sym typeface="Arial"/>
              </a:rPr>
              <a:t>End-to-End Processes</a:t>
            </a:r>
            <a:endParaRPr dirty="0"/>
          </a:p>
        </p:txBody>
      </p:sp>
      <p:sp>
        <p:nvSpPr>
          <p:cNvPr id="277" name="Google Shape;277;p21"/>
          <p:cNvSpPr txBox="1">
            <a:spLocks noGrp="1"/>
          </p:cNvSpPr>
          <p:nvPr>
            <p:ph type="body" idx="1"/>
          </p:nvPr>
        </p:nvSpPr>
        <p:spPr>
          <a:xfrm>
            <a:off x="5638800" y="514349"/>
            <a:ext cx="3363884" cy="4400549"/>
          </a:xfrm>
          <a:prstGeom prst="rect">
            <a:avLst/>
          </a:prstGeom>
          <a:solidFill>
            <a:srgbClr val="3A2D23"/>
          </a:solidFill>
          <a:ln>
            <a:noFill/>
          </a:ln>
        </p:spPr>
        <p:txBody>
          <a:bodyPr spcFirstLastPara="1" wrap="square" lIns="91425" tIns="45700" rIns="91425" bIns="45700" anchor="ctr" anchorCtr="0">
            <a:normAutofit/>
          </a:bodyPr>
          <a:lstStyle/>
          <a:p>
            <a:pPr marL="0" indent="0" algn="ctr">
              <a:lnSpc>
                <a:spcPct val="90000"/>
              </a:lnSpc>
              <a:spcBef>
                <a:spcPts val="800"/>
              </a:spcBef>
              <a:buClr>
                <a:schemeClr val="dk1"/>
              </a:buClr>
              <a:buNone/>
            </a:pPr>
            <a:r>
              <a:rPr lang="en-US" sz="1600" b="1" dirty="0">
                <a:solidFill>
                  <a:schemeClr val="bg1"/>
                </a:solidFill>
                <a:latin typeface="Calibri" panose="020F0502020204030204" pitchFamily="34" charset="0"/>
                <a:cs typeface="Calibri" panose="020F0502020204030204" pitchFamily="34" charset="0"/>
              </a:rPr>
              <a:t>This End-to-End Team Project completed a full deployment from </a:t>
            </a:r>
          </a:p>
          <a:p>
            <a:pPr marL="0" indent="0">
              <a:lnSpc>
                <a:spcPct val="90000"/>
              </a:lnSpc>
              <a:spcBef>
                <a:spcPts val="800"/>
              </a:spcBef>
              <a:buClr>
                <a:schemeClr val="dk1"/>
              </a:buClr>
              <a:buNone/>
            </a:pPr>
            <a:endParaRPr lang="en-US" sz="1600" dirty="0">
              <a:solidFill>
                <a:schemeClr val="bg1"/>
              </a:solidFill>
              <a:latin typeface="Calibri" panose="020F0502020204030204" pitchFamily="34" charset="0"/>
              <a:cs typeface="Calibri" panose="020F0502020204030204" pitchFamily="34" charset="0"/>
            </a:endParaRPr>
          </a:p>
          <a:p>
            <a:pPr marL="285750" indent="-285750">
              <a:lnSpc>
                <a:spcPct val="90000"/>
              </a:lnSpc>
              <a:spcBef>
                <a:spcPts val="800"/>
              </a:spcBef>
              <a:buClr>
                <a:schemeClr val="dk1"/>
              </a:buClr>
            </a:pPr>
            <a:r>
              <a:rPr lang="en-US" sz="1800" dirty="0">
                <a:solidFill>
                  <a:schemeClr val="bg1"/>
                </a:solidFill>
                <a:latin typeface="Calibri" panose="020F0502020204030204" pitchFamily="34" charset="0"/>
                <a:cs typeface="Calibri" panose="020F0502020204030204" pitchFamily="34" charset="0"/>
              </a:rPr>
              <a:t>1) Adaptive Sensors-to-</a:t>
            </a:r>
          </a:p>
          <a:p>
            <a:pPr marL="285750" indent="-285750">
              <a:lnSpc>
                <a:spcPct val="90000"/>
              </a:lnSpc>
              <a:spcBef>
                <a:spcPts val="800"/>
              </a:spcBef>
              <a:buClr>
                <a:schemeClr val="dk1"/>
              </a:buClr>
            </a:pPr>
            <a:r>
              <a:rPr lang="en-US" sz="1800" dirty="0">
                <a:solidFill>
                  <a:schemeClr val="bg1"/>
                </a:solidFill>
                <a:latin typeface="Calibri" panose="020F0502020204030204" pitchFamily="34" charset="0"/>
                <a:cs typeface="Calibri" panose="020F0502020204030204" pitchFamily="34" charset="0"/>
              </a:rPr>
              <a:t>2) Science Gateway-to-</a:t>
            </a:r>
          </a:p>
          <a:p>
            <a:pPr marL="285750" indent="-285750">
              <a:lnSpc>
                <a:spcPct val="90000"/>
              </a:lnSpc>
              <a:spcBef>
                <a:spcPts val="800"/>
              </a:spcBef>
              <a:buClr>
                <a:schemeClr val="dk1"/>
              </a:buClr>
            </a:pPr>
            <a:r>
              <a:rPr lang="en-US" sz="1800" dirty="0">
                <a:solidFill>
                  <a:schemeClr val="bg1"/>
                </a:solidFill>
                <a:latin typeface="Calibri" panose="020F0502020204030204" pitchFamily="34" charset="0"/>
                <a:cs typeface="Calibri" panose="020F0502020204030204" pitchFamily="34" charset="0"/>
              </a:rPr>
              <a:t>3) Flood Extent Model-to</a:t>
            </a:r>
          </a:p>
          <a:p>
            <a:pPr marL="285750" indent="-285750">
              <a:lnSpc>
                <a:spcPct val="90000"/>
              </a:lnSpc>
              <a:spcBef>
                <a:spcPts val="800"/>
              </a:spcBef>
              <a:buClr>
                <a:schemeClr val="dk1"/>
              </a:buClr>
            </a:pPr>
            <a:r>
              <a:rPr lang="en-US" sz="1800" dirty="0">
                <a:solidFill>
                  <a:schemeClr val="bg1"/>
                </a:solidFill>
                <a:latin typeface="Calibri" panose="020F0502020204030204" pitchFamily="34" charset="0"/>
                <a:cs typeface="Calibri" panose="020F0502020204030204" pitchFamily="34" charset="0"/>
              </a:rPr>
              <a:t>4) Automated Workflow-to</a:t>
            </a:r>
          </a:p>
          <a:p>
            <a:pPr marL="285750" indent="-285750">
              <a:lnSpc>
                <a:spcPct val="90000"/>
              </a:lnSpc>
              <a:spcBef>
                <a:spcPts val="800"/>
              </a:spcBef>
              <a:buClr>
                <a:schemeClr val="dk1"/>
              </a:buClr>
            </a:pPr>
            <a:r>
              <a:rPr lang="en-US" sz="1800" dirty="0">
                <a:solidFill>
                  <a:schemeClr val="bg1"/>
                </a:solidFill>
                <a:latin typeface="Calibri" panose="020F0502020204030204" pitchFamily="34" charset="0"/>
                <a:cs typeface="Calibri" panose="020F0502020204030204" pitchFamily="34" charset="0"/>
              </a:rPr>
              <a:t>4) Augmented Reality Table </a:t>
            </a:r>
          </a:p>
          <a:p>
            <a:pPr marL="285750" indent="-285750">
              <a:lnSpc>
                <a:spcPct val="90000"/>
              </a:lnSpc>
              <a:spcBef>
                <a:spcPts val="800"/>
              </a:spcBef>
              <a:buClr>
                <a:schemeClr val="dk1"/>
              </a:buClr>
            </a:pPr>
            <a:endParaRPr lang="en-US" sz="1800" dirty="0">
              <a:solidFill>
                <a:schemeClr val="bg1"/>
              </a:solidFill>
              <a:latin typeface="Calibri" panose="020F0502020204030204" pitchFamily="34" charset="0"/>
              <a:cs typeface="Calibri" panose="020F0502020204030204" pitchFamily="34" charset="0"/>
            </a:endParaRPr>
          </a:p>
          <a:p>
            <a:pPr marL="0" indent="0" algn="ctr">
              <a:lnSpc>
                <a:spcPct val="90000"/>
              </a:lnSpc>
              <a:spcBef>
                <a:spcPts val="800"/>
              </a:spcBef>
              <a:buClr>
                <a:schemeClr val="dk1"/>
              </a:buClr>
              <a:buNone/>
            </a:pPr>
            <a:r>
              <a:rPr lang="en-US" sz="1800" dirty="0">
                <a:solidFill>
                  <a:schemeClr val="bg1"/>
                </a:solidFill>
                <a:latin typeface="Calibri" panose="020F0502020204030204" pitchFamily="34" charset="0"/>
                <a:cs typeface="Calibri" panose="020F0502020204030204" pitchFamily="34" charset="0"/>
              </a:rPr>
              <a:t>Reproducible, easy to deploy Advanced Compute at TACC.</a:t>
            </a:r>
          </a:p>
          <a:p>
            <a:pPr marL="0" lvl="0" indent="0" algn="l" rtl="0">
              <a:lnSpc>
                <a:spcPct val="100000"/>
              </a:lnSpc>
              <a:spcBef>
                <a:spcPts val="360"/>
              </a:spcBef>
              <a:spcAft>
                <a:spcPts val="0"/>
              </a:spcAft>
              <a:buSzPts val="1800"/>
              <a:buNone/>
            </a:pPr>
            <a:endParaRPr sz="180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sp>
        <p:nvSpPr>
          <p:cNvPr id="3" name="Google Shape;440;p28">
            <a:extLst>
              <a:ext uri="{FF2B5EF4-FFF2-40B4-BE49-F238E27FC236}">
                <a16:creationId xmlns:a16="http://schemas.microsoft.com/office/drawing/2014/main" id="{5C187E64-E7B4-1F51-A556-A3137985BF76}"/>
              </a:ext>
            </a:extLst>
          </p:cNvPr>
          <p:cNvSpPr txBox="1"/>
          <p:nvPr/>
        </p:nvSpPr>
        <p:spPr>
          <a:xfrm>
            <a:off x="5638800" y="4335604"/>
            <a:ext cx="3363884" cy="430847"/>
          </a:xfrm>
          <a:prstGeom prst="rect">
            <a:avLst/>
          </a:prstGeom>
          <a:noFill/>
          <a:ln>
            <a:noFill/>
          </a:ln>
        </p:spPr>
        <p:txBody>
          <a:bodyPr spcFirstLastPara="1" wrap="square" lIns="91425" tIns="45700" rIns="91425" bIns="45700" anchor="t" anchorCtr="0">
            <a:spAutoFit/>
          </a:bodyPr>
          <a:lstStyle/>
          <a:p>
            <a:pPr algn="ctr">
              <a:buClr>
                <a:srgbClr val="D30001"/>
              </a:buClr>
              <a:buSzPts val="1350"/>
            </a:pPr>
            <a:r>
              <a:rPr lang="en-US" sz="1100" b="0" i="1" u="none" strike="noStrike" cap="none" dirty="0">
                <a:solidFill>
                  <a:schemeClr val="bg1">
                    <a:lumMod val="50000"/>
                  </a:schemeClr>
                </a:solidFill>
                <a:latin typeface="Book Antiqua"/>
                <a:ea typeface="Book Antiqua"/>
                <a:cs typeface="Book Antiqua"/>
                <a:sym typeface="Book Antiqua"/>
              </a:rPr>
              <a:t>Work with IS-GEO Research Coordination Network</a:t>
            </a:r>
          </a:p>
          <a:p>
            <a:pPr algn="ctr">
              <a:buClr>
                <a:srgbClr val="D30001"/>
              </a:buClr>
              <a:buSzPts val="1350"/>
            </a:pPr>
            <a:r>
              <a:rPr lang="en-US" sz="1100" i="1" dirty="0">
                <a:solidFill>
                  <a:schemeClr val="bg1">
                    <a:lumMod val="50000"/>
                  </a:schemeClr>
                </a:solidFill>
                <a:latin typeface="Book Antiqua"/>
                <a:ea typeface="Book Antiqua"/>
                <a:cs typeface="Book Antiqua"/>
                <a:sym typeface="Book Antiqua"/>
              </a:rPr>
              <a:t>NSF </a:t>
            </a:r>
            <a:r>
              <a:rPr lang="en-US" sz="1100" i="1" dirty="0" err="1">
                <a:solidFill>
                  <a:schemeClr val="bg1">
                    <a:lumMod val="50000"/>
                  </a:schemeClr>
                </a:solidFill>
                <a:latin typeface="Book Antiqua"/>
                <a:ea typeface="Book Antiqua"/>
                <a:cs typeface="Book Antiqua"/>
                <a:sym typeface="Book Antiqua"/>
              </a:rPr>
              <a:t>EarthCube</a:t>
            </a:r>
            <a:r>
              <a:rPr lang="en-US" sz="1100" i="1" dirty="0">
                <a:solidFill>
                  <a:schemeClr val="bg1">
                    <a:lumMod val="50000"/>
                  </a:schemeClr>
                </a:solidFill>
                <a:latin typeface="Book Antiqua"/>
                <a:ea typeface="Book Antiqua"/>
                <a:cs typeface="Book Antiqua"/>
                <a:sym typeface="Book Antiqua"/>
              </a:rPr>
              <a:t> Program, 2019</a:t>
            </a:r>
            <a:endParaRPr lang="en-US" sz="1100" b="0" i="1" u="none" strike="noStrike" cap="none" dirty="0">
              <a:solidFill>
                <a:schemeClr val="bg1">
                  <a:lumMod val="50000"/>
                </a:schemeClr>
              </a:solidFill>
              <a:latin typeface="Book Antiqua"/>
              <a:ea typeface="Book Antiqua"/>
              <a:cs typeface="Book Antiqua"/>
              <a:sym typeface="Book Antiqua"/>
            </a:endParaRPr>
          </a:p>
        </p:txBody>
      </p:sp>
      <p:pic>
        <p:nvPicPr>
          <p:cNvPr id="6" name="End-to-End_ISGEO2019.mp4">
            <a:hlinkClick r:id="" action="ppaction://media"/>
            <a:extLst>
              <a:ext uri="{FF2B5EF4-FFF2-40B4-BE49-F238E27FC236}">
                <a16:creationId xmlns:a16="http://schemas.microsoft.com/office/drawing/2014/main" id="{27CF3263-53F6-8F70-4AAC-6A274E0973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178" y="514348"/>
            <a:ext cx="5295211" cy="3309507"/>
          </a:xfrm>
          <a:prstGeom prst="rect">
            <a:avLst/>
          </a:prstGeom>
        </p:spPr>
      </p:pic>
      <p:sp>
        <p:nvSpPr>
          <p:cNvPr id="9" name="Google Shape;441;p41">
            <a:extLst>
              <a:ext uri="{FF2B5EF4-FFF2-40B4-BE49-F238E27FC236}">
                <a16:creationId xmlns:a16="http://schemas.microsoft.com/office/drawing/2014/main" id="{7EE249CD-7B5F-7A74-391D-629BF5A65A87}"/>
              </a:ext>
            </a:extLst>
          </p:cNvPr>
          <p:cNvSpPr txBox="1">
            <a:spLocks/>
          </p:cNvSpPr>
          <p:nvPr/>
        </p:nvSpPr>
        <p:spPr>
          <a:xfrm>
            <a:off x="1508113" y="-12094"/>
            <a:ext cx="5334000" cy="457200"/>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71428"/>
            </a:pPr>
            <a:r>
              <a:rPr lang="en-US" sz="2800" dirty="0">
                <a:solidFill>
                  <a:schemeClr val="lt1"/>
                </a:solidFill>
              </a:rPr>
              <a:t>Acceleration &amp; Flow</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90909">
                <p:cTn id="12"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050001BC-34FF-B36C-FC6E-C3951F5715B0}"/>
              </a:ext>
            </a:extLst>
          </p:cNvPr>
          <p:cNvSpPr/>
          <p:nvPr/>
        </p:nvSpPr>
        <p:spPr>
          <a:xfrm>
            <a:off x="93932" y="1029630"/>
            <a:ext cx="5815853" cy="3785347"/>
          </a:xfrm>
          <a:prstGeom prst="triangle">
            <a:avLst/>
          </a:prstGeom>
          <a:solidFill>
            <a:srgbClr val="9BBB59"/>
          </a:solidFill>
          <a:ln>
            <a:solidFill>
              <a:schemeClr val="accent3"/>
            </a:solidFill>
          </a:ln>
          <a:effectLst>
            <a:outerShdw blurRad="76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highlight>
                <a:srgbClr val="B05306"/>
              </a:highlight>
            </a:endParaRPr>
          </a:p>
        </p:txBody>
      </p:sp>
      <p:sp>
        <p:nvSpPr>
          <p:cNvPr id="5" name="Oval 4">
            <a:extLst>
              <a:ext uri="{FF2B5EF4-FFF2-40B4-BE49-F238E27FC236}">
                <a16:creationId xmlns:a16="http://schemas.microsoft.com/office/drawing/2014/main" id="{B26C144F-CA9A-FE88-D5BB-A9F0A3014B28}"/>
              </a:ext>
            </a:extLst>
          </p:cNvPr>
          <p:cNvSpPr/>
          <p:nvPr/>
        </p:nvSpPr>
        <p:spPr>
          <a:xfrm>
            <a:off x="1830207" y="1873470"/>
            <a:ext cx="2260450" cy="2258219"/>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6" name="Diagram 5">
            <a:extLst>
              <a:ext uri="{FF2B5EF4-FFF2-40B4-BE49-F238E27FC236}">
                <a16:creationId xmlns:a16="http://schemas.microsoft.com/office/drawing/2014/main" id="{A146F143-8145-8A09-6622-CD1C1DBEE5F9}"/>
              </a:ext>
            </a:extLst>
          </p:cNvPr>
          <p:cNvGraphicFramePr/>
          <p:nvPr>
            <p:extLst>
              <p:ext uri="{D42A27DB-BD31-4B8C-83A1-F6EECF244321}">
                <p14:modId xmlns:p14="http://schemas.microsoft.com/office/powerpoint/2010/main" val="295060828"/>
              </p:ext>
            </p:extLst>
          </p:nvPr>
        </p:nvGraphicFramePr>
        <p:xfrm>
          <a:off x="1715997" y="1900565"/>
          <a:ext cx="2520551" cy="20646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84801DF7-4E7F-342B-0B19-655E91A493F2}"/>
              </a:ext>
            </a:extLst>
          </p:cNvPr>
          <p:cNvSpPr/>
          <p:nvPr/>
        </p:nvSpPr>
        <p:spPr>
          <a:xfrm>
            <a:off x="1352091" y="1400890"/>
            <a:ext cx="3273329" cy="3169236"/>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8" name="Straight Connector 7">
            <a:extLst>
              <a:ext uri="{FF2B5EF4-FFF2-40B4-BE49-F238E27FC236}">
                <a16:creationId xmlns:a16="http://schemas.microsoft.com/office/drawing/2014/main" id="{22C89846-6698-95F8-D7F2-E4B2C3629755}"/>
              </a:ext>
            </a:extLst>
          </p:cNvPr>
          <p:cNvCxnSpPr>
            <a:cxnSpLocks/>
          </p:cNvCxnSpPr>
          <p:nvPr/>
        </p:nvCxnSpPr>
        <p:spPr>
          <a:xfrm>
            <a:off x="1352092" y="2784179"/>
            <a:ext cx="3997337" cy="0"/>
          </a:xfrm>
          <a:prstGeom prst="line">
            <a:avLst/>
          </a:prstGeom>
          <a:ln w="28575">
            <a:solidFill>
              <a:srgbClr val="B05306"/>
            </a:solidFill>
            <a:prstDash val="sysDot"/>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120744C-287A-6B9E-06FF-595B4E602E5C}"/>
              </a:ext>
            </a:extLst>
          </p:cNvPr>
          <p:cNvSpPr txBox="1"/>
          <p:nvPr/>
        </p:nvSpPr>
        <p:spPr>
          <a:xfrm>
            <a:off x="4522472" y="2569938"/>
            <a:ext cx="861802" cy="230832"/>
          </a:xfrm>
          <a:prstGeom prst="rect">
            <a:avLst/>
          </a:prstGeom>
          <a:noFill/>
        </p:spPr>
        <p:txBody>
          <a:bodyPr wrap="square" rtlCol="0">
            <a:spAutoFit/>
          </a:bodyPr>
          <a:lstStyle/>
          <a:p>
            <a:pPr algn="r"/>
            <a:r>
              <a:rPr lang="en-US" sz="900" b="1" dirty="0">
                <a:solidFill>
                  <a:srgbClr val="B05306"/>
                </a:solidFill>
                <a:latin typeface="Calibri" panose="020F0502020204030204" pitchFamily="34" charset="0"/>
                <a:cs typeface="Calibri" panose="020F0502020204030204" pitchFamily="34" charset="0"/>
              </a:rPr>
              <a:t>Experience</a:t>
            </a:r>
          </a:p>
        </p:txBody>
      </p:sp>
      <p:sp>
        <p:nvSpPr>
          <p:cNvPr id="10" name="TextBox 9">
            <a:extLst>
              <a:ext uri="{FF2B5EF4-FFF2-40B4-BE49-F238E27FC236}">
                <a16:creationId xmlns:a16="http://schemas.microsoft.com/office/drawing/2014/main" id="{AEFEE637-F871-B88B-1F37-F63BCDEAEECA}"/>
              </a:ext>
            </a:extLst>
          </p:cNvPr>
          <p:cNvSpPr txBox="1"/>
          <p:nvPr/>
        </p:nvSpPr>
        <p:spPr>
          <a:xfrm>
            <a:off x="4510334" y="2755898"/>
            <a:ext cx="861802" cy="230832"/>
          </a:xfrm>
          <a:prstGeom prst="rect">
            <a:avLst/>
          </a:prstGeom>
          <a:noFill/>
        </p:spPr>
        <p:txBody>
          <a:bodyPr wrap="square" rtlCol="0">
            <a:spAutoFit/>
          </a:bodyPr>
          <a:lstStyle/>
          <a:p>
            <a:pPr algn="r"/>
            <a:r>
              <a:rPr lang="en-US" sz="900" b="1" dirty="0">
                <a:solidFill>
                  <a:srgbClr val="B05306"/>
                </a:solidFill>
                <a:latin typeface="Calibri" panose="020F0502020204030204" pitchFamily="34" charset="0"/>
                <a:cs typeface="Calibri" panose="020F0502020204030204" pitchFamily="34" charset="0"/>
              </a:rPr>
              <a:t>Threshold</a:t>
            </a:r>
          </a:p>
        </p:txBody>
      </p:sp>
      <p:sp>
        <p:nvSpPr>
          <p:cNvPr id="11" name="TextBox 10">
            <a:extLst>
              <a:ext uri="{FF2B5EF4-FFF2-40B4-BE49-F238E27FC236}">
                <a16:creationId xmlns:a16="http://schemas.microsoft.com/office/drawing/2014/main" id="{DE2CA45C-F195-1771-FDEE-CD3EB0CAB05F}"/>
              </a:ext>
            </a:extLst>
          </p:cNvPr>
          <p:cNvSpPr txBox="1"/>
          <p:nvPr/>
        </p:nvSpPr>
        <p:spPr>
          <a:xfrm rot="18492134">
            <a:off x="1855093" y="2329819"/>
            <a:ext cx="988787" cy="219291"/>
          </a:xfrm>
          <a:prstGeom prst="rect">
            <a:avLst/>
          </a:prstGeom>
          <a:noFill/>
        </p:spPr>
        <p:txBody>
          <a:bodyPr wrap="square" rtlCol="0">
            <a:spAutoFit/>
          </a:bodyPr>
          <a:lstStyle/>
          <a:p>
            <a:r>
              <a:rPr lang="en-US" sz="825" dirty="0"/>
              <a:t>Target Audience</a:t>
            </a:r>
          </a:p>
        </p:txBody>
      </p:sp>
      <p:sp>
        <p:nvSpPr>
          <p:cNvPr id="12" name="TextBox 11">
            <a:extLst>
              <a:ext uri="{FF2B5EF4-FFF2-40B4-BE49-F238E27FC236}">
                <a16:creationId xmlns:a16="http://schemas.microsoft.com/office/drawing/2014/main" id="{90454726-3581-E178-BF21-AEC1656435A7}"/>
              </a:ext>
            </a:extLst>
          </p:cNvPr>
          <p:cNvSpPr txBox="1"/>
          <p:nvPr/>
        </p:nvSpPr>
        <p:spPr>
          <a:xfrm rot="18417773">
            <a:off x="1180677" y="2140309"/>
            <a:ext cx="1324664" cy="219291"/>
          </a:xfrm>
          <a:prstGeom prst="rect">
            <a:avLst/>
          </a:prstGeom>
          <a:noFill/>
        </p:spPr>
        <p:txBody>
          <a:bodyPr wrap="square" rtlCol="0">
            <a:spAutoFit/>
          </a:bodyPr>
          <a:lstStyle/>
          <a:p>
            <a:pPr algn="ctr"/>
            <a:r>
              <a:rPr lang="en-US" sz="825" dirty="0"/>
              <a:t>Stakeholder Community</a:t>
            </a:r>
          </a:p>
        </p:txBody>
      </p:sp>
      <p:sp>
        <p:nvSpPr>
          <p:cNvPr id="13" name="TextBox 12">
            <a:extLst>
              <a:ext uri="{FF2B5EF4-FFF2-40B4-BE49-F238E27FC236}">
                <a16:creationId xmlns:a16="http://schemas.microsoft.com/office/drawing/2014/main" id="{311D462A-D90A-3294-84FC-0B36B982E0E8}"/>
              </a:ext>
            </a:extLst>
          </p:cNvPr>
          <p:cNvSpPr txBox="1"/>
          <p:nvPr/>
        </p:nvSpPr>
        <p:spPr>
          <a:xfrm rot="18474719">
            <a:off x="339489" y="1762065"/>
            <a:ext cx="2448692" cy="276999"/>
          </a:xfrm>
          <a:prstGeom prst="rect">
            <a:avLst/>
          </a:prstGeom>
          <a:noFill/>
        </p:spPr>
        <p:txBody>
          <a:bodyPr wrap="square" rtlCol="0">
            <a:spAutoFit/>
          </a:bodyPr>
          <a:lstStyle/>
          <a:p>
            <a:r>
              <a:rPr lang="en-US" sz="1200" dirty="0"/>
              <a:t>High Fidelity Communication</a:t>
            </a:r>
          </a:p>
        </p:txBody>
      </p:sp>
      <p:sp>
        <p:nvSpPr>
          <p:cNvPr id="14" name="TextBox 13">
            <a:extLst>
              <a:ext uri="{FF2B5EF4-FFF2-40B4-BE49-F238E27FC236}">
                <a16:creationId xmlns:a16="http://schemas.microsoft.com/office/drawing/2014/main" id="{E063695E-968E-C3EC-D247-0E8A6E016C3A}"/>
              </a:ext>
            </a:extLst>
          </p:cNvPr>
          <p:cNvSpPr txBox="1"/>
          <p:nvPr/>
        </p:nvSpPr>
        <p:spPr>
          <a:xfrm>
            <a:off x="1802402" y="766733"/>
            <a:ext cx="2360769" cy="346249"/>
          </a:xfrm>
          <a:prstGeom prst="rect">
            <a:avLst/>
          </a:prstGeom>
          <a:noFill/>
        </p:spPr>
        <p:txBody>
          <a:bodyPr wrap="square" rtlCol="0">
            <a:spAutoFit/>
          </a:bodyPr>
          <a:lstStyle/>
          <a:p>
            <a:pPr algn="ctr"/>
            <a:r>
              <a:rPr lang="en-US" sz="825" dirty="0"/>
              <a:t>Motivate </a:t>
            </a:r>
          </a:p>
          <a:p>
            <a:pPr algn="ctr"/>
            <a:r>
              <a:rPr lang="en-US" sz="825" dirty="0"/>
              <a:t>Behavior Change</a:t>
            </a:r>
          </a:p>
        </p:txBody>
      </p:sp>
      <p:sp>
        <p:nvSpPr>
          <p:cNvPr id="15" name="TextBox 14">
            <a:extLst>
              <a:ext uri="{FF2B5EF4-FFF2-40B4-BE49-F238E27FC236}">
                <a16:creationId xmlns:a16="http://schemas.microsoft.com/office/drawing/2014/main" id="{D741998D-883B-11A8-563B-6B9CCD9EDDC7}"/>
              </a:ext>
            </a:extLst>
          </p:cNvPr>
          <p:cNvSpPr txBox="1"/>
          <p:nvPr/>
        </p:nvSpPr>
        <p:spPr>
          <a:xfrm>
            <a:off x="2027496" y="4169151"/>
            <a:ext cx="1777274" cy="219291"/>
          </a:xfrm>
          <a:prstGeom prst="rect">
            <a:avLst/>
          </a:prstGeom>
          <a:noFill/>
        </p:spPr>
        <p:txBody>
          <a:bodyPr wrap="square" rtlCol="0">
            <a:spAutoFit/>
          </a:bodyPr>
          <a:lstStyle/>
          <a:p>
            <a:pPr algn="ctr"/>
            <a:r>
              <a:rPr lang="en-US" sz="825" dirty="0"/>
              <a:t>Decisions that Need to be Made</a:t>
            </a:r>
          </a:p>
        </p:txBody>
      </p:sp>
      <p:sp>
        <p:nvSpPr>
          <p:cNvPr id="18" name="Oval 17">
            <a:extLst>
              <a:ext uri="{FF2B5EF4-FFF2-40B4-BE49-F238E27FC236}">
                <a16:creationId xmlns:a16="http://schemas.microsoft.com/office/drawing/2014/main" id="{818A4CFC-CA00-905B-E640-9D975AA88431}"/>
              </a:ext>
            </a:extLst>
          </p:cNvPr>
          <p:cNvSpPr>
            <a:spLocks noChangeAspect="1"/>
          </p:cNvSpPr>
          <p:nvPr/>
        </p:nvSpPr>
        <p:spPr>
          <a:xfrm>
            <a:off x="777192" y="748119"/>
            <a:ext cx="4572236" cy="4426838"/>
          </a:xfrm>
          <a:prstGeom prst="ellipse">
            <a:avLst/>
          </a:pr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TextBox 18">
            <a:extLst>
              <a:ext uri="{FF2B5EF4-FFF2-40B4-BE49-F238E27FC236}">
                <a16:creationId xmlns:a16="http://schemas.microsoft.com/office/drawing/2014/main" id="{770A023E-2888-0E8B-C4A9-63E875E47005}"/>
              </a:ext>
            </a:extLst>
          </p:cNvPr>
          <p:cNvSpPr txBox="1"/>
          <p:nvPr/>
        </p:nvSpPr>
        <p:spPr>
          <a:xfrm>
            <a:off x="1780047" y="1631985"/>
            <a:ext cx="2360769" cy="246221"/>
          </a:xfrm>
          <a:prstGeom prst="rect">
            <a:avLst/>
          </a:prstGeom>
          <a:noFill/>
        </p:spPr>
        <p:txBody>
          <a:bodyPr wrap="square" rtlCol="0">
            <a:spAutoFit/>
          </a:bodyPr>
          <a:lstStyle/>
          <a:p>
            <a:pPr algn="ctr"/>
            <a:r>
              <a:rPr lang="en-US" sz="1000" dirty="0"/>
              <a:t>Meaningful</a:t>
            </a:r>
          </a:p>
        </p:txBody>
      </p:sp>
      <p:sp>
        <p:nvSpPr>
          <p:cNvPr id="22" name="TextBox 21">
            <a:extLst>
              <a:ext uri="{FF2B5EF4-FFF2-40B4-BE49-F238E27FC236}">
                <a16:creationId xmlns:a16="http://schemas.microsoft.com/office/drawing/2014/main" id="{F88614C4-EA2A-A03B-53B9-9ED1DDE4FC9A}"/>
              </a:ext>
            </a:extLst>
          </p:cNvPr>
          <p:cNvSpPr txBox="1"/>
          <p:nvPr/>
        </p:nvSpPr>
        <p:spPr>
          <a:xfrm>
            <a:off x="1918125" y="4554052"/>
            <a:ext cx="1962397" cy="253916"/>
          </a:xfrm>
          <a:prstGeom prst="rect">
            <a:avLst/>
          </a:prstGeom>
          <a:noFill/>
        </p:spPr>
        <p:txBody>
          <a:bodyPr wrap="none" rtlCol="0">
            <a:spAutoFit/>
          </a:bodyPr>
          <a:lstStyle/>
          <a:p>
            <a:r>
              <a:rPr lang="en-US" sz="1050" dirty="0"/>
              <a:t>Participatory Design Pyramid </a:t>
            </a:r>
          </a:p>
        </p:txBody>
      </p:sp>
      <p:sp>
        <p:nvSpPr>
          <p:cNvPr id="2" name="Google Shape;441;p41">
            <a:extLst>
              <a:ext uri="{FF2B5EF4-FFF2-40B4-BE49-F238E27FC236}">
                <a16:creationId xmlns:a16="http://schemas.microsoft.com/office/drawing/2014/main" id="{6D74B117-637B-D836-27EB-6CBE96D2B525}"/>
              </a:ext>
            </a:extLst>
          </p:cNvPr>
          <p:cNvSpPr txBox="1">
            <a:spLocks/>
          </p:cNvSpPr>
          <p:nvPr/>
        </p:nvSpPr>
        <p:spPr>
          <a:xfrm>
            <a:off x="1508113" y="-12094"/>
            <a:ext cx="5334000" cy="457200"/>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ct val="71428"/>
            </a:pPr>
            <a:r>
              <a:rPr lang="en-US" sz="2800" dirty="0">
                <a:solidFill>
                  <a:schemeClr val="lt1"/>
                </a:solidFill>
              </a:rPr>
              <a:t>Relevant &amp; Salient</a:t>
            </a:r>
            <a:endParaRPr lang="en-US" dirty="0"/>
          </a:p>
        </p:txBody>
      </p:sp>
      <p:sp>
        <p:nvSpPr>
          <p:cNvPr id="3" name="Google Shape;70;p3">
            <a:extLst>
              <a:ext uri="{FF2B5EF4-FFF2-40B4-BE49-F238E27FC236}">
                <a16:creationId xmlns:a16="http://schemas.microsoft.com/office/drawing/2014/main" id="{B775663B-0663-E7F8-546C-3A8B4F4D7CEC}"/>
              </a:ext>
            </a:extLst>
          </p:cNvPr>
          <p:cNvSpPr txBox="1"/>
          <p:nvPr/>
        </p:nvSpPr>
        <p:spPr>
          <a:xfrm>
            <a:off x="3261335" y="4669001"/>
            <a:ext cx="5815853"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(Pierce and Stephens, in prep; 2024)</a:t>
            </a:r>
            <a:endParaRPr sz="1400" b="0" i="0" u="none" strike="noStrike" cap="none" dirty="0">
              <a:solidFill>
                <a:srgbClr val="000000"/>
              </a:solidFill>
              <a:latin typeface="Calibri"/>
              <a:ea typeface="Calibri"/>
              <a:cs typeface="Calibri"/>
              <a:sym typeface="Calibri"/>
            </a:endParaRPr>
          </a:p>
        </p:txBody>
      </p:sp>
      <p:sp>
        <p:nvSpPr>
          <p:cNvPr id="17" name="TextBox 16">
            <a:extLst>
              <a:ext uri="{FF2B5EF4-FFF2-40B4-BE49-F238E27FC236}">
                <a16:creationId xmlns:a16="http://schemas.microsoft.com/office/drawing/2014/main" id="{4EF56E40-A395-4583-7793-22BFB3F2C940}"/>
              </a:ext>
            </a:extLst>
          </p:cNvPr>
          <p:cNvSpPr txBox="1"/>
          <p:nvPr/>
        </p:nvSpPr>
        <p:spPr>
          <a:xfrm>
            <a:off x="4432597" y="492699"/>
            <a:ext cx="4572000" cy="738664"/>
          </a:xfrm>
          <a:prstGeom prst="rect">
            <a:avLst/>
          </a:prstGeom>
          <a:noFill/>
        </p:spPr>
        <p:txBody>
          <a:bodyPr wrap="square">
            <a:spAutoFit/>
          </a:bodyPr>
          <a:lstStyle/>
          <a:p>
            <a:r>
              <a:rPr lang="en-US" sz="1400" i="1" dirty="0">
                <a:effectLst/>
                <a:latin typeface="Calibri" panose="020F0502020204030204" pitchFamily="34" charset="0"/>
                <a:ea typeface="Calibri" panose="020F0502020204030204" pitchFamily="34" charset="0"/>
                <a:cs typeface="Times New Roman" panose="02020603050405020304" pitchFamily="18" charset="0"/>
              </a:rPr>
              <a:t>The words, content, stories and experiences should align with the target user and be grounded in science yet designed to deliver information in digestible chunks</a:t>
            </a:r>
            <a:r>
              <a:rPr lang="en-US" dirty="0">
                <a:effectLst/>
              </a:rPr>
              <a:t> </a:t>
            </a:r>
            <a:endParaRPr lang="en-US" dirty="0"/>
          </a:p>
        </p:txBody>
      </p:sp>
      <p:sp>
        <p:nvSpPr>
          <p:cNvPr id="20" name="TextBox 19">
            <a:extLst>
              <a:ext uri="{FF2B5EF4-FFF2-40B4-BE49-F238E27FC236}">
                <a16:creationId xmlns:a16="http://schemas.microsoft.com/office/drawing/2014/main" id="{60424A5D-62BE-1475-5708-A4040B01974E}"/>
              </a:ext>
            </a:extLst>
          </p:cNvPr>
          <p:cNvSpPr txBox="1"/>
          <p:nvPr/>
        </p:nvSpPr>
        <p:spPr>
          <a:xfrm>
            <a:off x="5921923" y="1330238"/>
            <a:ext cx="3093503" cy="3416320"/>
          </a:xfrm>
          <a:prstGeom prst="rect">
            <a:avLst/>
          </a:prstGeom>
          <a:noFill/>
          <a:ln w="25400">
            <a:solidFill>
              <a:srgbClr val="B05306"/>
            </a:solidFill>
          </a:ln>
        </p:spPr>
        <p:txBody>
          <a:bodyPr wrap="square" lIns="91440" tIns="45720" rIns="91440" bIns="45720" anchor="t">
            <a:spAutoFit/>
          </a:bodyPr>
          <a:lstStyle/>
          <a:p>
            <a:pPr marL="457200" indent="-228600">
              <a:buSzPts val="1400"/>
            </a:pPr>
            <a:r>
              <a:rPr lang="en-US" sz="1200" dirty="0">
                <a:solidFill>
                  <a:srgbClr val="B05306"/>
                </a:solidFill>
                <a:latin typeface="+mn-lt"/>
                <a:ea typeface="Arial Black"/>
                <a:cs typeface="Calibri" panose="020F0502020204030204" pitchFamily="34" charset="0"/>
                <a:sym typeface="Arial Black"/>
              </a:rPr>
              <a:t>Technology enables participation &amp; connects Information with Knowledge</a:t>
            </a:r>
          </a:p>
          <a:p>
            <a:pPr marL="457200" indent="-228600">
              <a:buSzPts val="1400"/>
            </a:pPr>
            <a:endParaRPr lang="en-US" sz="1200" dirty="0">
              <a:solidFill>
                <a:srgbClr val="B05306"/>
              </a:solidFill>
              <a:latin typeface="+mn-lt"/>
              <a:ea typeface="Calibri"/>
              <a:cs typeface="Calibri" panose="020F0502020204030204" pitchFamily="34" charset="0"/>
              <a:sym typeface="Arial Black"/>
            </a:endParaRPr>
          </a:p>
          <a:p>
            <a:pPr marL="457200" indent="-228600">
              <a:buSzPts val="1400"/>
            </a:pPr>
            <a:r>
              <a:rPr lang="en-US" sz="1200" b="0" i="0" u="none" strike="noStrike" dirty="0">
                <a:solidFill>
                  <a:srgbClr val="B05306"/>
                </a:solidFill>
                <a:latin typeface="+mn-lt"/>
                <a:ea typeface="Calibri"/>
                <a:cs typeface="Calibri"/>
                <a:sym typeface="Calibri"/>
              </a:rPr>
              <a:t>Socio-technical approaches also require many modalities for information delivery so that it can be converted into knowledge. </a:t>
            </a:r>
            <a:endParaRPr lang="en-US" sz="1200" dirty="0">
              <a:solidFill>
                <a:srgbClr val="B05306"/>
              </a:solidFill>
              <a:latin typeface="+mn-lt"/>
              <a:ea typeface="Arial"/>
              <a:cs typeface="Arial"/>
              <a:sym typeface="Arial"/>
            </a:endParaRPr>
          </a:p>
          <a:p>
            <a:pPr marL="12065" lvl="0" rtl="0">
              <a:lnSpc>
                <a:spcPct val="100000"/>
              </a:lnSpc>
              <a:spcBef>
                <a:spcPts val="0"/>
              </a:spcBef>
              <a:spcAft>
                <a:spcPts val="0"/>
              </a:spcAft>
              <a:buClr>
                <a:schemeClr val="lt1"/>
              </a:buClr>
              <a:buSzPct val="100000"/>
            </a:pPr>
            <a:endParaRPr lang="en-US" sz="1200" dirty="0">
              <a:solidFill>
                <a:srgbClr val="B05306"/>
              </a:solidFill>
              <a:latin typeface="+mn-lt"/>
            </a:endParaRPr>
          </a:p>
          <a:p>
            <a:pPr marL="183833" lvl="0" indent="-171450"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rgbClr val="B05306"/>
                </a:solidFill>
                <a:latin typeface="+mn-lt"/>
              </a:rPr>
              <a:t>- Diagnostic framing is crucial to decision making</a:t>
            </a:r>
          </a:p>
          <a:p>
            <a:pPr marL="183833" lvl="0" indent="-171450"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rgbClr val="B05306"/>
              </a:solidFill>
              <a:latin typeface="+mn-lt"/>
            </a:endParaRPr>
          </a:p>
          <a:p>
            <a:pPr marL="183833" lvl="0" indent="-171450"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rgbClr val="B05306"/>
                </a:solidFill>
                <a:latin typeface="+mn-lt"/>
              </a:rPr>
              <a:t>- How problems are framed heavily influences solutions considered</a:t>
            </a:r>
          </a:p>
          <a:p>
            <a:pPr marL="183833" lvl="0" indent="-171450"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rgbClr val="B05306"/>
              </a:solidFill>
              <a:latin typeface="+mn-lt"/>
            </a:endParaRPr>
          </a:p>
          <a:p>
            <a:pPr marL="183833" lvl="0" indent="-171450"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rgbClr val="B05306"/>
                </a:solidFill>
                <a:latin typeface="+mn-lt"/>
              </a:rPr>
              <a:t>- Actions to solve problems are mediated by group interpretation and deliberation</a:t>
            </a:r>
          </a:p>
        </p:txBody>
      </p:sp>
      <p:sp>
        <p:nvSpPr>
          <p:cNvPr id="21" name="TextBox 20">
            <a:extLst>
              <a:ext uri="{FF2B5EF4-FFF2-40B4-BE49-F238E27FC236}">
                <a16:creationId xmlns:a16="http://schemas.microsoft.com/office/drawing/2014/main" id="{5974EC63-A1ED-6E08-A767-CF040B488271}"/>
              </a:ext>
            </a:extLst>
          </p:cNvPr>
          <p:cNvSpPr txBox="1"/>
          <p:nvPr/>
        </p:nvSpPr>
        <p:spPr>
          <a:xfrm>
            <a:off x="1814344" y="2301876"/>
            <a:ext cx="2360769" cy="246221"/>
          </a:xfrm>
          <a:prstGeom prst="rect">
            <a:avLst/>
          </a:prstGeom>
          <a:noFill/>
        </p:spPr>
        <p:txBody>
          <a:bodyPr wrap="square" rtlCol="0">
            <a:spAutoFit/>
          </a:bodyPr>
          <a:lstStyle/>
          <a:p>
            <a:pPr algn="ctr"/>
            <a:r>
              <a:rPr lang="en-US" sz="1000" dirty="0"/>
              <a:t>Interactive</a:t>
            </a:r>
          </a:p>
        </p:txBody>
      </p:sp>
    </p:spTree>
    <p:extLst>
      <p:ext uri="{BB962C8B-B14F-4D97-AF65-F5344CB8AC3E}">
        <p14:creationId xmlns:p14="http://schemas.microsoft.com/office/powerpoint/2010/main" val="3452954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DA180-356B-9D95-8C2B-502C5A53CFA5}"/>
              </a:ext>
            </a:extLst>
          </p:cNvPr>
          <p:cNvSpPr>
            <a:spLocks noGrp="1"/>
          </p:cNvSpPr>
          <p:nvPr>
            <p:ph type="ctrTitle"/>
          </p:nvPr>
        </p:nvSpPr>
        <p:spPr>
          <a:xfrm>
            <a:off x="751788" y="843675"/>
            <a:ext cx="7772400" cy="1102519"/>
          </a:xfrm>
        </p:spPr>
        <p:txBody>
          <a:bodyPr/>
          <a:lstStyle/>
          <a:p>
            <a:pPr algn="ctr"/>
            <a:r>
              <a:rPr lang="en-US" dirty="0">
                <a:solidFill>
                  <a:srgbClr val="B05306"/>
                </a:solidFill>
              </a:rPr>
              <a:t>It all begins with DATA</a:t>
            </a:r>
          </a:p>
        </p:txBody>
      </p:sp>
      <p:sp>
        <p:nvSpPr>
          <p:cNvPr id="3" name="Subtitle 2">
            <a:extLst>
              <a:ext uri="{FF2B5EF4-FFF2-40B4-BE49-F238E27FC236}">
                <a16:creationId xmlns:a16="http://schemas.microsoft.com/office/drawing/2014/main" id="{56735EC9-12DE-EA14-9C85-A6F86CD870F4}"/>
              </a:ext>
            </a:extLst>
          </p:cNvPr>
          <p:cNvSpPr>
            <a:spLocks noGrp="1"/>
          </p:cNvSpPr>
          <p:nvPr>
            <p:ph type="subTitle" idx="1"/>
          </p:nvPr>
        </p:nvSpPr>
        <p:spPr>
          <a:xfrm>
            <a:off x="1371600" y="1882857"/>
            <a:ext cx="6400800" cy="1314450"/>
          </a:xfrm>
        </p:spPr>
        <p:txBody>
          <a:bodyPr/>
          <a:lstStyle/>
          <a:p>
            <a:r>
              <a:rPr lang="en-US" dirty="0"/>
              <a:t>The basic building blocks of knowledge</a:t>
            </a:r>
          </a:p>
        </p:txBody>
      </p:sp>
    </p:spTree>
    <p:extLst>
      <p:ext uri="{BB962C8B-B14F-4D97-AF65-F5344CB8AC3E}">
        <p14:creationId xmlns:p14="http://schemas.microsoft.com/office/powerpoint/2010/main" val="1723999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628;p32">
            <a:extLst>
              <a:ext uri="{FF2B5EF4-FFF2-40B4-BE49-F238E27FC236}">
                <a16:creationId xmlns:a16="http://schemas.microsoft.com/office/drawing/2014/main" id="{D28F7BA9-7FF4-7773-5F46-5190DA2695C7}"/>
              </a:ext>
            </a:extLst>
          </p:cNvPr>
          <p:cNvSpPr/>
          <p:nvPr/>
        </p:nvSpPr>
        <p:spPr>
          <a:xfrm>
            <a:off x="7247839" y="1853782"/>
            <a:ext cx="1363500" cy="1245000"/>
          </a:xfrm>
          <a:prstGeom prst="flowChartConnector">
            <a:avLst/>
          </a:prstGeom>
          <a:solidFill>
            <a:srgbClr val="000000">
              <a:alpha val="47843"/>
            </a:srgbClr>
          </a:solidFill>
          <a:ln w="41275" cap="flat" cmpd="sng">
            <a:solidFill>
              <a:srgbClr val="B05306"/>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2"/>
                </a:solidFill>
                <a:latin typeface="Arial"/>
                <a:ea typeface="Arial"/>
                <a:cs typeface="Arial"/>
                <a:sym typeface="Arial"/>
              </a:rPr>
              <a:t>Specialist Data &amp; Models</a:t>
            </a:r>
            <a:endParaRPr sz="1400" b="0" i="0" u="none" strike="noStrike" cap="none" dirty="0">
              <a:solidFill>
                <a:schemeClr val="lt2"/>
              </a:solidFill>
              <a:latin typeface="Arial"/>
              <a:ea typeface="Arial"/>
              <a:cs typeface="Arial"/>
              <a:sym typeface="Arial"/>
            </a:endParaRPr>
          </a:p>
        </p:txBody>
      </p:sp>
      <p:sp>
        <p:nvSpPr>
          <p:cNvPr id="12" name="Google Shape;629;p32">
            <a:extLst>
              <a:ext uri="{FF2B5EF4-FFF2-40B4-BE49-F238E27FC236}">
                <a16:creationId xmlns:a16="http://schemas.microsoft.com/office/drawing/2014/main" id="{16E91B29-B1DE-0A23-ED5A-C4699A3FD26A}"/>
              </a:ext>
            </a:extLst>
          </p:cNvPr>
          <p:cNvSpPr/>
          <p:nvPr/>
        </p:nvSpPr>
        <p:spPr>
          <a:xfrm>
            <a:off x="7247839" y="3183207"/>
            <a:ext cx="1363500" cy="1245000"/>
          </a:xfrm>
          <a:prstGeom prst="flowChartConnector">
            <a:avLst/>
          </a:prstGeom>
          <a:solidFill>
            <a:srgbClr val="000000">
              <a:alpha val="47843"/>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2"/>
                </a:solidFill>
                <a:latin typeface="Arial"/>
                <a:ea typeface="Arial"/>
                <a:cs typeface="Arial"/>
                <a:sym typeface="Arial"/>
              </a:rPr>
              <a:t>Tech               </a:t>
            </a: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2"/>
                </a:solidFill>
                <a:latin typeface="Arial"/>
                <a:ea typeface="Arial"/>
                <a:cs typeface="Arial"/>
                <a:sym typeface="Arial"/>
              </a:rPr>
              <a:t>&amp; AI Systems</a:t>
            </a:r>
            <a:endParaRPr sz="1400" b="0" i="0" u="none" strike="noStrike" cap="none" dirty="0">
              <a:solidFill>
                <a:schemeClr val="lt2"/>
              </a:solidFill>
              <a:latin typeface="Arial"/>
              <a:ea typeface="Arial"/>
              <a:cs typeface="Arial"/>
              <a:sym typeface="Arial"/>
            </a:endParaRPr>
          </a:p>
        </p:txBody>
      </p:sp>
      <p:sp>
        <p:nvSpPr>
          <p:cNvPr id="11" name="Google Shape;630;p32">
            <a:extLst>
              <a:ext uri="{FF2B5EF4-FFF2-40B4-BE49-F238E27FC236}">
                <a16:creationId xmlns:a16="http://schemas.microsoft.com/office/drawing/2014/main" id="{A2E525C2-5A2D-2C66-8355-58365F83572C}"/>
              </a:ext>
            </a:extLst>
          </p:cNvPr>
          <p:cNvSpPr/>
          <p:nvPr/>
        </p:nvSpPr>
        <p:spPr>
          <a:xfrm>
            <a:off x="7247839" y="560572"/>
            <a:ext cx="1363500" cy="1245000"/>
          </a:xfrm>
          <a:prstGeom prst="flowChartConnector">
            <a:avLst/>
          </a:prstGeom>
          <a:solidFill>
            <a:srgbClr val="000000">
              <a:alpha val="47843"/>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chemeClr val="lt2"/>
                </a:solidFill>
                <a:latin typeface="Arial"/>
                <a:ea typeface="Arial"/>
                <a:cs typeface="Arial"/>
                <a:sym typeface="Arial"/>
              </a:rPr>
              <a:t>Social Frames</a:t>
            </a:r>
            <a:endParaRPr sz="1400" b="0" i="0" u="none" strike="noStrike" cap="none" dirty="0">
              <a:solidFill>
                <a:schemeClr val="lt2"/>
              </a:solidFill>
              <a:latin typeface="Arial"/>
              <a:ea typeface="Arial"/>
              <a:cs typeface="Arial"/>
              <a:sym typeface="Arial"/>
            </a:endParaRPr>
          </a:p>
        </p:txBody>
      </p:sp>
      <p:pic>
        <p:nvPicPr>
          <p:cNvPr id="3" name="Picture 2">
            <a:extLst>
              <a:ext uri="{FF2B5EF4-FFF2-40B4-BE49-F238E27FC236}">
                <a16:creationId xmlns:a16="http://schemas.microsoft.com/office/drawing/2014/main" id="{34D1B8FC-F26B-2510-82F4-F2A191CD9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776" y="1152689"/>
            <a:ext cx="3393147" cy="3221522"/>
          </a:xfrm>
          <a:prstGeom prst="rect">
            <a:avLst/>
          </a:prstGeom>
        </p:spPr>
      </p:pic>
      <p:pic>
        <p:nvPicPr>
          <p:cNvPr id="33" name="Google Shape;445;p41" descr="A group of people standing around a large rectangular table with a map&#10;&#10;Description automatically generated">
            <a:extLst>
              <a:ext uri="{FF2B5EF4-FFF2-40B4-BE49-F238E27FC236}">
                <a16:creationId xmlns:a16="http://schemas.microsoft.com/office/drawing/2014/main" id="{348FEE1E-33E8-0B67-A5D4-5D3EF67D807E}"/>
              </a:ext>
            </a:extLst>
          </p:cNvPr>
          <p:cNvPicPr preferRelativeResize="0"/>
          <p:nvPr/>
        </p:nvPicPr>
        <p:blipFill rotWithShape="1">
          <a:blip r:embed="rId4">
            <a:alphaModFix/>
          </a:blip>
          <a:srcRect l="11373" t="6703" r="11534"/>
          <a:stretch/>
        </p:blipFill>
        <p:spPr>
          <a:xfrm>
            <a:off x="48380" y="495657"/>
            <a:ext cx="2813990" cy="2018333"/>
          </a:xfrm>
          <a:prstGeom prst="rect">
            <a:avLst/>
          </a:prstGeom>
          <a:noFill/>
          <a:ln>
            <a:noFill/>
          </a:ln>
        </p:spPr>
      </p:pic>
      <p:sp>
        <p:nvSpPr>
          <p:cNvPr id="9" name="Google Shape;302;p33">
            <a:extLst>
              <a:ext uri="{FF2B5EF4-FFF2-40B4-BE49-F238E27FC236}">
                <a16:creationId xmlns:a16="http://schemas.microsoft.com/office/drawing/2014/main" id="{5F337753-0C46-0133-A87D-5ED6852BA56C}"/>
              </a:ext>
            </a:extLst>
          </p:cNvPr>
          <p:cNvSpPr/>
          <p:nvPr/>
        </p:nvSpPr>
        <p:spPr>
          <a:xfrm>
            <a:off x="2568590" y="901269"/>
            <a:ext cx="3860490" cy="3643846"/>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nvGrpSpPr>
          <p:cNvPr id="27" name="Google Shape;304;p33">
            <a:extLst>
              <a:ext uri="{FF2B5EF4-FFF2-40B4-BE49-F238E27FC236}">
                <a16:creationId xmlns:a16="http://schemas.microsoft.com/office/drawing/2014/main" id="{3A0DDDF6-9FBF-3767-8701-7114B40FF517}"/>
              </a:ext>
            </a:extLst>
          </p:cNvPr>
          <p:cNvGrpSpPr/>
          <p:nvPr/>
        </p:nvGrpSpPr>
        <p:grpSpPr>
          <a:xfrm>
            <a:off x="2674564" y="983662"/>
            <a:ext cx="3754516" cy="3486337"/>
            <a:chOff x="8530294" y="2364259"/>
            <a:chExt cx="2854500" cy="2829600"/>
          </a:xfrm>
        </p:grpSpPr>
        <p:sp>
          <p:nvSpPr>
            <p:cNvPr id="29" name="Google Shape;305;p33">
              <a:extLst>
                <a:ext uri="{FF2B5EF4-FFF2-40B4-BE49-F238E27FC236}">
                  <a16:creationId xmlns:a16="http://schemas.microsoft.com/office/drawing/2014/main" id="{98D944DE-17F5-8A31-D185-39D1CABE162B}"/>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 name="Google Shape;306;p33">
              <a:extLst>
                <a:ext uri="{FF2B5EF4-FFF2-40B4-BE49-F238E27FC236}">
                  <a16:creationId xmlns:a16="http://schemas.microsoft.com/office/drawing/2014/main" id="{18859B61-80A2-64B6-40AE-7346382570A1}"/>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1" name="Google Shape;307;p33">
              <a:extLst>
                <a:ext uri="{FF2B5EF4-FFF2-40B4-BE49-F238E27FC236}">
                  <a16:creationId xmlns:a16="http://schemas.microsoft.com/office/drawing/2014/main" id="{5688E121-D0B6-8E2B-FCDB-809FC8AC1EF3}"/>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2" name="Google Shape;308;p33">
              <a:extLst>
                <a:ext uri="{FF2B5EF4-FFF2-40B4-BE49-F238E27FC236}">
                  <a16:creationId xmlns:a16="http://schemas.microsoft.com/office/drawing/2014/main" id="{51B11B3D-BBD6-96F0-6792-F85C390342AA}"/>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8" name="TextBox 7">
            <a:extLst>
              <a:ext uri="{FF2B5EF4-FFF2-40B4-BE49-F238E27FC236}">
                <a16:creationId xmlns:a16="http://schemas.microsoft.com/office/drawing/2014/main" id="{899C777C-3A7F-71B0-79D0-4C0E5430936C}"/>
              </a:ext>
            </a:extLst>
          </p:cNvPr>
          <p:cNvSpPr txBox="1"/>
          <p:nvPr/>
        </p:nvSpPr>
        <p:spPr>
          <a:xfrm>
            <a:off x="201455" y="4566419"/>
            <a:ext cx="8741089" cy="577081"/>
          </a:xfrm>
          <a:prstGeom prst="rect">
            <a:avLst/>
          </a:prstGeom>
          <a:noFill/>
        </p:spPr>
        <p:txBody>
          <a:bodyPr wrap="square" rtlCol="0">
            <a:spAutoFit/>
          </a:bodyPr>
          <a:lstStyle/>
          <a:p>
            <a:pPr defTabSz="514350" fontAlgn="auto">
              <a:spcBef>
                <a:spcPts val="0"/>
              </a:spcBef>
              <a:spcAft>
                <a:spcPts val="0"/>
              </a:spcAft>
              <a:defRPr/>
            </a:pPr>
            <a:r>
              <a:rPr lang="en-US" sz="1050" b="0" i="0" dirty="0">
                <a:solidFill>
                  <a:srgbClr val="3A3A3A"/>
                </a:solidFill>
                <a:effectLst/>
                <a:latin typeface="Open Sans" panose="020B0606030504020204" pitchFamily="34" charset="0"/>
              </a:rPr>
              <a:t>Hamilton, S. H., </a:t>
            </a:r>
            <a:r>
              <a:rPr lang="en-US" sz="1050" b="0" i="0" dirty="0" err="1">
                <a:solidFill>
                  <a:srgbClr val="3A3A3A"/>
                </a:solidFill>
                <a:effectLst/>
                <a:latin typeface="Open Sans" panose="020B0606030504020204" pitchFamily="34" charset="0"/>
              </a:rPr>
              <a:t>ElSawah</a:t>
            </a:r>
            <a:r>
              <a:rPr lang="en-US" sz="1050" b="0" i="0" dirty="0">
                <a:solidFill>
                  <a:srgbClr val="3A3A3A"/>
                </a:solidFill>
                <a:effectLst/>
                <a:latin typeface="Open Sans" panose="020B0606030504020204" pitchFamily="34" charset="0"/>
              </a:rPr>
              <a:t>, S., Guillaume, J. H. A., </a:t>
            </a:r>
            <a:r>
              <a:rPr lang="en-US" sz="1050" b="0" i="0" dirty="0" err="1">
                <a:solidFill>
                  <a:srgbClr val="3A3A3A"/>
                </a:solidFill>
                <a:effectLst/>
                <a:latin typeface="Open Sans" panose="020B0606030504020204" pitchFamily="34" charset="0"/>
              </a:rPr>
              <a:t>Jakeman</a:t>
            </a:r>
            <a:r>
              <a:rPr lang="en-US" sz="1050" b="0" i="0" dirty="0">
                <a:solidFill>
                  <a:srgbClr val="3A3A3A"/>
                </a:solidFill>
                <a:effectLst/>
                <a:latin typeface="Open Sans" panose="020B0606030504020204" pitchFamily="34" charset="0"/>
              </a:rPr>
              <a:t>, A. J. and Pierce, S. A. (2015). Integrated assessment and modelling: overview and synthesis of salient dimensions. </a:t>
            </a:r>
            <a:r>
              <a:rPr lang="en-US" sz="1050" b="0" i="1" dirty="0">
                <a:solidFill>
                  <a:srgbClr val="3A3A3A"/>
                </a:solidFill>
                <a:effectLst/>
                <a:latin typeface="Open Sans" panose="020B0606030504020204" pitchFamily="34" charset="0"/>
              </a:rPr>
              <a:t>Environmental Modelling and Software</a:t>
            </a:r>
            <a:r>
              <a:rPr lang="en-US" sz="1050" b="0" i="0" dirty="0">
                <a:solidFill>
                  <a:srgbClr val="3A3A3A"/>
                </a:solidFill>
                <a:effectLst/>
                <a:latin typeface="Open Sans" panose="020B0606030504020204" pitchFamily="34" charset="0"/>
              </a:rPr>
              <a:t>, </a:t>
            </a:r>
            <a:r>
              <a:rPr lang="en-US" sz="1050" b="1" i="0" dirty="0">
                <a:solidFill>
                  <a:srgbClr val="3A3A3A"/>
                </a:solidFill>
                <a:effectLst/>
                <a:latin typeface="Open Sans" panose="020B0606030504020204" pitchFamily="34" charset="0"/>
              </a:rPr>
              <a:t>64</a:t>
            </a:r>
            <a:r>
              <a:rPr lang="en-US" sz="1050" b="0" i="0" dirty="0">
                <a:solidFill>
                  <a:srgbClr val="3A3A3A"/>
                </a:solidFill>
                <a:effectLst/>
                <a:latin typeface="Open Sans" panose="020B0606030504020204" pitchFamily="34" charset="0"/>
              </a:rPr>
              <a:t>: 215-229. Online: </a:t>
            </a:r>
            <a:r>
              <a:rPr lang="en-US" sz="1050" b="0" i="0" u="none" strike="noStrike" dirty="0">
                <a:solidFill>
                  <a:srgbClr val="1185D7"/>
                </a:solidFill>
                <a:effectLst/>
                <a:latin typeface="Open Sans" panose="020B0606030504020204" pitchFamily="34" charset="0"/>
                <a:hlinkClick r:id="rId5"/>
              </a:rPr>
              <a:t>https://www.sciencedirect.com/science/article/pii/S1364815214003600</a:t>
            </a:r>
            <a:endParaRPr lang="en-US" sz="900" dirty="0">
              <a:solidFill>
                <a:prstClr val="black"/>
              </a:solidFill>
              <a:latin typeface="Calibri"/>
            </a:endParaRPr>
          </a:p>
        </p:txBody>
      </p:sp>
      <p:sp>
        <p:nvSpPr>
          <p:cNvPr id="10" name="Google Shape;406;p26">
            <a:extLst>
              <a:ext uri="{FF2B5EF4-FFF2-40B4-BE49-F238E27FC236}">
                <a16:creationId xmlns:a16="http://schemas.microsoft.com/office/drawing/2014/main" id="{51B197E3-86CB-1FE6-91E6-484337DEE0BA}"/>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lt1"/>
                </a:solidFill>
              </a:rPr>
              <a:t>Story-Informed Collections</a:t>
            </a:r>
            <a:endParaRPr lang="en-US" dirty="0"/>
          </a:p>
        </p:txBody>
      </p:sp>
      <p:sp>
        <p:nvSpPr>
          <p:cNvPr id="13" name="Google Shape;70;p3">
            <a:extLst>
              <a:ext uri="{FF2B5EF4-FFF2-40B4-BE49-F238E27FC236}">
                <a16:creationId xmlns:a16="http://schemas.microsoft.com/office/drawing/2014/main" id="{903D17B5-A104-7208-A9C3-8B8C701B5B3A}"/>
              </a:ext>
            </a:extLst>
          </p:cNvPr>
          <p:cNvSpPr txBox="1"/>
          <p:nvPr/>
        </p:nvSpPr>
        <p:spPr>
          <a:xfrm>
            <a:off x="35735" y="2429471"/>
            <a:ext cx="1578140" cy="615523"/>
          </a:xfrm>
          <a:prstGeom prst="rect">
            <a:avLst/>
          </a:prstGeom>
          <a:noFill/>
          <a:ln>
            <a:noFill/>
          </a:ln>
        </p:spPr>
        <p:txBody>
          <a:bodyPr spcFirstLastPara="1" wrap="square" lIns="91425" tIns="91425" rIns="91425" bIns="91425" anchor="t" anchorCtr="0">
            <a:spAutoFit/>
          </a:bodyPr>
          <a:lstStyle/>
          <a:p>
            <a:pPr marL="0" marR="0" lvl="0" indent="0"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(IS-GEO Boulder Workshop, 2019)</a:t>
            </a:r>
            <a:endParaRPr sz="1400" b="0" i="0" u="none" strike="noStrike" cap="none" dirty="0">
              <a:solidFill>
                <a:srgbClr val="000000"/>
              </a:solidFill>
              <a:latin typeface="Calibri"/>
              <a:ea typeface="Calibri"/>
              <a:cs typeface="Calibri"/>
              <a:sym typeface="Calibri"/>
            </a:endParaRPr>
          </a:p>
        </p:txBody>
      </p:sp>
      <p:grpSp>
        <p:nvGrpSpPr>
          <p:cNvPr id="16" name="Google Shape;304;p33">
            <a:extLst>
              <a:ext uri="{FF2B5EF4-FFF2-40B4-BE49-F238E27FC236}">
                <a16:creationId xmlns:a16="http://schemas.microsoft.com/office/drawing/2014/main" id="{6C7C7C7D-7881-B455-A00B-3C40643C1F61}"/>
              </a:ext>
            </a:extLst>
          </p:cNvPr>
          <p:cNvGrpSpPr/>
          <p:nvPr/>
        </p:nvGrpSpPr>
        <p:grpSpPr>
          <a:xfrm>
            <a:off x="7116871" y="3042784"/>
            <a:ext cx="1587727" cy="1524751"/>
            <a:chOff x="8530294" y="2364259"/>
            <a:chExt cx="2854500" cy="2829600"/>
          </a:xfrm>
        </p:grpSpPr>
        <p:sp>
          <p:nvSpPr>
            <p:cNvPr id="17" name="Google Shape;305;p33">
              <a:extLst>
                <a:ext uri="{FF2B5EF4-FFF2-40B4-BE49-F238E27FC236}">
                  <a16:creationId xmlns:a16="http://schemas.microsoft.com/office/drawing/2014/main" id="{72EFB205-2916-CB18-C552-3325EB09F2A2}"/>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8" name="Google Shape;306;p33">
              <a:extLst>
                <a:ext uri="{FF2B5EF4-FFF2-40B4-BE49-F238E27FC236}">
                  <a16:creationId xmlns:a16="http://schemas.microsoft.com/office/drawing/2014/main" id="{932B8F0F-5543-66A0-D117-B8F97040C27D}"/>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9" name="Google Shape;307;p33">
              <a:extLst>
                <a:ext uri="{FF2B5EF4-FFF2-40B4-BE49-F238E27FC236}">
                  <a16:creationId xmlns:a16="http://schemas.microsoft.com/office/drawing/2014/main" id="{42DD734C-DCA7-A18B-2243-8F4994CF3C15}"/>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0" name="Google Shape;308;p33">
              <a:extLst>
                <a:ext uri="{FF2B5EF4-FFF2-40B4-BE49-F238E27FC236}">
                  <a16:creationId xmlns:a16="http://schemas.microsoft.com/office/drawing/2014/main" id="{3659963C-2657-A918-025E-6E22E3DFF436}"/>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21" name="Google Shape;302;p33">
            <a:extLst>
              <a:ext uri="{FF2B5EF4-FFF2-40B4-BE49-F238E27FC236}">
                <a16:creationId xmlns:a16="http://schemas.microsoft.com/office/drawing/2014/main" id="{9E35D5AD-C134-DB66-40CD-B29FDD2F792E}"/>
              </a:ext>
            </a:extLst>
          </p:cNvPr>
          <p:cNvSpPr/>
          <p:nvPr/>
        </p:nvSpPr>
        <p:spPr>
          <a:xfrm>
            <a:off x="7167273" y="495656"/>
            <a:ext cx="1508299" cy="1358125"/>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2" name="TextBox 21">
            <a:extLst>
              <a:ext uri="{FF2B5EF4-FFF2-40B4-BE49-F238E27FC236}">
                <a16:creationId xmlns:a16="http://schemas.microsoft.com/office/drawing/2014/main" id="{F3586CFB-C13B-D70B-DB3A-7BD03E13A32A}"/>
              </a:ext>
            </a:extLst>
          </p:cNvPr>
          <p:cNvSpPr txBox="1"/>
          <p:nvPr/>
        </p:nvSpPr>
        <p:spPr>
          <a:xfrm rot="19991276">
            <a:off x="6500807" y="2429347"/>
            <a:ext cx="886120" cy="523220"/>
          </a:xfrm>
          <a:prstGeom prst="rect">
            <a:avLst/>
          </a:prstGeom>
          <a:noFill/>
        </p:spPr>
        <p:txBody>
          <a:bodyPr wrap="square" rtlCol="0">
            <a:spAutoFit/>
          </a:bodyPr>
          <a:lstStyle/>
          <a:p>
            <a:pPr algn="ctr"/>
            <a:r>
              <a:rPr lang="en-US" dirty="0">
                <a:solidFill>
                  <a:srgbClr val="B05306"/>
                </a:solidFill>
              </a:rPr>
              <a:t>You are Here!</a:t>
            </a:r>
          </a:p>
        </p:txBody>
      </p:sp>
      <p:sp>
        <p:nvSpPr>
          <p:cNvPr id="23" name="Triangle 22">
            <a:extLst>
              <a:ext uri="{FF2B5EF4-FFF2-40B4-BE49-F238E27FC236}">
                <a16:creationId xmlns:a16="http://schemas.microsoft.com/office/drawing/2014/main" id="{1DC1F7B0-677E-50B4-B734-3A78DEC9BD6E}"/>
              </a:ext>
            </a:extLst>
          </p:cNvPr>
          <p:cNvSpPr/>
          <p:nvPr/>
        </p:nvSpPr>
        <p:spPr>
          <a:xfrm rot="14574412">
            <a:off x="6454295" y="2799981"/>
            <a:ext cx="213401" cy="216299"/>
          </a:xfrm>
          <a:prstGeom prst="triangle">
            <a:avLst/>
          </a:prstGeom>
          <a:solidFill>
            <a:srgbClr val="B05306"/>
          </a:solidFill>
          <a:ln>
            <a:solidFill>
              <a:srgbClr val="B0530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302;p33">
            <a:extLst>
              <a:ext uri="{FF2B5EF4-FFF2-40B4-BE49-F238E27FC236}">
                <a16:creationId xmlns:a16="http://schemas.microsoft.com/office/drawing/2014/main" id="{43042926-7AFA-55F9-1654-CDF51E9BAD56}"/>
              </a:ext>
            </a:extLst>
          </p:cNvPr>
          <p:cNvSpPr/>
          <p:nvPr/>
        </p:nvSpPr>
        <p:spPr>
          <a:xfrm rot="268619">
            <a:off x="5220541" y="2294907"/>
            <a:ext cx="846506" cy="462544"/>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cxnSp>
        <p:nvCxnSpPr>
          <p:cNvPr id="28" name="Straight Connector 27">
            <a:extLst>
              <a:ext uri="{FF2B5EF4-FFF2-40B4-BE49-F238E27FC236}">
                <a16:creationId xmlns:a16="http://schemas.microsoft.com/office/drawing/2014/main" id="{E15FEF27-1271-E625-5688-5CE93A5714ED}"/>
              </a:ext>
            </a:extLst>
          </p:cNvPr>
          <p:cNvCxnSpPr>
            <a:cxnSpLocks/>
          </p:cNvCxnSpPr>
          <p:nvPr/>
        </p:nvCxnSpPr>
        <p:spPr>
          <a:xfrm flipV="1">
            <a:off x="6416118" y="1571861"/>
            <a:ext cx="785521" cy="685143"/>
          </a:xfrm>
          <a:prstGeom prst="line">
            <a:avLst/>
          </a:prstGeom>
          <a:ln>
            <a:solidFill>
              <a:srgbClr val="B05306"/>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1DDE462-01DB-CD80-2213-2696BFDF0268}"/>
              </a:ext>
            </a:extLst>
          </p:cNvPr>
          <p:cNvCxnSpPr>
            <a:cxnSpLocks/>
            <a:endCxn id="21" idx="2"/>
          </p:cNvCxnSpPr>
          <p:nvPr/>
        </p:nvCxnSpPr>
        <p:spPr>
          <a:xfrm>
            <a:off x="4798711" y="911915"/>
            <a:ext cx="2368562" cy="262804"/>
          </a:xfrm>
          <a:prstGeom prst="line">
            <a:avLst/>
          </a:prstGeom>
          <a:ln>
            <a:solidFill>
              <a:srgbClr val="B05306"/>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8F52217-9047-D6A5-8E7B-C4DC16A637BB}"/>
              </a:ext>
            </a:extLst>
          </p:cNvPr>
          <p:cNvSpPr txBox="1"/>
          <p:nvPr/>
        </p:nvSpPr>
        <p:spPr>
          <a:xfrm>
            <a:off x="6087952" y="1247906"/>
            <a:ext cx="977165" cy="430887"/>
          </a:xfrm>
          <a:prstGeom prst="rect">
            <a:avLst/>
          </a:prstGeom>
          <a:noFill/>
        </p:spPr>
        <p:txBody>
          <a:bodyPr wrap="square" rtlCol="0">
            <a:spAutoFit/>
          </a:bodyPr>
          <a:lstStyle/>
          <a:p>
            <a:pPr algn="ctr"/>
            <a:r>
              <a:rPr lang="en-US" sz="1100" dirty="0">
                <a:solidFill>
                  <a:srgbClr val="B05306"/>
                </a:solidFill>
              </a:rPr>
              <a:t>Opportunity Calling!</a:t>
            </a:r>
          </a:p>
        </p:txBody>
      </p:sp>
    </p:spTree>
    <p:extLst>
      <p:ext uri="{BB962C8B-B14F-4D97-AF65-F5344CB8AC3E}">
        <p14:creationId xmlns:p14="http://schemas.microsoft.com/office/powerpoint/2010/main" val="262594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6A602-52A4-6729-AF0C-191F892872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5555186-C030-9DE2-FCE9-CA4100466AA9}"/>
              </a:ext>
            </a:extLst>
          </p:cNvPr>
          <p:cNvSpPr/>
          <p:nvPr/>
        </p:nvSpPr>
        <p:spPr>
          <a:xfrm>
            <a:off x="0" y="414582"/>
            <a:ext cx="9144000" cy="1377410"/>
          </a:xfrm>
          <a:prstGeom prst="rect">
            <a:avLst/>
          </a:prstGeom>
          <a:solidFill>
            <a:srgbClr val="0F38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6E6269E5-B65F-B95C-C433-F2FD7457AE3C}"/>
              </a:ext>
            </a:extLst>
          </p:cNvPr>
          <p:cNvSpPr>
            <a:spLocks noGrp="1"/>
          </p:cNvSpPr>
          <p:nvPr>
            <p:ph type="title"/>
          </p:nvPr>
        </p:nvSpPr>
        <p:spPr>
          <a:xfrm>
            <a:off x="314325" y="603429"/>
            <a:ext cx="7403096" cy="994172"/>
          </a:xfrm>
        </p:spPr>
        <p:txBody>
          <a:bodyPr>
            <a:normAutofit fontScale="90000"/>
          </a:bodyPr>
          <a:lstStyle/>
          <a:p>
            <a:r>
              <a:rPr lang="en-US" dirty="0">
                <a:solidFill>
                  <a:schemeClr val="bg1"/>
                </a:solidFill>
                <a:latin typeface="Franklin Gothic Medium" panose="020B0603020102020204" pitchFamily="34" charset="0"/>
              </a:rPr>
              <a:t>Activity: Planning Data Collection </a:t>
            </a:r>
          </a:p>
        </p:txBody>
      </p:sp>
      <p:sp>
        <p:nvSpPr>
          <p:cNvPr id="3" name="Content Placeholder 2">
            <a:extLst>
              <a:ext uri="{FF2B5EF4-FFF2-40B4-BE49-F238E27FC236}">
                <a16:creationId xmlns:a16="http://schemas.microsoft.com/office/drawing/2014/main" id="{51A526BE-AF45-B86E-75CB-D80C834630E2}"/>
              </a:ext>
            </a:extLst>
          </p:cNvPr>
          <p:cNvSpPr>
            <a:spLocks noGrp="1"/>
          </p:cNvSpPr>
          <p:nvPr>
            <p:ph idx="1"/>
          </p:nvPr>
        </p:nvSpPr>
        <p:spPr>
          <a:xfrm>
            <a:off x="314324" y="1791992"/>
            <a:ext cx="4813935" cy="3351508"/>
          </a:xfrm>
        </p:spPr>
        <p:txBody>
          <a:bodyPr>
            <a:normAutofit fontScale="55000" lnSpcReduction="20000"/>
          </a:bodyPr>
          <a:lstStyle/>
          <a:p>
            <a:pPr>
              <a:spcBef>
                <a:spcPts val="600"/>
              </a:spcBef>
              <a:spcAft>
                <a:spcPts val="600"/>
              </a:spcAft>
            </a:pPr>
            <a:r>
              <a:rPr lang="en-US" dirty="0">
                <a:latin typeface="Franklin Gothic Book" panose="020B0503020102020204" pitchFamily="34" charset="0"/>
              </a:rPr>
              <a:t>Think about a project you are working on or plan to work on in the near future.  </a:t>
            </a:r>
          </a:p>
          <a:p>
            <a:pPr>
              <a:spcBef>
                <a:spcPts val="600"/>
              </a:spcBef>
              <a:spcAft>
                <a:spcPts val="600"/>
              </a:spcAft>
            </a:pPr>
            <a:r>
              <a:rPr lang="en-US" dirty="0">
                <a:latin typeface="Franklin Gothic Book" panose="020B0503020102020204" pitchFamily="34" charset="0"/>
              </a:rPr>
              <a:t>Create a list of the data collections needed for an integrated view.</a:t>
            </a:r>
          </a:p>
          <a:p>
            <a:pPr>
              <a:spcBef>
                <a:spcPts val="600"/>
              </a:spcBef>
              <a:spcAft>
                <a:spcPts val="600"/>
              </a:spcAft>
            </a:pPr>
            <a:r>
              <a:rPr lang="en-US" dirty="0">
                <a:latin typeface="Franklin Gothic Book" panose="020B0503020102020204" pitchFamily="34" charset="0"/>
              </a:rPr>
              <a:t>Now, try to identify which stakeholders have access to the information OR critical interests in the data.</a:t>
            </a:r>
          </a:p>
          <a:p>
            <a:pPr>
              <a:spcBef>
                <a:spcPts val="600"/>
              </a:spcBef>
              <a:spcAft>
                <a:spcPts val="600"/>
              </a:spcAft>
            </a:pPr>
            <a:r>
              <a:rPr lang="en-US" dirty="0">
                <a:latin typeface="Franklin Gothic Book" panose="020B0503020102020204" pitchFamily="34" charset="0"/>
              </a:rPr>
              <a:t>Any volunteers want to share ideas for expanding your active data collections?</a:t>
            </a:r>
          </a:p>
        </p:txBody>
      </p:sp>
      <p:sp>
        <p:nvSpPr>
          <p:cNvPr id="9" name="Rectangle 8">
            <a:extLst>
              <a:ext uri="{FF2B5EF4-FFF2-40B4-BE49-F238E27FC236}">
                <a16:creationId xmlns:a16="http://schemas.microsoft.com/office/drawing/2014/main" id="{CAF9A15D-69A1-B628-E6B7-EF74FBFE800C}"/>
              </a:ext>
            </a:extLst>
          </p:cNvPr>
          <p:cNvSpPr/>
          <p:nvPr/>
        </p:nvSpPr>
        <p:spPr>
          <a:xfrm>
            <a:off x="0" y="-6858"/>
            <a:ext cx="9144000" cy="473202"/>
          </a:xfrm>
          <a:prstGeom prst="rect">
            <a:avLst/>
          </a:prstGeom>
          <a:solidFill>
            <a:srgbClr val="D0D1D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dirty="0">
              <a:latin typeface="Arial" pitchFamily="34" charset="0"/>
              <a:cs typeface="Arial" pitchFamily="34" charset="0"/>
            </a:endParaRPr>
          </a:p>
        </p:txBody>
      </p:sp>
      <p:pic>
        <p:nvPicPr>
          <p:cNvPr id="10" name="Picture 9">
            <a:extLst>
              <a:ext uri="{FF2B5EF4-FFF2-40B4-BE49-F238E27FC236}">
                <a16:creationId xmlns:a16="http://schemas.microsoft.com/office/drawing/2014/main" id="{AACF8C54-224A-5D90-567D-6BC24EFE352B}"/>
              </a:ext>
            </a:extLst>
          </p:cNvPr>
          <p:cNvPicPr>
            <a:picLocks noChangeAspect="1"/>
          </p:cNvPicPr>
          <p:nvPr/>
        </p:nvPicPr>
        <p:blipFill>
          <a:blip r:embed="rId3">
            <a:lum bright="100000" contrast="-100000"/>
            <a:alphaModFix amt="77000"/>
          </a:blip>
          <a:stretch>
            <a:fillRect/>
          </a:stretch>
        </p:blipFill>
        <p:spPr>
          <a:xfrm>
            <a:off x="8607102" y="75438"/>
            <a:ext cx="433959" cy="304419"/>
          </a:xfrm>
          <a:prstGeom prst="rect">
            <a:avLst/>
          </a:prstGeom>
        </p:spPr>
      </p:pic>
      <p:grpSp>
        <p:nvGrpSpPr>
          <p:cNvPr id="5" name="Group 4">
            <a:extLst>
              <a:ext uri="{FF2B5EF4-FFF2-40B4-BE49-F238E27FC236}">
                <a16:creationId xmlns:a16="http://schemas.microsoft.com/office/drawing/2014/main" id="{442AFFD6-B406-8B1A-6434-9C8563123BB9}"/>
              </a:ext>
            </a:extLst>
          </p:cNvPr>
          <p:cNvGrpSpPr/>
          <p:nvPr/>
        </p:nvGrpSpPr>
        <p:grpSpPr>
          <a:xfrm>
            <a:off x="5607307" y="1956376"/>
            <a:ext cx="3361835" cy="3004855"/>
            <a:chOff x="1219200" y="553188"/>
            <a:chExt cx="6248400" cy="4403017"/>
          </a:xfrm>
        </p:grpSpPr>
        <p:pic>
          <p:nvPicPr>
            <p:cNvPr id="6" name="Picture 5">
              <a:extLst>
                <a:ext uri="{FF2B5EF4-FFF2-40B4-BE49-F238E27FC236}">
                  <a16:creationId xmlns:a16="http://schemas.microsoft.com/office/drawing/2014/main" id="{E0DD9DE3-7C8F-130C-798E-7A4D93EEC1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553188"/>
              <a:ext cx="6248400" cy="4403017"/>
            </a:xfrm>
            <a:prstGeom prst="rect">
              <a:avLst/>
            </a:prstGeom>
          </p:spPr>
        </p:pic>
        <p:sp>
          <p:nvSpPr>
            <p:cNvPr id="7" name="Oval 6">
              <a:extLst>
                <a:ext uri="{FF2B5EF4-FFF2-40B4-BE49-F238E27FC236}">
                  <a16:creationId xmlns:a16="http://schemas.microsoft.com/office/drawing/2014/main" id="{91215C36-91A0-0DA4-819E-0EAF22B83A16}"/>
                </a:ext>
              </a:extLst>
            </p:cNvPr>
            <p:cNvSpPr/>
            <p:nvPr/>
          </p:nvSpPr>
          <p:spPr>
            <a:xfrm>
              <a:off x="3296655" y="2259789"/>
              <a:ext cx="2122218" cy="1027871"/>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b="1" dirty="0">
                  <a:solidFill>
                    <a:schemeClr val="tx1"/>
                  </a:solidFill>
                </a:rPr>
                <a:t>Data Integration</a:t>
              </a:r>
            </a:p>
          </p:txBody>
        </p:sp>
      </p:grpSp>
    </p:spTree>
    <p:extLst>
      <p:ext uri="{BB962C8B-B14F-4D97-AF65-F5344CB8AC3E}">
        <p14:creationId xmlns:p14="http://schemas.microsoft.com/office/powerpoint/2010/main" val="1598155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85855-20C9-2478-34C2-24E4F99832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4616F-F891-7F8C-E2AC-A56CD9E77CAA}"/>
              </a:ext>
            </a:extLst>
          </p:cNvPr>
          <p:cNvSpPr>
            <a:spLocks noGrp="1"/>
          </p:cNvSpPr>
          <p:nvPr>
            <p:ph type="ctrTitle"/>
          </p:nvPr>
        </p:nvSpPr>
        <p:spPr>
          <a:xfrm>
            <a:off x="751788" y="843675"/>
            <a:ext cx="7772400" cy="1102519"/>
          </a:xfrm>
        </p:spPr>
        <p:txBody>
          <a:bodyPr/>
          <a:lstStyle/>
          <a:p>
            <a:pPr algn="ctr"/>
            <a:r>
              <a:rPr lang="en-US" dirty="0">
                <a:solidFill>
                  <a:srgbClr val="B05306"/>
                </a:solidFill>
              </a:rPr>
              <a:t>It all begins with DATA</a:t>
            </a:r>
          </a:p>
        </p:txBody>
      </p:sp>
      <p:sp>
        <p:nvSpPr>
          <p:cNvPr id="3" name="Subtitle 2">
            <a:extLst>
              <a:ext uri="{FF2B5EF4-FFF2-40B4-BE49-F238E27FC236}">
                <a16:creationId xmlns:a16="http://schemas.microsoft.com/office/drawing/2014/main" id="{15CD9DCE-7540-0AAD-8C8A-1E1AD5D72BAC}"/>
              </a:ext>
            </a:extLst>
          </p:cNvPr>
          <p:cNvSpPr>
            <a:spLocks noGrp="1"/>
          </p:cNvSpPr>
          <p:nvPr>
            <p:ph type="subTitle" idx="1"/>
          </p:nvPr>
        </p:nvSpPr>
        <p:spPr>
          <a:xfrm>
            <a:off x="1371600" y="1882857"/>
            <a:ext cx="6400800" cy="2349778"/>
          </a:xfrm>
        </p:spPr>
        <p:txBody>
          <a:bodyPr>
            <a:normAutofit/>
          </a:bodyPr>
          <a:lstStyle/>
          <a:p>
            <a:r>
              <a:rPr lang="en-US" dirty="0"/>
              <a:t>to help us make </a:t>
            </a:r>
          </a:p>
          <a:p>
            <a:r>
              <a:rPr lang="en-US" dirty="0"/>
              <a:t>SENSE </a:t>
            </a:r>
          </a:p>
          <a:p>
            <a:r>
              <a:rPr lang="en-US" dirty="0"/>
              <a:t>of the world</a:t>
            </a:r>
          </a:p>
        </p:txBody>
      </p:sp>
    </p:spTree>
    <p:extLst>
      <p:ext uri="{BB962C8B-B14F-4D97-AF65-F5344CB8AC3E}">
        <p14:creationId xmlns:p14="http://schemas.microsoft.com/office/powerpoint/2010/main" val="1758253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1"/>
          <p:cNvSpPr txBox="1">
            <a:spLocks noGrp="1"/>
          </p:cNvSpPr>
          <p:nvPr>
            <p:ph type="title"/>
          </p:nvPr>
        </p:nvSpPr>
        <p:spPr>
          <a:xfrm>
            <a:off x="245660" y="3575304"/>
            <a:ext cx="5293730" cy="1218908"/>
          </a:xfrm>
          <a:prstGeom prst="rect">
            <a:avLst/>
          </a:prstGeom>
          <a:solidFill>
            <a:srgbClr val="69562D"/>
          </a:solidFill>
          <a:ln>
            <a:noFill/>
          </a:ln>
        </p:spPr>
        <p:txBody>
          <a:bodyPr spcFirstLastPara="1" wrap="square" lIns="91425" tIns="45700" rIns="91425" bIns="45700" anchor="ctr" anchorCtr="0">
            <a:normAutofit fontScale="90000"/>
          </a:bodyPr>
          <a:lstStyle/>
          <a:p>
            <a:pPr marL="0" lvl="0" indent="0" algn="r" rtl="0">
              <a:lnSpc>
                <a:spcPct val="100000"/>
              </a:lnSpc>
              <a:spcBef>
                <a:spcPts val="0"/>
              </a:spcBef>
              <a:spcAft>
                <a:spcPts val="0"/>
              </a:spcAft>
              <a:buSzPts val="1800"/>
              <a:buNone/>
            </a:pPr>
            <a:r>
              <a:rPr lang="en-US" sz="3150" dirty="0">
                <a:solidFill>
                  <a:srgbClr val="FFFFFF"/>
                </a:solidFill>
                <a:latin typeface="Arial"/>
                <a:ea typeface="Arial"/>
                <a:cs typeface="Arial"/>
                <a:sym typeface="Arial"/>
              </a:rPr>
              <a:t>Place-based Knowledge to Inform Decision Frames </a:t>
            </a:r>
            <a:br>
              <a:rPr lang="en-US" sz="3150" dirty="0">
                <a:solidFill>
                  <a:srgbClr val="FFFFFF"/>
                </a:solidFill>
                <a:latin typeface="Arial"/>
                <a:ea typeface="Arial"/>
                <a:cs typeface="Arial"/>
                <a:sym typeface="Arial"/>
              </a:rPr>
            </a:br>
            <a:r>
              <a:rPr lang="en-US" sz="3150" dirty="0">
                <a:solidFill>
                  <a:srgbClr val="FFFFFF"/>
                </a:solidFill>
                <a:latin typeface="Arial"/>
                <a:ea typeface="Arial"/>
                <a:cs typeface="Arial"/>
                <a:sym typeface="Arial"/>
              </a:rPr>
              <a:t>&amp; Models</a:t>
            </a:r>
            <a:endParaRPr dirty="0"/>
          </a:p>
        </p:txBody>
      </p:sp>
      <p:sp>
        <p:nvSpPr>
          <p:cNvPr id="277" name="Google Shape;277;p21"/>
          <p:cNvSpPr txBox="1">
            <a:spLocks noGrp="1"/>
          </p:cNvSpPr>
          <p:nvPr>
            <p:ph type="body" idx="1"/>
          </p:nvPr>
        </p:nvSpPr>
        <p:spPr>
          <a:xfrm>
            <a:off x="5638800" y="514350"/>
            <a:ext cx="3455322" cy="4279862"/>
          </a:xfrm>
          <a:prstGeom prst="rect">
            <a:avLst/>
          </a:prstGeom>
          <a:solidFill>
            <a:srgbClr val="3A2D23"/>
          </a:solidFill>
          <a:ln>
            <a:noFill/>
          </a:ln>
        </p:spPr>
        <p:txBody>
          <a:bodyPr spcFirstLastPara="1" wrap="square" lIns="91425" tIns="45700" rIns="91425" bIns="45700" anchor="ctr" anchorCtr="0">
            <a:normAutofit/>
          </a:bodyPr>
          <a:lstStyle/>
          <a:p>
            <a:pPr marL="0" lvl="0" indent="0" algn="ctr" rtl="0">
              <a:lnSpc>
                <a:spcPct val="100000"/>
              </a:lnSpc>
              <a:spcBef>
                <a:spcPts val="440"/>
              </a:spcBef>
              <a:spcAft>
                <a:spcPts val="0"/>
              </a:spcAft>
              <a:buSzPct val="164897"/>
              <a:buNone/>
            </a:pPr>
            <a:r>
              <a:rPr lang="en-US" sz="1800" b="1" dirty="0">
                <a:solidFill>
                  <a:schemeClr val="bg1"/>
                </a:solidFill>
                <a:latin typeface="Arial"/>
                <a:ea typeface="Arial"/>
                <a:cs typeface="Arial"/>
                <a:sym typeface="Arial"/>
              </a:rPr>
              <a:t>Connect Knowledge Management with </a:t>
            </a:r>
          </a:p>
          <a:p>
            <a:pPr marL="0" lvl="0" indent="0" algn="ctr" rtl="0">
              <a:lnSpc>
                <a:spcPct val="100000"/>
              </a:lnSpc>
              <a:spcBef>
                <a:spcPts val="440"/>
              </a:spcBef>
              <a:spcAft>
                <a:spcPts val="0"/>
              </a:spcAft>
              <a:buSzPct val="164897"/>
              <a:buNone/>
            </a:pPr>
            <a:r>
              <a:rPr lang="en-US" sz="1800" b="1" dirty="0">
                <a:solidFill>
                  <a:schemeClr val="bg1"/>
                </a:solidFill>
                <a:latin typeface="Arial"/>
                <a:ea typeface="Arial"/>
                <a:cs typeface="Arial"/>
                <a:sym typeface="Arial"/>
              </a:rPr>
              <a:t>Community Contexts </a:t>
            </a:r>
          </a:p>
          <a:p>
            <a:pPr marL="0" lvl="0" indent="0" algn="ctr" rtl="0">
              <a:lnSpc>
                <a:spcPct val="100000"/>
              </a:lnSpc>
              <a:spcBef>
                <a:spcPts val="440"/>
              </a:spcBef>
              <a:spcAft>
                <a:spcPts val="0"/>
              </a:spcAft>
              <a:buSzPct val="164897"/>
              <a:buNone/>
            </a:pPr>
            <a:endParaRPr lang="en-US" sz="1200" dirty="0">
              <a:solidFill>
                <a:schemeClr val="bg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SzPts val="3200"/>
              <a:buNone/>
            </a:pPr>
            <a:r>
              <a:rPr lang="en-US" sz="1800" dirty="0">
                <a:solidFill>
                  <a:schemeClr val="bg1"/>
                </a:solidFill>
                <a:latin typeface="Calibri" panose="020F0502020204030204" pitchFamily="34" charset="0"/>
                <a:ea typeface="Arial"/>
                <a:cs typeface="Calibri" panose="020F0502020204030204" pitchFamily="34" charset="0"/>
                <a:sym typeface="Arial"/>
              </a:rPr>
              <a:t>Linking lived experiences to simulation models of disaster events </a:t>
            </a:r>
          </a:p>
          <a:p>
            <a:pPr marL="285750" indent="-285750">
              <a:spcBef>
                <a:spcPts val="0"/>
              </a:spcBef>
              <a:buSzPts val="3200"/>
            </a:pPr>
            <a:r>
              <a:rPr lang="en-US" sz="1600" dirty="0">
                <a:solidFill>
                  <a:schemeClr val="bg1"/>
                </a:solidFill>
                <a:latin typeface="Calibri" panose="020F0502020204030204" pitchFamily="34" charset="0"/>
                <a:ea typeface="Arial"/>
                <a:cs typeface="Calibri" panose="020F0502020204030204" pitchFamily="34" charset="0"/>
                <a:sym typeface="Arial"/>
              </a:rPr>
              <a:t>Goal to train artificial intelligence &amp; improve simulation model predictions</a:t>
            </a:r>
          </a:p>
          <a:p>
            <a:pPr marL="285750" indent="-285750">
              <a:spcBef>
                <a:spcPts val="0"/>
              </a:spcBef>
              <a:buSzPts val="3200"/>
            </a:pPr>
            <a:r>
              <a:rPr lang="en-US" sz="1600" dirty="0">
                <a:solidFill>
                  <a:schemeClr val="bg1"/>
                </a:solidFill>
                <a:latin typeface="Calibri" panose="020F0502020204030204" pitchFamily="34" charset="0"/>
                <a:cs typeface="Calibri" panose="020F0502020204030204" pitchFamily="34" charset="0"/>
                <a:sym typeface="Arial"/>
              </a:rPr>
              <a:t>Understand decision problem frames</a:t>
            </a:r>
          </a:p>
          <a:p>
            <a:pPr marL="285750" indent="-285750">
              <a:spcBef>
                <a:spcPts val="0"/>
              </a:spcBef>
              <a:buSzPts val="3200"/>
            </a:pPr>
            <a:r>
              <a:rPr lang="en-US" sz="1600" dirty="0">
                <a:solidFill>
                  <a:schemeClr val="bg1"/>
                </a:solidFill>
                <a:latin typeface="Calibri" panose="020F0502020204030204" pitchFamily="34" charset="0"/>
                <a:cs typeface="Calibri" panose="020F0502020204030204" pitchFamily="34" charset="0"/>
                <a:sym typeface="Arial"/>
              </a:rPr>
              <a:t>Develop event-based collections</a:t>
            </a:r>
            <a:endParaRPr lang="en-US" sz="1600" dirty="0">
              <a:solidFill>
                <a:schemeClr val="bg1"/>
              </a:solidFill>
              <a:latin typeface="Calibri" panose="020F0502020204030204" pitchFamily="34" charset="0"/>
              <a:cs typeface="Calibri" panose="020F0502020204030204" pitchFamily="34" charset="0"/>
            </a:endParaRPr>
          </a:p>
          <a:p>
            <a:pPr marL="0" lvl="0" indent="0" algn="l" rtl="0">
              <a:lnSpc>
                <a:spcPct val="100000"/>
              </a:lnSpc>
              <a:spcBef>
                <a:spcPts val="360"/>
              </a:spcBef>
              <a:spcAft>
                <a:spcPts val="0"/>
              </a:spcAft>
              <a:buSzPts val="1800"/>
              <a:buNone/>
            </a:pPr>
            <a:endParaRPr sz="1800" dirty="0">
              <a:solidFill>
                <a:schemeClr val="bg1"/>
              </a:solidFill>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pic>
        <p:nvPicPr>
          <p:cNvPr id="2" name="Google Shape;285;g1199876dc5c_0_29">
            <a:extLst>
              <a:ext uri="{FF2B5EF4-FFF2-40B4-BE49-F238E27FC236}">
                <a16:creationId xmlns:a16="http://schemas.microsoft.com/office/drawing/2014/main" id="{641C7AC2-B0DF-0126-7BB4-E2C1B6B8097F}"/>
              </a:ext>
            </a:extLst>
          </p:cNvPr>
          <p:cNvPicPr preferRelativeResize="0"/>
          <p:nvPr/>
        </p:nvPicPr>
        <p:blipFill rotWithShape="1">
          <a:blip r:embed="rId3">
            <a:alphaModFix/>
          </a:blip>
          <a:srcRect l="8578" r="7977" b="2949"/>
          <a:stretch/>
        </p:blipFill>
        <p:spPr>
          <a:xfrm>
            <a:off x="49878" y="550138"/>
            <a:ext cx="3063766" cy="2883018"/>
          </a:xfrm>
          <a:prstGeom prst="rect">
            <a:avLst/>
          </a:prstGeom>
          <a:noFill/>
          <a:ln>
            <a:noFill/>
          </a:ln>
        </p:spPr>
      </p:pic>
      <p:sp>
        <p:nvSpPr>
          <p:cNvPr id="3" name="Google Shape;440;p28">
            <a:extLst>
              <a:ext uri="{FF2B5EF4-FFF2-40B4-BE49-F238E27FC236}">
                <a16:creationId xmlns:a16="http://schemas.microsoft.com/office/drawing/2014/main" id="{66541385-A619-8550-8452-6A73564FB7AF}"/>
              </a:ext>
            </a:extLst>
          </p:cNvPr>
          <p:cNvSpPr txBox="1"/>
          <p:nvPr/>
        </p:nvSpPr>
        <p:spPr>
          <a:xfrm>
            <a:off x="5638800" y="4078672"/>
            <a:ext cx="3455322" cy="715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30001"/>
              </a:buClr>
              <a:buSzPts val="1350"/>
              <a:buFont typeface="Arial"/>
              <a:buNone/>
            </a:pPr>
            <a:r>
              <a:rPr lang="en-US" sz="1350" b="0" i="1" u="none" strike="noStrike" cap="none" dirty="0">
                <a:solidFill>
                  <a:schemeClr val="tx1">
                    <a:lumMod val="50000"/>
                    <a:lumOff val="50000"/>
                  </a:schemeClr>
                </a:solidFill>
                <a:latin typeface="Book Antiqua"/>
                <a:ea typeface="Book Antiqua"/>
                <a:cs typeface="Book Antiqua"/>
                <a:sym typeface="Book Antiqua"/>
              </a:rPr>
              <a:t>Work with Clint Dawson, Katy Brown, Will Mobley , Lydia Fletcher (UT), F</a:t>
            </a:r>
            <a:r>
              <a:rPr lang="en-US" sz="1350" i="1" dirty="0">
                <a:solidFill>
                  <a:schemeClr val="tx1">
                    <a:lumMod val="50000"/>
                    <a:lumOff val="50000"/>
                  </a:schemeClr>
                </a:solidFill>
                <a:latin typeface="Book Antiqua"/>
                <a:ea typeface="Book Antiqua"/>
                <a:cs typeface="Book Antiqua"/>
                <a:sym typeface="Book Antiqua"/>
              </a:rPr>
              <a:t>rancisco</a:t>
            </a:r>
            <a:r>
              <a:rPr lang="en-US" sz="1350" b="0" i="1" u="none" strike="noStrike" cap="none" dirty="0">
                <a:solidFill>
                  <a:schemeClr val="tx1">
                    <a:lumMod val="50000"/>
                    <a:lumOff val="50000"/>
                  </a:schemeClr>
                </a:solidFill>
                <a:latin typeface="Book Antiqua"/>
                <a:ea typeface="Book Antiqua"/>
                <a:cs typeface="Book Antiqua"/>
                <a:sym typeface="Book Antiqua"/>
              </a:rPr>
              <a:t> Guajardo (MOST)</a:t>
            </a:r>
            <a:endParaRPr dirty="0">
              <a:solidFill>
                <a:schemeClr val="tx1">
                  <a:lumMod val="50000"/>
                  <a:lumOff val="50000"/>
                </a:schemeClr>
              </a:solidFill>
            </a:endParaRPr>
          </a:p>
        </p:txBody>
      </p:sp>
      <p:pic>
        <p:nvPicPr>
          <p:cNvPr id="4" name="Google Shape;316;p22">
            <a:extLst>
              <a:ext uri="{FF2B5EF4-FFF2-40B4-BE49-F238E27FC236}">
                <a16:creationId xmlns:a16="http://schemas.microsoft.com/office/drawing/2014/main" id="{E5302511-F7D5-3732-8945-8FFA824D8680}"/>
              </a:ext>
            </a:extLst>
          </p:cNvPr>
          <p:cNvPicPr preferRelativeResize="0"/>
          <p:nvPr/>
        </p:nvPicPr>
        <p:blipFill rotWithShape="1">
          <a:blip r:embed="rId4">
            <a:alphaModFix/>
          </a:blip>
          <a:srcRect/>
          <a:stretch/>
        </p:blipFill>
        <p:spPr>
          <a:xfrm>
            <a:off x="1868255" y="514350"/>
            <a:ext cx="4197298" cy="2738344"/>
          </a:xfrm>
          <a:prstGeom prst="rect">
            <a:avLst/>
          </a:prstGeom>
          <a:noFill/>
          <a:ln>
            <a:noFill/>
          </a:ln>
        </p:spPr>
      </p:pic>
      <p:sp>
        <p:nvSpPr>
          <p:cNvPr id="5" name="Google Shape;485;p3">
            <a:extLst>
              <a:ext uri="{FF2B5EF4-FFF2-40B4-BE49-F238E27FC236}">
                <a16:creationId xmlns:a16="http://schemas.microsoft.com/office/drawing/2014/main" id="{3DD5EFA4-13A8-2499-17DD-9CB6D40F73DA}"/>
              </a:ext>
            </a:extLst>
          </p:cNvPr>
          <p:cNvSpPr txBox="1"/>
          <p:nvPr/>
        </p:nvSpPr>
        <p:spPr>
          <a:xfrm>
            <a:off x="379344" y="4914899"/>
            <a:ext cx="8307456" cy="45720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PlanetTexas2050.utexas.edu</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dirty="0">
              <a:solidFill>
                <a:schemeClr val="lt1"/>
              </a:solidFill>
              <a:latin typeface="Arial"/>
              <a:ea typeface="Arial"/>
              <a:cs typeface="Arial"/>
              <a:sym typeface="Arial"/>
            </a:endParaRPr>
          </a:p>
        </p:txBody>
      </p:sp>
      <p:pic>
        <p:nvPicPr>
          <p:cNvPr id="6" name="Google Shape;486;p3" descr="Logo&#10;&#10;Description automatically generated">
            <a:extLst>
              <a:ext uri="{FF2B5EF4-FFF2-40B4-BE49-F238E27FC236}">
                <a16:creationId xmlns:a16="http://schemas.microsoft.com/office/drawing/2014/main" id="{0C66A473-5067-8E5D-38FE-EBCD5A54FEB6}"/>
              </a:ext>
            </a:extLst>
          </p:cNvPr>
          <p:cNvPicPr preferRelativeResize="0"/>
          <p:nvPr/>
        </p:nvPicPr>
        <p:blipFill rotWithShape="1">
          <a:blip r:embed="rId5">
            <a:alphaModFix/>
          </a:blip>
          <a:srcRect r="-311" b="28570"/>
          <a:stretch/>
        </p:blipFill>
        <p:spPr>
          <a:xfrm>
            <a:off x="377020" y="4947334"/>
            <a:ext cx="2035240" cy="202251"/>
          </a:xfrm>
          <a:prstGeom prst="rect">
            <a:avLst/>
          </a:prstGeom>
          <a:noFill/>
          <a:ln>
            <a:noFill/>
          </a:ln>
        </p:spPr>
      </p:pic>
      <p:sp>
        <p:nvSpPr>
          <p:cNvPr id="7" name="Google Shape;406;p26">
            <a:extLst>
              <a:ext uri="{FF2B5EF4-FFF2-40B4-BE49-F238E27FC236}">
                <a16:creationId xmlns:a16="http://schemas.microsoft.com/office/drawing/2014/main" id="{4B342883-10E8-42A4-56F1-0031D18551C4}"/>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lt1"/>
                </a:solidFill>
              </a:rPr>
              <a:t>Flipping Knowledge Exchange</a:t>
            </a:r>
            <a:endParaRPr lang="en-US" dirty="0"/>
          </a:p>
        </p:txBody>
      </p:sp>
    </p:spTree>
    <p:extLst>
      <p:ext uri="{BB962C8B-B14F-4D97-AF65-F5344CB8AC3E}">
        <p14:creationId xmlns:p14="http://schemas.microsoft.com/office/powerpoint/2010/main" val="3557523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cxnSp>
        <p:nvCxnSpPr>
          <p:cNvPr id="481" name="Google Shape;481;p3"/>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482" name="Google Shape;482;p3"/>
          <p:cNvSpPr/>
          <p:nvPr/>
        </p:nvSpPr>
        <p:spPr>
          <a:xfrm>
            <a:off x="533400" y="1363900"/>
            <a:ext cx="8077200" cy="3551100"/>
          </a:xfrm>
          <a:prstGeom prst="rect">
            <a:avLst/>
          </a:prstGeom>
          <a:solidFill>
            <a:srgbClr val="BD5800"/>
          </a:solidFill>
          <a:ln>
            <a:noFill/>
          </a:ln>
          <a:effectLst>
            <a:outerShdw blurRad="40000" dist="23000" dir="5400000" rotWithShape="0">
              <a:schemeClr val="dk1">
                <a:alpha val="3372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accent6">
                  <a:lumMod val="50000"/>
                </a:schemeClr>
              </a:solidFill>
              <a:latin typeface="Arial"/>
              <a:ea typeface="Arial"/>
              <a:cs typeface="Arial"/>
              <a:sym typeface="Arial"/>
            </a:endParaRPr>
          </a:p>
        </p:txBody>
      </p:sp>
      <p:sp>
        <p:nvSpPr>
          <p:cNvPr id="483" name="Google Shape;483;p3"/>
          <p:cNvSpPr txBox="1">
            <a:spLocks noGrp="1"/>
          </p:cNvSpPr>
          <p:nvPr>
            <p:ph type="title"/>
          </p:nvPr>
        </p:nvSpPr>
        <p:spPr>
          <a:xfrm>
            <a:off x="457200" y="685800"/>
            <a:ext cx="8229600" cy="85725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ts val="4000"/>
              <a:buFont typeface="Arial Black"/>
              <a:buNone/>
            </a:pPr>
            <a:r>
              <a:rPr lang="en-US" sz="4000" b="1">
                <a:solidFill>
                  <a:srgbClr val="BD5800"/>
                </a:solidFill>
                <a:latin typeface="Arial Black"/>
                <a:ea typeface="Arial Black"/>
                <a:cs typeface="Arial Black"/>
                <a:sym typeface="Arial Black"/>
              </a:rPr>
              <a:t>Recentering Communities</a:t>
            </a:r>
            <a:endParaRPr/>
          </a:p>
        </p:txBody>
      </p:sp>
      <p:sp>
        <p:nvSpPr>
          <p:cNvPr id="484" name="Google Shape;484;p3"/>
          <p:cNvSpPr txBox="1">
            <a:spLocks noGrp="1"/>
          </p:cNvSpPr>
          <p:nvPr>
            <p:ph type="body" idx="1"/>
          </p:nvPr>
        </p:nvSpPr>
        <p:spPr>
          <a:xfrm>
            <a:off x="567325" y="1390275"/>
            <a:ext cx="3637500" cy="3108600"/>
          </a:xfrm>
          <a:prstGeom prst="rect">
            <a:avLst/>
          </a:prstGeom>
          <a:noFill/>
          <a:ln>
            <a:noFill/>
          </a:ln>
        </p:spPr>
        <p:txBody>
          <a:bodyPr spcFirstLastPara="1" wrap="square" lIns="91425" tIns="45700" rIns="91425" bIns="45700" anchor="t" anchorCtr="0">
            <a:normAutofit fontScale="92500" lnSpcReduction="20000"/>
          </a:bodyPr>
          <a:lstStyle/>
          <a:p>
            <a:pPr marL="342900" lvl="0" indent="-330517" algn="l" rtl="0">
              <a:lnSpc>
                <a:spcPct val="100000"/>
              </a:lnSpc>
              <a:spcBef>
                <a:spcPts val="0"/>
              </a:spcBef>
              <a:spcAft>
                <a:spcPts val="0"/>
              </a:spcAft>
              <a:buClr>
                <a:schemeClr val="lt1"/>
              </a:buClr>
              <a:buSzPct val="100000"/>
              <a:buChar char="•"/>
            </a:pPr>
            <a:r>
              <a:rPr lang="en-US" sz="2600" dirty="0">
                <a:solidFill>
                  <a:schemeClr val="lt1"/>
                </a:solidFill>
                <a:latin typeface="Arial"/>
                <a:ea typeface="Arial"/>
                <a:cs typeface="Arial"/>
                <a:sym typeface="Arial"/>
              </a:rPr>
              <a:t>Knowledge comes in many forms</a:t>
            </a:r>
            <a:endParaRPr dirty="0"/>
          </a:p>
          <a:p>
            <a:pPr marL="742950" lvl="1" indent="-275272" algn="l" rtl="0">
              <a:lnSpc>
                <a:spcPct val="100000"/>
              </a:lnSpc>
              <a:spcBef>
                <a:spcPts val="440"/>
              </a:spcBef>
              <a:spcAft>
                <a:spcPts val="0"/>
              </a:spcAft>
              <a:buClr>
                <a:schemeClr val="lt1"/>
              </a:buClr>
              <a:buSzPct val="100000"/>
              <a:buChar char="–"/>
            </a:pPr>
            <a:r>
              <a:rPr lang="en-US" sz="2200" dirty="0">
                <a:solidFill>
                  <a:schemeClr val="lt1"/>
                </a:solidFill>
                <a:latin typeface="Arial"/>
                <a:ea typeface="Arial"/>
                <a:cs typeface="Arial"/>
                <a:sym typeface="Arial"/>
              </a:rPr>
              <a:t>data &amp; models are powerful tools</a:t>
            </a:r>
            <a:endParaRPr dirty="0"/>
          </a:p>
          <a:p>
            <a:pPr marL="742950" lvl="1" indent="-275272" algn="l" rtl="0">
              <a:lnSpc>
                <a:spcPct val="100000"/>
              </a:lnSpc>
              <a:spcBef>
                <a:spcPts val="440"/>
              </a:spcBef>
              <a:spcAft>
                <a:spcPts val="0"/>
              </a:spcAft>
              <a:buClr>
                <a:schemeClr val="lt1"/>
              </a:buClr>
              <a:buSzPct val="100000"/>
              <a:buChar char="–"/>
            </a:pPr>
            <a:r>
              <a:rPr lang="en-US" sz="2200" dirty="0">
                <a:solidFill>
                  <a:schemeClr val="lt1"/>
                </a:solidFill>
                <a:latin typeface="Arial"/>
                <a:ea typeface="Arial"/>
                <a:cs typeface="Arial"/>
                <a:sym typeface="Arial"/>
              </a:rPr>
              <a:t>Human-AI partnerships promise to accelerate our ability to respond</a:t>
            </a:r>
            <a:endParaRPr dirty="0"/>
          </a:p>
          <a:p>
            <a:pPr marL="742950" lvl="1" indent="-275272" algn="l" rtl="0">
              <a:lnSpc>
                <a:spcPct val="100000"/>
              </a:lnSpc>
              <a:spcBef>
                <a:spcPts val="440"/>
              </a:spcBef>
              <a:spcAft>
                <a:spcPts val="0"/>
              </a:spcAft>
              <a:buClr>
                <a:schemeClr val="lt1"/>
              </a:buClr>
              <a:buSzPct val="100000"/>
              <a:buChar char="–"/>
            </a:pPr>
            <a:r>
              <a:rPr lang="en-US" sz="2200" dirty="0">
                <a:solidFill>
                  <a:schemeClr val="lt1"/>
                </a:solidFill>
                <a:latin typeface="Arial"/>
                <a:ea typeface="Arial"/>
                <a:cs typeface="Arial"/>
                <a:sym typeface="Arial"/>
              </a:rPr>
              <a:t>Our stories and lived experiences are powerful framing devices</a:t>
            </a:r>
            <a:endParaRPr dirty="0"/>
          </a:p>
        </p:txBody>
      </p:sp>
      <p:sp>
        <p:nvSpPr>
          <p:cNvPr id="485" name="Google Shape;485;p3"/>
          <p:cNvSpPr txBox="1"/>
          <p:nvPr/>
        </p:nvSpPr>
        <p:spPr>
          <a:xfrm>
            <a:off x="379344" y="4914899"/>
            <a:ext cx="8307456" cy="45720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PlanetTexas2050.utexas.edu</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dirty="0">
              <a:solidFill>
                <a:schemeClr val="lt1"/>
              </a:solidFill>
              <a:latin typeface="Arial"/>
              <a:ea typeface="Arial"/>
              <a:cs typeface="Arial"/>
              <a:sym typeface="Arial"/>
            </a:endParaRPr>
          </a:p>
        </p:txBody>
      </p:sp>
      <p:pic>
        <p:nvPicPr>
          <p:cNvPr id="486" name="Google Shape;486;p3" descr="Logo&#10;&#10;Description automatically generated"/>
          <p:cNvPicPr preferRelativeResize="0"/>
          <p:nvPr/>
        </p:nvPicPr>
        <p:blipFill rotWithShape="1">
          <a:blip r:embed="rId3">
            <a:alphaModFix/>
          </a:blip>
          <a:srcRect r="-311" b="28570"/>
          <a:stretch/>
        </p:blipFill>
        <p:spPr>
          <a:xfrm>
            <a:off x="377020" y="4947334"/>
            <a:ext cx="2035240" cy="202251"/>
          </a:xfrm>
          <a:prstGeom prst="rect">
            <a:avLst/>
          </a:prstGeom>
          <a:noFill/>
          <a:ln>
            <a:noFill/>
          </a:ln>
        </p:spPr>
      </p:pic>
      <p:pic>
        <p:nvPicPr>
          <p:cNvPr id="487" name="Google Shape;487;p3"/>
          <p:cNvPicPr preferRelativeResize="0"/>
          <p:nvPr/>
        </p:nvPicPr>
        <p:blipFill rotWithShape="1">
          <a:blip r:embed="rId4">
            <a:alphaModFix/>
          </a:blip>
          <a:srcRect/>
          <a:stretch/>
        </p:blipFill>
        <p:spPr>
          <a:xfrm>
            <a:off x="4204875" y="1543050"/>
            <a:ext cx="4301974" cy="31661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53" name="Google Shape;53;p3"/>
          <p:cNvSpPr/>
          <p:nvPr/>
        </p:nvSpPr>
        <p:spPr>
          <a:xfrm>
            <a:off x="533400" y="1059100"/>
            <a:ext cx="8077200" cy="3551100"/>
          </a:xfrm>
          <a:prstGeom prst="rect">
            <a:avLst/>
          </a:prstGeom>
          <a:solidFill>
            <a:srgbClr val="BD5800"/>
          </a:solidFill>
          <a:ln>
            <a:noFill/>
          </a:ln>
          <a:effectLst>
            <a:outerShdw blurRad="40000" dist="23000" dir="5400000" rotWithShape="0">
              <a:schemeClr val="dk1">
                <a:alpha val="3372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4" name="Google Shape;54;p3"/>
          <p:cNvSpPr/>
          <p:nvPr/>
        </p:nvSpPr>
        <p:spPr>
          <a:xfrm>
            <a:off x="2009275" y="22085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3"/>
          <p:cNvSpPr/>
          <p:nvPr/>
        </p:nvSpPr>
        <p:spPr>
          <a:xfrm>
            <a:off x="1628275" y="22085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56" name="Google Shape;56;p3"/>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57" name="Google Shape;57;p3"/>
          <p:cNvSpPr txBox="1">
            <a:spLocks noGrp="1"/>
          </p:cNvSpPr>
          <p:nvPr>
            <p:ph type="title"/>
          </p:nvPr>
        </p:nvSpPr>
        <p:spPr>
          <a:xfrm>
            <a:off x="457200" y="304800"/>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ts val="4000"/>
              <a:buFont typeface="Arial Black"/>
              <a:buNone/>
            </a:pPr>
            <a:r>
              <a:rPr lang="en-US" sz="4000" b="1">
                <a:solidFill>
                  <a:srgbClr val="BD5800"/>
                </a:solidFill>
                <a:latin typeface="Arial Black"/>
                <a:ea typeface="Arial Black"/>
                <a:cs typeface="Arial Black"/>
                <a:sym typeface="Arial Black"/>
              </a:rPr>
              <a:t>Intentionality…</a:t>
            </a:r>
            <a:endParaRPr/>
          </a:p>
        </p:txBody>
      </p:sp>
      <p:sp>
        <p:nvSpPr>
          <p:cNvPr id="58" name="Google Shape;58;p3"/>
          <p:cNvSpPr/>
          <p:nvPr/>
        </p:nvSpPr>
        <p:spPr>
          <a:xfrm>
            <a:off x="5960325" y="2134700"/>
            <a:ext cx="18411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 name="Google Shape;59;p3"/>
          <p:cNvSpPr/>
          <p:nvPr/>
        </p:nvSpPr>
        <p:spPr>
          <a:xfrm>
            <a:off x="5972725" y="3017159"/>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3"/>
          <p:cNvSpPr/>
          <p:nvPr/>
        </p:nvSpPr>
        <p:spPr>
          <a:xfrm>
            <a:off x="6130802" y="2603834"/>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3"/>
          <p:cNvSpPr/>
          <p:nvPr/>
        </p:nvSpPr>
        <p:spPr>
          <a:xfrm>
            <a:off x="6504786" y="3345250"/>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 name="Google Shape;62;p3"/>
          <p:cNvSpPr/>
          <p:nvPr/>
        </p:nvSpPr>
        <p:spPr>
          <a:xfrm>
            <a:off x="7494939" y="2964250"/>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 name="Google Shape;63;p3"/>
          <p:cNvSpPr/>
          <p:nvPr/>
        </p:nvSpPr>
        <p:spPr>
          <a:xfrm>
            <a:off x="7265446" y="2536667"/>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3"/>
          <p:cNvSpPr/>
          <p:nvPr/>
        </p:nvSpPr>
        <p:spPr>
          <a:xfrm>
            <a:off x="6887125" y="220857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 name="Google Shape;65;p3"/>
          <p:cNvSpPr/>
          <p:nvPr/>
        </p:nvSpPr>
        <p:spPr>
          <a:xfrm>
            <a:off x="6886083" y="2940959"/>
            <a:ext cx="156300" cy="168000"/>
          </a:xfrm>
          <a:prstGeom prst="flowChartConnector">
            <a:avLst/>
          </a:prstGeom>
          <a:solidFill>
            <a:srgbClr val="000000">
              <a:alpha val="48627"/>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6" name="Google Shape;66;p3"/>
          <p:cNvCxnSpPr>
            <a:stCxn id="63" idx="1"/>
            <a:endCxn id="64" idx="5"/>
          </p:cNvCxnSpPr>
          <p:nvPr/>
        </p:nvCxnSpPr>
        <p:spPr>
          <a:xfrm rot="10800000">
            <a:off x="7083136" y="2404670"/>
            <a:ext cx="205200" cy="156600"/>
          </a:xfrm>
          <a:prstGeom prst="straightConnector1">
            <a:avLst/>
          </a:prstGeom>
          <a:noFill/>
          <a:ln w="9525" cap="flat" cmpd="sng">
            <a:solidFill>
              <a:srgbClr val="CCCCCC"/>
            </a:solidFill>
            <a:prstDash val="solid"/>
            <a:round/>
            <a:headEnd type="none" w="sm" len="sm"/>
            <a:tailEnd type="triangle" w="med" len="med"/>
          </a:ln>
        </p:spPr>
      </p:cxnSp>
      <p:cxnSp>
        <p:nvCxnSpPr>
          <p:cNvPr id="67" name="Google Shape;67;p3"/>
          <p:cNvCxnSpPr>
            <a:stCxn id="65" idx="7"/>
            <a:endCxn id="64" idx="5"/>
          </p:cNvCxnSpPr>
          <p:nvPr/>
        </p:nvCxnSpPr>
        <p:spPr>
          <a:xfrm rot="10800000" flipH="1">
            <a:off x="7019493" y="2404862"/>
            <a:ext cx="63900" cy="560700"/>
          </a:xfrm>
          <a:prstGeom prst="straightConnector1">
            <a:avLst/>
          </a:prstGeom>
          <a:noFill/>
          <a:ln w="9525" cap="flat" cmpd="sng">
            <a:solidFill>
              <a:srgbClr val="CCCCCC"/>
            </a:solidFill>
            <a:prstDash val="solid"/>
            <a:round/>
            <a:headEnd type="none" w="sm" len="sm"/>
            <a:tailEnd type="triangle" w="med" len="med"/>
          </a:ln>
        </p:spPr>
      </p:cxnSp>
      <p:cxnSp>
        <p:nvCxnSpPr>
          <p:cNvPr id="68" name="Google Shape;68;p3"/>
          <p:cNvCxnSpPr>
            <a:stCxn id="59" idx="6"/>
            <a:endCxn id="64" idx="4"/>
          </p:cNvCxnSpPr>
          <p:nvPr/>
        </p:nvCxnSpPr>
        <p:spPr>
          <a:xfrm rot="10800000" flipH="1">
            <a:off x="6129025" y="2438459"/>
            <a:ext cx="873000" cy="662700"/>
          </a:xfrm>
          <a:prstGeom prst="straightConnector1">
            <a:avLst/>
          </a:prstGeom>
          <a:noFill/>
          <a:ln w="9525" cap="flat" cmpd="sng">
            <a:solidFill>
              <a:srgbClr val="CCCCCC"/>
            </a:solidFill>
            <a:prstDash val="solid"/>
            <a:round/>
            <a:headEnd type="none" w="sm" len="sm"/>
            <a:tailEnd type="triangle" w="med" len="med"/>
          </a:ln>
        </p:spPr>
      </p:cxnSp>
      <p:cxnSp>
        <p:nvCxnSpPr>
          <p:cNvPr id="69" name="Google Shape;69;p3"/>
          <p:cNvCxnSpPr>
            <a:stCxn id="60" idx="7"/>
            <a:endCxn id="64" idx="3"/>
          </p:cNvCxnSpPr>
          <p:nvPr/>
        </p:nvCxnSpPr>
        <p:spPr>
          <a:xfrm rot="10800000" flipH="1">
            <a:off x="6264212" y="2404637"/>
            <a:ext cx="656700" cy="223800"/>
          </a:xfrm>
          <a:prstGeom prst="straightConnector1">
            <a:avLst/>
          </a:prstGeom>
          <a:noFill/>
          <a:ln w="9525" cap="flat" cmpd="sng">
            <a:solidFill>
              <a:srgbClr val="CCCCCC"/>
            </a:solidFill>
            <a:prstDash val="solid"/>
            <a:round/>
            <a:headEnd type="none" w="sm" len="sm"/>
            <a:tailEnd type="triangle" w="med" len="med"/>
          </a:ln>
        </p:spPr>
      </p:cxnSp>
      <p:sp>
        <p:nvSpPr>
          <p:cNvPr id="70" name="Google Shape;70;p3"/>
          <p:cNvSpPr txBox="1"/>
          <p:nvPr/>
        </p:nvSpPr>
        <p:spPr>
          <a:xfrm>
            <a:off x="4602475" y="4571500"/>
            <a:ext cx="3960925"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(Pennington et al., 2019 *</a:t>
            </a:r>
            <a:r>
              <a:rPr lang="en-US" sz="1400" b="0" i="0" u="none" strike="noStrike" cap="none" dirty="0">
                <a:solidFill>
                  <a:schemeClr val="bg1"/>
                </a:solidFill>
                <a:highlight>
                  <a:srgbClr val="B05306"/>
                </a:highlight>
                <a:latin typeface="Calibri"/>
                <a:ea typeface="Calibri"/>
                <a:cs typeface="Calibri"/>
                <a:sym typeface="Calibri"/>
              </a:rPr>
              <a:t>OJO Jo Martin, Co-Author</a:t>
            </a:r>
            <a:r>
              <a:rPr lang="en-US" sz="1400" b="0" i="0" u="none" strike="noStrike" cap="none" dirty="0">
                <a:solidFill>
                  <a:srgbClr val="000000"/>
                </a:solidFill>
                <a:latin typeface="Calibri"/>
                <a:ea typeface="Calibri"/>
                <a:cs typeface="Calibri"/>
                <a:sym typeface="Calibri"/>
              </a:rPr>
              <a:t>)</a:t>
            </a:r>
            <a:endParaRPr sz="1400" b="0" i="0" u="none" strike="noStrike" cap="none" dirty="0">
              <a:solidFill>
                <a:srgbClr val="000000"/>
              </a:solidFill>
              <a:latin typeface="Calibri"/>
              <a:ea typeface="Calibri"/>
              <a:cs typeface="Calibri"/>
              <a:sym typeface="Calibri"/>
            </a:endParaRPr>
          </a:p>
        </p:txBody>
      </p:sp>
      <p:cxnSp>
        <p:nvCxnSpPr>
          <p:cNvPr id="71" name="Google Shape;71;p3"/>
          <p:cNvCxnSpPr>
            <a:stCxn id="60" idx="3"/>
            <a:endCxn id="59" idx="0"/>
          </p:cNvCxnSpPr>
          <p:nvPr/>
        </p:nvCxnSpPr>
        <p:spPr>
          <a:xfrm flipH="1">
            <a:off x="6050792" y="2747231"/>
            <a:ext cx="102900" cy="270000"/>
          </a:xfrm>
          <a:prstGeom prst="straightConnector1">
            <a:avLst/>
          </a:prstGeom>
          <a:noFill/>
          <a:ln w="9525" cap="flat" cmpd="sng">
            <a:solidFill>
              <a:schemeClr val="dk2"/>
            </a:solidFill>
            <a:prstDash val="solid"/>
            <a:round/>
            <a:headEnd type="none" w="sm" len="sm"/>
            <a:tailEnd type="none" w="sm" len="sm"/>
          </a:ln>
        </p:spPr>
      </p:cxnSp>
      <p:cxnSp>
        <p:nvCxnSpPr>
          <p:cNvPr id="72" name="Google Shape;72;p3"/>
          <p:cNvCxnSpPr>
            <a:stCxn id="65" idx="6"/>
            <a:endCxn id="62" idx="2"/>
          </p:cNvCxnSpPr>
          <p:nvPr/>
        </p:nvCxnSpPr>
        <p:spPr>
          <a:xfrm>
            <a:off x="7042383" y="3024959"/>
            <a:ext cx="452700" cy="23400"/>
          </a:xfrm>
          <a:prstGeom prst="straightConnector1">
            <a:avLst/>
          </a:prstGeom>
          <a:noFill/>
          <a:ln w="9525" cap="flat" cmpd="sng">
            <a:solidFill>
              <a:schemeClr val="dk2"/>
            </a:solidFill>
            <a:prstDash val="solid"/>
            <a:round/>
            <a:headEnd type="none" w="sm" len="sm"/>
            <a:tailEnd type="none" w="sm" len="sm"/>
          </a:ln>
        </p:spPr>
      </p:cxnSp>
      <p:cxnSp>
        <p:nvCxnSpPr>
          <p:cNvPr id="73" name="Google Shape;73;p3"/>
          <p:cNvCxnSpPr>
            <a:stCxn id="59" idx="5"/>
            <a:endCxn id="61" idx="1"/>
          </p:cNvCxnSpPr>
          <p:nvPr/>
        </p:nvCxnSpPr>
        <p:spPr>
          <a:xfrm>
            <a:off x="6106135" y="3160556"/>
            <a:ext cx="421500" cy="209400"/>
          </a:xfrm>
          <a:prstGeom prst="straightConnector1">
            <a:avLst/>
          </a:prstGeom>
          <a:noFill/>
          <a:ln w="9525" cap="flat" cmpd="sng">
            <a:solidFill>
              <a:schemeClr val="dk2"/>
            </a:solidFill>
            <a:prstDash val="solid"/>
            <a:round/>
            <a:headEnd type="none" w="sm" len="sm"/>
            <a:tailEnd type="none" w="sm" len="sm"/>
          </a:ln>
        </p:spPr>
      </p:cxnSp>
      <p:cxnSp>
        <p:nvCxnSpPr>
          <p:cNvPr id="74" name="Google Shape;74;p3"/>
          <p:cNvCxnSpPr>
            <a:stCxn id="61" idx="0"/>
            <a:endCxn id="64" idx="4"/>
          </p:cNvCxnSpPr>
          <p:nvPr/>
        </p:nvCxnSpPr>
        <p:spPr>
          <a:xfrm rot="10800000" flipH="1">
            <a:off x="6582936" y="2438350"/>
            <a:ext cx="419100" cy="906900"/>
          </a:xfrm>
          <a:prstGeom prst="straightConnector1">
            <a:avLst/>
          </a:prstGeom>
          <a:noFill/>
          <a:ln w="9525" cap="flat" cmpd="sng">
            <a:solidFill>
              <a:srgbClr val="CCCCCC"/>
            </a:solidFill>
            <a:prstDash val="solid"/>
            <a:round/>
            <a:headEnd type="none" w="sm" len="sm"/>
            <a:tailEnd type="triangle" w="med" len="med"/>
          </a:ln>
        </p:spPr>
      </p:cxnSp>
      <p:cxnSp>
        <p:nvCxnSpPr>
          <p:cNvPr id="75" name="Google Shape;75;p3"/>
          <p:cNvCxnSpPr>
            <a:stCxn id="63" idx="5"/>
            <a:endCxn id="62" idx="0"/>
          </p:cNvCxnSpPr>
          <p:nvPr/>
        </p:nvCxnSpPr>
        <p:spPr>
          <a:xfrm>
            <a:off x="7398856" y="2680064"/>
            <a:ext cx="174300" cy="284100"/>
          </a:xfrm>
          <a:prstGeom prst="straightConnector1">
            <a:avLst/>
          </a:prstGeom>
          <a:noFill/>
          <a:ln w="9525" cap="flat" cmpd="sng">
            <a:solidFill>
              <a:schemeClr val="dk2"/>
            </a:solidFill>
            <a:prstDash val="solid"/>
            <a:round/>
            <a:headEnd type="none" w="sm" len="sm"/>
            <a:tailEnd type="none" w="sm" len="sm"/>
          </a:ln>
        </p:spPr>
      </p:cxnSp>
      <p:sp>
        <p:nvSpPr>
          <p:cNvPr id="76" name="Google Shape;76;p3"/>
          <p:cNvSpPr/>
          <p:nvPr/>
        </p:nvSpPr>
        <p:spPr>
          <a:xfrm>
            <a:off x="1247275" y="22085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
          <p:cNvSpPr/>
          <p:nvPr/>
        </p:nvSpPr>
        <p:spPr>
          <a:xfrm>
            <a:off x="1325727" y="36751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
          <p:cNvSpPr/>
          <p:nvPr/>
        </p:nvSpPr>
        <p:spPr>
          <a:xfrm>
            <a:off x="1288975" y="22892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9" name="Google Shape;79;p3"/>
          <p:cNvCxnSpPr>
            <a:stCxn id="77" idx="0"/>
            <a:endCxn id="78" idx="4"/>
          </p:cNvCxnSpPr>
          <p:nvPr/>
        </p:nvCxnSpPr>
        <p:spPr>
          <a:xfrm rot="10800000">
            <a:off x="1403877" y="2518984"/>
            <a:ext cx="0" cy="1156200"/>
          </a:xfrm>
          <a:prstGeom prst="straightConnector1">
            <a:avLst/>
          </a:prstGeom>
          <a:noFill/>
          <a:ln w="9525" cap="flat" cmpd="sng">
            <a:solidFill>
              <a:srgbClr val="CCCCCC"/>
            </a:solidFill>
            <a:prstDash val="solid"/>
            <a:round/>
            <a:headEnd type="none" w="sm" len="sm"/>
            <a:tailEnd type="triangle" w="med" len="med"/>
          </a:ln>
        </p:spPr>
      </p:cxnSp>
      <p:sp>
        <p:nvSpPr>
          <p:cNvPr id="80" name="Google Shape;80;p3"/>
          <p:cNvSpPr txBox="1"/>
          <p:nvPr/>
        </p:nvSpPr>
        <p:spPr>
          <a:xfrm>
            <a:off x="5316950" y="1313788"/>
            <a:ext cx="3189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Interdisciplinary</a:t>
            </a:r>
            <a:endParaRPr sz="1800" b="0" i="0" u="none" strike="noStrike" cap="none">
              <a:solidFill>
                <a:schemeClr val="lt1"/>
              </a:solidFill>
              <a:latin typeface="Calibri"/>
              <a:ea typeface="Calibri"/>
              <a:cs typeface="Calibri"/>
              <a:sym typeface="Calibri"/>
            </a:endParaRPr>
          </a:p>
        </p:txBody>
      </p:sp>
      <p:sp>
        <p:nvSpPr>
          <p:cNvPr id="81" name="Google Shape;81;p3"/>
          <p:cNvSpPr txBox="1"/>
          <p:nvPr/>
        </p:nvSpPr>
        <p:spPr>
          <a:xfrm>
            <a:off x="990600" y="1304925"/>
            <a:ext cx="1595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Disciplinary</a:t>
            </a:r>
            <a:endParaRPr sz="1800" b="0" i="0" u="none" strike="noStrike" cap="none">
              <a:solidFill>
                <a:schemeClr val="lt1"/>
              </a:solidFill>
              <a:latin typeface="Calibri"/>
              <a:ea typeface="Calibri"/>
              <a:cs typeface="Calibri"/>
              <a:sym typeface="Calibri"/>
            </a:endParaRPr>
          </a:p>
        </p:txBody>
      </p:sp>
      <p:sp>
        <p:nvSpPr>
          <p:cNvPr id="82" name="Google Shape;82;p3"/>
          <p:cNvSpPr/>
          <p:nvPr/>
        </p:nvSpPr>
        <p:spPr>
          <a:xfrm>
            <a:off x="1706727" y="36751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
          <p:cNvSpPr/>
          <p:nvPr/>
        </p:nvSpPr>
        <p:spPr>
          <a:xfrm>
            <a:off x="1669975" y="22892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4" name="Google Shape;84;p3"/>
          <p:cNvCxnSpPr>
            <a:stCxn id="82" idx="0"/>
            <a:endCxn id="83" idx="4"/>
          </p:cNvCxnSpPr>
          <p:nvPr/>
        </p:nvCxnSpPr>
        <p:spPr>
          <a:xfrm rot="10800000">
            <a:off x="1784877" y="2518984"/>
            <a:ext cx="0" cy="1156200"/>
          </a:xfrm>
          <a:prstGeom prst="straightConnector1">
            <a:avLst/>
          </a:prstGeom>
          <a:noFill/>
          <a:ln w="9525" cap="flat" cmpd="sng">
            <a:solidFill>
              <a:srgbClr val="CCCCCC"/>
            </a:solidFill>
            <a:prstDash val="solid"/>
            <a:round/>
            <a:headEnd type="none" w="sm" len="sm"/>
            <a:tailEnd type="triangle" w="med" len="med"/>
          </a:ln>
        </p:spPr>
      </p:cxnSp>
      <p:sp>
        <p:nvSpPr>
          <p:cNvPr id="85" name="Google Shape;85;p3"/>
          <p:cNvSpPr/>
          <p:nvPr/>
        </p:nvSpPr>
        <p:spPr>
          <a:xfrm>
            <a:off x="2087727" y="36751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
          <p:cNvSpPr/>
          <p:nvPr/>
        </p:nvSpPr>
        <p:spPr>
          <a:xfrm>
            <a:off x="2050975" y="22892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87" name="Google Shape;87;p3"/>
          <p:cNvCxnSpPr>
            <a:stCxn id="85" idx="0"/>
            <a:endCxn id="86" idx="4"/>
          </p:cNvCxnSpPr>
          <p:nvPr/>
        </p:nvCxnSpPr>
        <p:spPr>
          <a:xfrm rot="10800000">
            <a:off x="2165877" y="2518984"/>
            <a:ext cx="0" cy="1156200"/>
          </a:xfrm>
          <a:prstGeom prst="straightConnector1">
            <a:avLst/>
          </a:prstGeom>
          <a:noFill/>
          <a:ln w="9525" cap="flat" cmpd="sng">
            <a:solidFill>
              <a:srgbClr val="CCCCCC"/>
            </a:solidFill>
            <a:prstDash val="solid"/>
            <a:round/>
            <a:headEnd type="none" w="sm" len="sm"/>
            <a:tailEnd type="triangle" w="med" len="med"/>
          </a:ln>
        </p:spPr>
      </p:cxnSp>
      <p:sp>
        <p:nvSpPr>
          <p:cNvPr id="88" name="Google Shape;88;p3"/>
          <p:cNvSpPr txBox="1"/>
          <p:nvPr/>
        </p:nvSpPr>
        <p:spPr>
          <a:xfrm>
            <a:off x="3297825" y="1313800"/>
            <a:ext cx="18411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Multidisciplinary</a:t>
            </a:r>
            <a:endParaRPr sz="1800" b="0" i="0" u="none" strike="noStrike" cap="none">
              <a:solidFill>
                <a:schemeClr val="lt1"/>
              </a:solidFill>
              <a:latin typeface="Calibri"/>
              <a:ea typeface="Calibri"/>
              <a:cs typeface="Calibri"/>
              <a:sym typeface="Calibri"/>
            </a:endParaRPr>
          </a:p>
        </p:txBody>
      </p:sp>
      <p:sp>
        <p:nvSpPr>
          <p:cNvPr id="89" name="Google Shape;89;p3"/>
          <p:cNvSpPr txBox="1"/>
          <p:nvPr/>
        </p:nvSpPr>
        <p:spPr>
          <a:xfrm>
            <a:off x="990605" y="3811527"/>
            <a:ext cx="15954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Researchers</a:t>
            </a:r>
            <a:endParaRPr sz="1800" b="0" i="0" u="none" strike="noStrike" cap="none">
              <a:solidFill>
                <a:schemeClr val="dk1"/>
              </a:solidFill>
              <a:latin typeface="Calibri"/>
              <a:ea typeface="Calibri"/>
              <a:cs typeface="Calibri"/>
              <a:sym typeface="Calibri"/>
            </a:endParaRPr>
          </a:p>
        </p:txBody>
      </p:sp>
      <p:sp>
        <p:nvSpPr>
          <p:cNvPr id="90" name="Google Shape;90;p3"/>
          <p:cNvSpPr txBox="1"/>
          <p:nvPr/>
        </p:nvSpPr>
        <p:spPr>
          <a:xfrm rot="-1348">
            <a:off x="2372566" y="2085647"/>
            <a:ext cx="7653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Goals</a:t>
            </a:r>
            <a:endParaRPr sz="1800" b="0" i="0" u="none" strike="noStrike" cap="none">
              <a:solidFill>
                <a:schemeClr val="dk1"/>
              </a:solidFill>
              <a:latin typeface="Times New Roman"/>
              <a:ea typeface="Times New Roman"/>
              <a:cs typeface="Times New Roman"/>
              <a:sym typeface="Times New Roman"/>
            </a:endParaRPr>
          </a:p>
        </p:txBody>
      </p:sp>
      <p:sp>
        <p:nvSpPr>
          <p:cNvPr id="91" name="Google Shape;91;p3"/>
          <p:cNvSpPr/>
          <p:nvPr/>
        </p:nvSpPr>
        <p:spPr>
          <a:xfrm>
            <a:off x="4295275" y="21323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3"/>
          <p:cNvSpPr/>
          <p:nvPr/>
        </p:nvSpPr>
        <p:spPr>
          <a:xfrm>
            <a:off x="3914275" y="21323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3"/>
          <p:cNvSpPr/>
          <p:nvPr/>
        </p:nvSpPr>
        <p:spPr>
          <a:xfrm>
            <a:off x="3533275" y="2132375"/>
            <a:ext cx="307200" cy="16860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3"/>
          <p:cNvSpPr/>
          <p:nvPr/>
        </p:nvSpPr>
        <p:spPr>
          <a:xfrm>
            <a:off x="3611727" y="35989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
          <p:cNvSpPr/>
          <p:nvPr/>
        </p:nvSpPr>
        <p:spPr>
          <a:xfrm>
            <a:off x="3574975" y="22130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6" name="Google Shape;96;p3"/>
          <p:cNvCxnSpPr>
            <a:stCxn id="94" idx="0"/>
            <a:endCxn id="95" idx="4"/>
          </p:cNvCxnSpPr>
          <p:nvPr/>
        </p:nvCxnSpPr>
        <p:spPr>
          <a:xfrm rot="10800000">
            <a:off x="3689877" y="2442784"/>
            <a:ext cx="0" cy="1156200"/>
          </a:xfrm>
          <a:prstGeom prst="straightConnector1">
            <a:avLst/>
          </a:prstGeom>
          <a:noFill/>
          <a:ln w="9525" cap="flat" cmpd="sng">
            <a:solidFill>
              <a:srgbClr val="CCCCCC"/>
            </a:solidFill>
            <a:prstDash val="solid"/>
            <a:round/>
            <a:headEnd type="none" w="sm" len="sm"/>
            <a:tailEnd type="triangle" w="med" len="med"/>
          </a:ln>
        </p:spPr>
      </p:cxnSp>
      <p:sp>
        <p:nvSpPr>
          <p:cNvPr id="97" name="Google Shape;97;p3"/>
          <p:cNvSpPr/>
          <p:nvPr/>
        </p:nvSpPr>
        <p:spPr>
          <a:xfrm>
            <a:off x="3992727" y="35989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
          <p:cNvSpPr/>
          <p:nvPr/>
        </p:nvSpPr>
        <p:spPr>
          <a:xfrm>
            <a:off x="3955975" y="22130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99" name="Google Shape;99;p3"/>
          <p:cNvCxnSpPr>
            <a:stCxn id="97" idx="0"/>
            <a:endCxn id="98" idx="4"/>
          </p:cNvCxnSpPr>
          <p:nvPr/>
        </p:nvCxnSpPr>
        <p:spPr>
          <a:xfrm rot="10800000">
            <a:off x="4070877" y="2442784"/>
            <a:ext cx="0" cy="1156200"/>
          </a:xfrm>
          <a:prstGeom prst="straightConnector1">
            <a:avLst/>
          </a:prstGeom>
          <a:noFill/>
          <a:ln w="9525" cap="flat" cmpd="sng">
            <a:solidFill>
              <a:srgbClr val="CCCCCC"/>
            </a:solidFill>
            <a:prstDash val="solid"/>
            <a:round/>
            <a:headEnd type="none" w="sm" len="sm"/>
            <a:tailEnd type="triangle" w="med" len="med"/>
          </a:ln>
        </p:spPr>
      </p:cxnSp>
      <p:sp>
        <p:nvSpPr>
          <p:cNvPr id="100" name="Google Shape;100;p3"/>
          <p:cNvSpPr/>
          <p:nvPr/>
        </p:nvSpPr>
        <p:spPr>
          <a:xfrm>
            <a:off x="4373727" y="359898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
          <p:cNvSpPr/>
          <p:nvPr/>
        </p:nvSpPr>
        <p:spPr>
          <a:xfrm>
            <a:off x="4336975" y="221302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02" name="Google Shape;102;p3"/>
          <p:cNvCxnSpPr>
            <a:stCxn id="100" idx="0"/>
            <a:endCxn id="101" idx="4"/>
          </p:cNvCxnSpPr>
          <p:nvPr/>
        </p:nvCxnSpPr>
        <p:spPr>
          <a:xfrm rot="10800000">
            <a:off x="4451877" y="2442784"/>
            <a:ext cx="0" cy="1156200"/>
          </a:xfrm>
          <a:prstGeom prst="straightConnector1">
            <a:avLst/>
          </a:prstGeom>
          <a:noFill/>
          <a:ln w="9525" cap="flat" cmpd="sng">
            <a:solidFill>
              <a:srgbClr val="CCCCCC"/>
            </a:solidFill>
            <a:prstDash val="solid"/>
            <a:round/>
            <a:headEnd type="none" w="sm" len="sm"/>
            <a:tailEnd type="triangle" w="med" len="med"/>
          </a:ln>
        </p:spPr>
      </p:cxnSp>
      <p:sp>
        <p:nvSpPr>
          <p:cNvPr id="103" name="Google Shape;103;p3"/>
          <p:cNvSpPr txBox="1"/>
          <p:nvPr/>
        </p:nvSpPr>
        <p:spPr>
          <a:xfrm rot="-1022">
            <a:off x="4708252" y="2092628"/>
            <a:ext cx="1009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Times New Roman"/>
                <a:ea typeface="Times New Roman"/>
                <a:cs typeface="Times New Roman"/>
                <a:sym typeface="Times New Roman"/>
              </a:rPr>
              <a:t>Theme</a:t>
            </a:r>
            <a:endParaRPr sz="1800" b="0" i="0" u="none" strike="noStrike" cap="none">
              <a:solidFill>
                <a:schemeClr val="dk1"/>
              </a:solidFill>
              <a:latin typeface="Times New Roman"/>
              <a:ea typeface="Times New Roman"/>
              <a:cs typeface="Times New Roman"/>
              <a:sym typeface="Times New Roman"/>
            </a:endParaRPr>
          </a:p>
        </p:txBody>
      </p:sp>
      <p:sp>
        <p:nvSpPr>
          <p:cNvPr id="104" name="Google Shape;104;p3"/>
          <p:cNvSpPr/>
          <p:nvPr/>
        </p:nvSpPr>
        <p:spPr>
          <a:xfrm rot="-5400000">
            <a:off x="4403575" y="1262150"/>
            <a:ext cx="360900" cy="2108700"/>
          </a:xfrm>
          <a:prstGeom prst="roundRect">
            <a:avLst>
              <a:gd name="adj"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
          <p:cNvSpPr txBox="1"/>
          <p:nvPr/>
        </p:nvSpPr>
        <p:spPr>
          <a:xfrm>
            <a:off x="5677075" y="3811525"/>
            <a:ext cx="2574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Shared Research Goal</a:t>
            </a:r>
            <a:endParaRPr sz="1800" b="0" i="0" u="none" strike="noStrike" cap="none">
              <a:solidFill>
                <a:schemeClr val="dk1"/>
              </a:solidFill>
              <a:latin typeface="Calibri"/>
              <a:ea typeface="Calibri"/>
              <a:cs typeface="Calibri"/>
              <a:sym typeface="Calibri"/>
            </a:endParaRPr>
          </a:p>
        </p:txBody>
      </p:sp>
      <p:sp>
        <p:nvSpPr>
          <p:cNvPr id="106" name="Google Shape;106;p3"/>
          <p:cNvSpPr txBox="1"/>
          <p:nvPr/>
        </p:nvSpPr>
        <p:spPr>
          <a:xfrm>
            <a:off x="5921125" y="4858088"/>
            <a:ext cx="30000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https://youtu.be/sUFiRri79QI</a:t>
            </a:r>
            <a:endParaRPr sz="12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g1199876dc5c_4_7"/>
          <p:cNvSpPr/>
          <p:nvPr/>
        </p:nvSpPr>
        <p:spPr>
          <a:xfrm rot="-5400000">
            <a:off x="6271109" y="-2333652"/>
            <a:ext cx="542100" cy="5203685"/>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609" name="Google Shape;609;g1199876dc5c_4_7" descr="A picture containing text, outdoor&#10;&#10;Description automatically generated"/>
          <p:cNvPicPr preferRelativeResize="0"/>
          <p:nvPr/>
        </p:nvPicPr>
        <p:blipFill rotWithShape="1">
          <a:blip r:embed="rId3">
            <a:alphaModFix/>
          </a:blip>
          <a:srcRect l="4728" t="27294" b="31453"/>
          <a:stretch/>
        </p:blipFill>
        <p:spPr>
          <a:xfrm>
            <a:off x="5765850" y="463463"/>
            <a:ext cx="3231656" cy="1399287"/>
          </a:xfrm>
          <a:prstGeom prst="rect">
            <a:avLst/>
          </a:prstGeom>
          <a:noFill/>
          <a:ln>
            <a:noFill/>
          </a:ln>
        </p:spPr>
      </p:pic>
      <p:pic>
        <p:nvPicPr>
          <p:cNvPr id="610" name="Google Shape;610;g1199876dc5c_4_7" descr="A picture containing text, building, person, outdoor&#10;&#10;Description automatically generated"/>
          <p:cNvPicPr preferRelativeResize="0"/>
          <p:nvPr/>
        </p:nvPicPr>
        <p:blipFill rotWithShape="1">
          <a:blip r:embed="rId4">
            <a:alphaModFix/>
          </a:blip>
          <a:srcRect l="15948"/>
          <a:stretch/>
        </p:blipFill>
        <p:spPr>
          <a:xfrm>
            <a:off x="44599" y="2307867"/>
            <a:ext cx="2410566" cy="2867950"/>
          </a:xfrm>
          <a:prstGeom prst="rect">
            <a:avLst/>
          </a:prstGeom>
          <a:noFill/>
          <a:ln>
            <a:noFill/>
          </a:ln>
        </p:spPr>
      </p:pic>
      <p:pic>
        <p:nvPicPr>
          <p:cNvPr id="611" name="Google Shape;611;g1199876dc5c_4_7" descr="A picture containing text, building, outdoor, street&#10;&#10;Description automatically generated"/>
          <p:cNvPicPr preferRelativeResize="0"/>
          <p:nvPr/>
        </p:nvPicPr>
        <p:blipFill rotWithShape="1">
          <a:blip r:embed="rId5">
            <a:alphaModFix/>
          </a:blip>
          <a:srcRect l="18859" t="8282" b="34054"/>
          <a:stretch/>
        </p:blipFill>
        <p:spPr>
          <a:xfrm>
            <a:off x="5765850" y="1944570"/>
            <a:ext cx="3246873" cy="2307390"/>
          </a:xfrm>
          <a:prstGeom prst="rect">
            <a:avLst/>
          </a:prstGeom>
          <a:noFill/>
          <a:ln>
            <a:noFill/>
          </a:ln>
        </p:spPr>
      </p:pic>
      <p:pic>
        <p:nvPicPr>
          <p:cNvPr id="612" name="Google Shape;612;g1199876dc5c_4_7" descr="A picture containing text, outdoor&#10;&#10;Description automatically generated"/>
          <p:cNvPicPr preferRelativeResize="0"/>
          <p:nvPr/>
        </p:nvPicPr>
        <p:blipFill rotWithShape="1">
          <a:blip r:embed="rId6">
            <a:alphaModFix/>
          </a:blip>
          <a:srcRect t="9934" b="15066"/>
          <a:stretch/>
        </p:blipFill>
        <p:spPr>
          <a:xfrm>
            <a:off x="44599" y="454901"/>
            <a:ext cx="2415255" cy="1811441"/>
          </a:xfrm>
          <a:prstGeom prst="rect">
            <a:avLst/>
          </a:prstGeom>
          <a:noFill/>
          <a:ln>
            <a:noFill/>
          </a:ln>
        </p:spPr>
      </p:pic>
      <p:pic>
        <p:nvPicPr>
          <p:cNvPr id="613" name="Google Shape;613;g1199876dc5c_4_7" descr="A picture containing text, outdoor&#10;&#10;Description automatically generated"/>
          <p:cNvPicPr preferRelativeResize="0"/>
          <p:nvPr/>
        </p:nvPicPr>
        <p:blipFill rotWithShape="1">
          <a:blip r:embed="rId7">
            <a:alphaModFix/>
          </a:blip>
          <a:srcRect t="7812" b="12836"/>
          <a:stretch/>
        </p:blipFill>
        <p:spPr>
          <a:xfrm>
            <a:off x="2489973" y="1044702"/>
            <a:ext cx="3246873" cy="2576322"/>
          </a:xfrm>
          <a:prstGeom prst="rect">
            <a:avLst/>
          </a:prstGeom>
          <a:noFill/>
          <a:ln>
            <a:noFill/>
          </a:ln>
        </p:spPr>
      </p:pic>
      <p:sp>
        <p:nvSpPr>
          <p:cNvPr id="614" name="Google Shape;614;g1199876dc5c_4_7"/>
          <p:cNvSpPr/>
          <p:nvPr/>
        </p:nvSpPr>
        <p:spPr>
          <a:xfrm>
            <a:off x="3940316" y="-36648"/>
            <a:ext cx="4965191" cy="554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900"/>
              <a:buFont typeface="Arial"/>
              <a:buNone/>
            </a:pPr>
            <a:r>
              <a:rPr lang="en-US" sz="2900" b="1" i="0" u="none" strike="noStrike" cap="none">
                <a:solidFill>
                  <a:srgbClr val="BD5800"/>
                </a:solidFill>
                <a:latin typeface="Arial"/>
                <a:ea typeface="Arial"/>
                <a:cs typeface="Arial"/>
                <a:sym typeface="Arial"/>
              </a:rPr>
              <a:t>Story Informed Collections</a:t>
            </a:r>
            <a:endParaRPr sz="2900" b="1" i="0" u="none" strike="noStrike" cap="none">
              <a:solidFill>
                <a:srgbClr val="BD5800"/>
              </a:solidFill>
              <a:latin typeface="Arial"/>
              <a:ea typeface="Arial"/>
              <a:cs typeface="Arial"/>
              <a:sym typeface="Arial"/>
            </a:endParaRPr>
          </a:p>
        </p:txBody>
      </p:sp>
      <p:pic>
        <p:nvPicPr>
          <p:cNvPr id="615" name="Google Shape;615;g1199876dc5c_4_7" descr="A black and white logo&#10;&#10;Description automatically generated with medium confidence"/>
          <p:cNvPicPr preferRelativeResize="0"/>
          <p:nvPr/>
        </p:nvPicPr>
        <p:blipFill rotWithShape="1">
          <a:blip r:embed="rId8">
            <a:alphaModFix/>
          </a:blip>
          <a:srcRect b="28418"/>
          <a:stretch/>
        </p:blipFill>
        <p:spPr>
          <a:xfrm>
            <a:off x="6688836" y="4174204"/>
            <a:ext cx="1885950" cy="762000"/>
          </a:xfrm>
          <a:prstGeom prst="rect">
            <a:avLst/>
          </a:prstGeom>
          <a:noFill/>
          <a:ln>
            <a:noFill/>
          </a:ln>
        </p:spPr>
      </p:pic>
      <p:sp>
        <p:nvSpPr>
          <p:cNvPr id="616" name="Google Shape;616;g1199876dc5c_4_7"/>
          <p:cNvSpPr txBox="1"/>
          <p:nvPr/>
        </p:nvSpPr>
        <p:spPr>
          <a:xfrm>
            <a:off x="2822876" y="3741842"/>
            <a:ext cx="2713008" cy="746328"/>
          </a:xfrm>
          <a:prstGeom prst="rect">
            <a:avLst/>
          </a:prstGeom>
          <a:noFill/>
          <a:ln w="9525" cap="flat" cmpd="sng">
            <a:solidFill>
              <a:srgbClr val="C05700"/>
            </a:solidFill>
            <a:prstDash val="solid"/>
            <a:round/>
            <a:headEnd type="none" w="sm" len="sm"/>
            <a:tailEnd type="none" w="sm" len="sm"/>
          </a:ln>
        </p:spPr>
        <p:txBody>
          <a:bodyPr spcFirstLastPara="1" wrap="square" lIns="68575" tIns="34275" rIns="68575" bIns="34275" anchor="t" anchorCtr="0">
            <a:spAutoFit/>
          </a:bodyPr>
          <a:lstStyle/>
          <a:p>
            <a:pPr marL="171450" marR="0" lvl="0" indent="-171450" algn="l" rtl="0">
              <a:lnSpc>
                <a:spcPct val="100000"/>
              </a:lnSpc>
              <a:spcBef>
                <a:spcPts val="0"/>
              </a:spcBef>
              <a:spcAft>
                <a:spcPts val="0"/>
              </a:spcAft>
              <a:buClr>
                <a:srgbClr val="595959"/>
              </a:buClr>
              <a:buSzPts val="1200"/>
              <a:buFont typeface="Arial"/>
              <a:buChar char="•"/>
            </a:pPr>
            <a:r>
              <a:rPr lang="en-US" sz="1200" b="1" i="0" u="none" strike="noStrike" cap="none">
                <a:solidFill>
                  <a:srgbClr val="974806"/>
                </a:solidFill>
                <a:latin typeface="Calibri"/>
                <a:ea typeface="Calibri"/>
                <a:cs typeface="Calibri"/>
                <a:sym typeface="Calibri"/>
              </a:rPr>
              <a:t>Many Observations</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0"/>
              </a:spcBef>
              <a:spcAft>
                <a:spcPts val="0"/>
              </a:spcAft>
              <a:buClr>
                <a:srgbClr val="595959"/>
              </a:buClr>
              <a:buSzPts val="1200"/>
              <a:buFont typeface="Arial"/>
              <a:buChar char="•"/>
            </a:pPr>
            <a:r>
              <a:rPr lang="en-US" sz="1200" b="1" i="0" u="none" strike="noStrike" cap="none">
                <a:solidFill>
                  <a:srgbClr val="974806"/>
                </a:solidFill>
                <a:latin typeface="Calibri"/>
                <a:ea typeface="Calibri"/>
                <a:cs typeface="Calibri"/>
                <a:sym typeface="Calibri"/>
              </a:rPr>
              <a:t>From unstructured to accessible information</a:t>
            </a:r>
            <a:endParaRPr sz="1100" b="1" i="0" u="none" strike="noStrike" cap="none">
              <a:solidFill>
                <a:srgbClr val="974806"/>
              </a:solidFill>
              <a:latin typeface="Arial"/>
              <a:ea typeface="Arial"/>
              <a:cs typeface="Arial"/>
              <a:sym typeface="Arial"/>
            </a:endParaRPr>
          </a:p>
          <a:p>
            <a:pPr marL="127000" marR="0" lvl="0" indent="-76200" algn="l" rtl="0">
              <a:lnSpc>
                <a:spcPct val="100000"/>
              </a:lnSpc>
              <a:spcBef>
                <a:spcPts val="0"/>
              </a:spcBef>
              <a:spcAft>
                <a:spcPts val="0"/>
              </a:spcAft>
              <a:buClr>
                <a:schemeClr val="dk1"/>
              </a:buClr>
              <a:buSzPts val="800"/>
              <a:buFont typeface="Arial"/>
              <a:buNone/>
            </a:pPr>
            <a:endParaRPr sz="800" b="0" i="0" u="none" strike="noStrike" cap="none">
              <a:solidFill>
                <a:srgbClr val="974806"/>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23" descr="Map&#10;&#10;Description automatically generated"/>
          <p:cNvPicPr preferRelativeResize="0"/>
          <p:nvPr/>
        </p:nvPicPr>
        <p:blipFill rotWithShape="1">
          <a:blip r:embed="rId3">
            <a:alphaModFix/>
          </a:blip>
          <a:srcRect l="8525" r="46581" b="7441"/>
          <a:stretch/>
        </p:blipFill>
        <p:spPr>
          <a:xfrm>
            <a:off x="2942525" y="1274800"/>
            <a:ext cx="2889423" cy="2159557"/>
          </a:xfrm>
          <a:prstGeom prst="rect">
            <a:avLst/>
          </a:prstGeom>
          <a:noFill/>
          <a:ln>
            <a:noFill/>
          </a:ln>
        </p:spPr>
      </p:pic>
      <p:pic>
        <p:nvPicPr>
          <p:cNvPr id="206" name="Google Shape;206;p23" descr="A picture containing text, outdoor&#10;&#10;Description automatically generated"/>
          <p:cNvPicPr preferRelativeResize="0"/>
          <p:nvPr/>
        </p:nvPicPr>
        <p:blipFill rotWithShape="1">
          <a:blip r:embed="rId4">
            <a:alphaModFix/>
          </a:blip>
          <a:srcRect t="9937" b="15060"/>
          <a:stretch/>
        </p:blipFill>
        <p:spPr>
          <a:xfrm>
            <a:off x="429425" y="3494226"/>
            <a:ext cx="2031700" cy="1556014"/>
          </a:xfrm>
          <a:prstGeom prst="rect">
            <a:avLst/>
          </a:prstGeom>
          <a:noFill/>
          <a:ln>
            <a:noFill/>
          </a:ln>
        </p:spPr>
      </p:pic>
      <p:sp>
        <p:nvSpPr>
          <p:cNvPr id="207" name="Google Shape;207;p23"/>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fld id="{00000000-1234-1234-1234-123412341234}" type="slidenum">
              <a:rPr lang="en-US" sz="750" b="0" i="0" u="none" strike="noStrike" cap="none">
                <a:solidFill>
                  <a:schemeClr val="lt1"/>
                </a:solidFill>
                <a:latin typeface="Century Gothic"/>
                <a:ea typeface="Century Gothic"/>
                <a:cs typeface="Century Gothic"/>
                <a:sym typeface="Century Gothic"/>
              </a:rPr>
              <a:t>21</a:t>
            </a:fld>
            <a:endParaRPr sz="750" b="0" i="0" u="none" strike="noStrike" cap="none">
              <a:solidFill>
                <a:schemeClr val="lt1"/>
              </a:solidFill>
              <a:latin typeface="Century Gothic"/>
              <a:ea typeface="Century Gothic"/>
              <a:cs typeface="Century Gothic"/>
              <a:sym typeface="Century Gothic"/>
            </a:endParaRPr>
          </a:p>
        </p:txBody>
      </p:sp>
      <p:pic>
        <p:nvPicPr>
          <p:cNvPr id="208" name="Google Shape;208;p23"/>
          <p:cNvPicPr preferRelativeResize="0"/>
          <p:nvPr/>
        </p:nvPicPr>
        <p:blipFill rotWithShape="1">
          <a:blip r:embed="rId5">
            <a:alphaModFix/>
          </a:blip>
          <a:srcRect l="52958" r="6121"/>
          <a:stretch/>
        </p:blipFill>
        <p:spPr>
          <a:xfrm>
            <a:off x="5971125" y="1274800"/>
            <a:ext cx="3048249" cy="3206287"/>
          </a:xfrm>
          <a:prstGeom prst="rect">
            <a:avLst/>
          </a:prstGeom>
          <a:noFill/>
          <a:ln>
            <a:noFill/>
          </a:ln>
        </p:spPr>
      </p:pic>
      <p:pic>
        <p:nvPicPr>
          <p:cNvPr id="209" name="Google Shape;209;p23" descr="A picture containing text, building, person, outdoor&#10;&#10;Description automatically generated"/>
          <p:cNvPicPr preferRelativeResize="0"/>
          <p:nvPr/>
        </p:nvPicPr>
        <p:blipFill rotWithShape="1">
          <a:blip r:embed="rId6">
            <a:alphaModFix/>
          </a:blip>
          <a:srcRect l="30360" t="21401"/>
          <a:stretch/>
        </p:blipFill>
        <p:spPr>
          <a:xfrm>
            <a:off x="429426" y="1274799"/>
            <a:ext cx="2031709" cy="2341699"/>
          </a:xfrm>
          <a:prstGeom prst="rect">
            <a:avLst/>
          </a:prstGeom>
          <a:noFill/>
          <a:ln>
            <a:noFill/>
          </a:ln>
        </p:spPr>
      </p:pic>
      <p:sp>
        <p:nvSpPr>
          <p:cNvPr id="210" name="Google Shape;210;p23"/>
          <p:cNvSpPr txBox="1"/>
          <p:nvPr/>
        </p:nvSpPr>
        <p:spPr>
          <a:xfrm>
            <a:off x="1420586" y="6258"/>
            <a:ext cx="5461907" cy="400079"/>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b="1">
                <a:solidFill>
                  <a:schemeClr val="lt1"/>
                </a:solidFill>
                <a:latin typeface="Arial Black"/>
                <a:ea typeface="Arial Black"/>
                <a:cs typeface="Arial Black"/>
                <a:sym typeface="Arial Black"/>
              </a:rPr>
              <a:t>Helping People via </a:t>
            </a:r>
            <a:r>
              <a:rPr lang="en-US" sz="1400" b="1" i="0" u="none" strike="noStrike" cap="none">
                <a:solidFill>
                  <a:schemeClr val="lt1"/>
                </a:solidFill>
                <a:latin typeface="Arial Black"/>
                <a:ea typeface="Arial Black"/>
                <a:cs typeface="Arial Black"/>
                <a:sym typeface="Arial Black"/>
              </a:rPr>
              <a:t>AI-enabled Modeling</a:t>
            </a:r>
            <a:endParaRPr sz="1200" b="0" i="0" u="none" strike="noStrike" cap="none">
              <a:solidFill>
                <a:schemeClr val="lt1"/>
              </a:solidFill>
              <a:latin typeface="Arial Black"/>
              <a:ea typeface="Arial Black"/>
              <a:cs typeface="Arial Black"/>
              <a:sym typeface="Arial Black"/>
            </a:endParaRPr>
          </a:p>
        </p:txBody>
      </p:sp>
      <p:sp>
        <p:nvSpPr>
          <p:cNvPr id="211" name="Google Shape;211;p23"/>
          <p:cNvSpPr txBox="1">
            <a:spLocks noGrp="1"/>
          </p:cNvSpPr>
          <p:nvPr>
            <p:ph type="body" idx="1"/>
          </p:nvPr>
        </p:nvSpPr>
        <p:spPr>
          <a:xfrm>
            <a:off x="2894486" y="3493750"/>
            <a:ext cx="2939400" cy="1486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1800"/>
              <a:buNone/>
            </a:pPr>
            <a:r>
              <a:rPr lang="en-US" sz="2600">
                <a:solidFill>
                  <a:schemeClr val="dk1"/>
                </a:solidFill>
                <a:latin typeface="Arial"/>
                <a:ea typeface="Arial"/>
                <a:cs typeface="Arial"/>
                <a:sym typeface="Arial"/>
              </a:rPr>
              <a:t>Lived Experiences</a:t>
            </a:r>
            <a:endParaRPr>
              <a:solidFill>
                <a:schemeClr val="dk1"/>
              </a:solidFill>
            </a:endParaRPr>
          </a:p>
          <a:p>
            <a:pPr marL="0" lvl="0" indent="0" algn="ctr" rtl="0">
              <a:lnSpc>
                <a:spcPct val="100000"/>
              </a:lnSpc>
              <a:spcBef>
                <a:spcPts val="440"/>
              </a:spcBef>
              <a:spcAft>
                <a:spcPts val="0"/>
              </a:spcAft>
              <a:buSzPts val="1800"/>
              <a:buNone/>
            </a:pPr>
            <a:r>
              <a:rPr lang="en-US" sz="1500">
                <a:solidFill>
                  <a:schemeClr val="dk1"/>
                </a:solidFill>
                <a:latin typeface="Arial"/>
                <a:ea typeface="Arial"/>
                <a:cs typeface="Arial"/>
                <a:sym typeface="Arial"/>
              </a:rPr>
              <a:t>techniques and tools for knowledge capture</a:t>
            </a:r>
            <a:r>
              <a:rPr lang="en-US">
                <a:solidFill>
                  <a:schemeClr val="dk1"/>
                </a:solidFill>
                <a:latin typeface="Arial"/>
                <a:ea typeface="Arial"/>
                <a:cs typeface="Arial"/>
                <a:sym typeface="Arial"/>
              </a:rPr>
              <a:t> </a:t>
            </a:r>
            <a:r>
              <a:rPr lang="en-US" sz="1500">
                <a:solidFill>
                  <a:schemeClr val="dk1"/>
                </a:solidFill>
                <a:latin typeface="Arial"/>
                <a:ea typeface="Arial"/>
                <a:cs typeface="Arial"/>
                <a:sym typeface="Arial"/>
              </a:rPr>
              <a:t>of unstructured data</a:t>
            </a:r>
            <a:endParaRPr sz="1700">
              <a:solidFill>
                <a:schemeClr val="dk1"/>
              </a:solidFill>
            </a:endParaRPr>
          </a:p>
        </p:txBody>
      </p:sp>
      <p:cxnSp>
        <p:nvCxnSpPr>
          <p:cNvPr id="212" name="Google Shape;212;p23"/>
          <p:cNvCxnSpPr/>
          <p:nvPr/>
        </p:nvCxnSpPr>
        <p:spPr>
          <a:xfrm>
            <a:off x="2461116" y="2367590"/>
            <a:ext cx="431700" cy="142500"/>
          </a:xfrm>
          <a:prstGeom prst="straightConnector1">
            <a:avLst/>
          </a:prstGeom>
          <a:noFill/>
          <a:ln w="28575" cap="flat" cmpd="sng">
            <a:solidFill>
              <a:srgbClr val="E36C09"/>
            </a:solidFill>
            <a:prstDash val="solid"/>
            <a:miter lim="800000"/>
            <a:headEnd type="none" w="sm" len="sm"/>
            <a:tailEnd type="triangle" w="med" len="med"/>
          </a:ln>
        </p:spPr>
      </p:cxnSp>
      <p:sp>
        <p:nvSpPr>
          <p:cNvPr id="213" name="Google Shape;213;p23"/>
          <p:cNvSpPr txBox="1"/>
          <p:nvPr/>
        </p:nvSpPr>
        <p:spPr>
          <a:xfrm>
            <a:off x="5971125" y="789350"/>
            <a:ext cx="3172800" cy="315600"/>
          </a:xfrm>
          <a:prstGeom prst="rect">
            <a:avLst/>
          </a:prstGeom>
          <a:noFill/>
          <a:ln w="9525" cap="flat" cmpd="sng">
            <a:solidFill>
              <a:srgbClr val="CD6B0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600" i="0" u="none" strike="noStrike" cap="none">
                <a:solidFill>
                  <a:schemeClr val="dk1"/>
                </a:solidFill>
                <a:latin typeface="Calibri"/>
                <a:ea typeface="Calibri"/>
                <a:cs typeface="Calibri"/>
                <a:sym typeface="Calibri"/>
              </a:rPr>
              <a:t>Many observations</a:t>
            </a:r>
            <a:r>
              <a:rPr lang="en-US" sz="1600">
                <a:solidFill>
                  <a:schemeClr val="dk1"/>
                </a:solidFill>
                <a:latin typeface="Calibri"/>
                <a:ea typeface="Calibri"/>
                <a:cs typeface="Calibri"/>
                <a:sym typeface="Calibri"/>
              </a:rPr>
              <a:t> </a:t>
            </a:r>
            <a:r>
              <a:rPr lang="en-US" sz="1600" i="0" u="sng" strike="noStrike" cap="none">
                <a:solidFill>
                  <a:schemeClr val="dk1"/>
                </a:solidFill>
                <a:latin typeface="Calibri"/>
                <a:ea typeface="Calibri"/>
                <a:cs typeface="Calibri"/>
                <a:sym typeface="Calibri"/>
              </a:rPr>
              <a:t>for</a:t>
            </a:r>
            <a:r>
              <a:rPr lang="en-US" sz="1600" i="0" u="none" strike="noStrike" cap="none">
                <a:solidFill>
                  <a:schemeClr val="dk1"/>
                </a:solidFill>
                <a:latin typeface="Calibri"/>
                <a:ea typeface="Calibri"/>
                <a:cs typeface="Calibri"/>
                <a:sym typeface="Calibri"/>
              </a:rPr>
              <a:t> models</a:t>
            </a:r>
            <a:endParaRPr sz="1600" i="0" u="none" strike="noStrike" cap="none">
              <a:solidFill>
                <a:schemeClr val="dk1"/>
              </a:solidFill>
              <a:latin typeface="Calibri"/>
              <a:ea typeface="Calibri"/>
              <a:cs typeface="Calibri"/>
              <a:sym typeface="Calibri"/>
            </a:endParaRPr>
          </a:p>
        </p:txBody>
      </p:sp>
      <p:sp>
        <p:nvSpPr>
          <p:cNvPr id="214" name="Google Shape;214;p23"/>
          <p:cNvSpPr txBox="1"/>
          <p:nvPr/>
        </p:nvSpPr>
        <p:spPr>
          <a:xfrm>
            <a:off x="-8725" y="789350"/>
            <a:ext cx="2918400" cy="315600"/>
          </a:xfrm>
          <a:prstGeom prst="rect">
            <a:avLst/>
          </a:prstGeom>
          <a:noFill/>
          <a:ln w="9525" cap="flat" cmpd="sng">
            <a:solidFill>
              <a:srgbClr val="CD6B00"/>
            </a:solidFill>
            <a:prstDash val="solid"/>
            <a:round/>
            <a:headEnd type="none" w="sm" len="sm"/>
            <a:tailEnd type="none" w="sm" len="sm"/>
          </a:ln>
        </p:spPr>
        <p:txBody>
          <a:bodyPr spcFirstLastPara="1" wrap="square" lIns="68575" tIns="34275" rIns="68575" bIns="34275" anchor="t" anchorCtr="0">
            <a:spAutoFit/>
          </a:bodyPr>
          <a:lstStyle/>
          <a:p>
            <a:pPr marL="285750" marR="0" lvl="0" indent="-285750" algn="ctr" rtl="0">
              <a:lnSpc>
                <a:spcPct val="100000"/>
              </a:lnSpc>
              <a:spcBef>
                <a:spcPts val="0"/>
              </a:spcBef>
              <a:spcAft>
                <a:spcPts val="0"/>
              </a:spcAft>
              <a:buClr>
                <a:schemeClr val="lt1"/>
              </a:buClr>
              <a:buSzPts val="1600"/>
              <a:buFont typeface="Calibri"/>
              <a:buChar char="●"/>
            </a:pPr>
            <a:r>
              <a:rPr lang="en-US" sz="1600" b="0" i="0" u="none" strike="noStrike" cap="none">
                <a:solidFill>
                  <a:schemeClr val="dk1"/>
                </a:solidFill>
                <a:latin typeface="Calibri"/>
                <a:ea typeface="Calibri"/>
                <a:cs typeface="Calibri"/>
                <a:sym typeface="Calibri"/>
              </a:rPr>
              <a:t>Story Informed Collections</a:t>
            </a:r>
            <a:endParaRPr sz="1200" b="0" i="0" u="none" strike="noStrike" cap="none">
              <a:solidFill>
                <a:schemeClr val="dk1"/>
              </a:solidFill>
              <a:latin typeface="Calibri"/>
              <a:ea typeface="Calibri"/>
              <a:cs typeface="Calibri"/>
              <a:sym typeface="Calibri"/>
            </a:endParaRPr>
          </a:p>
        </p:txBody>
      </p:sp>
      <p:sp>
        <p:nvSpPr>
          <p:cNvPr id="215" name="Google Shape;215;p23"/>
          <p:cNvSpPr txBox="1"/>
          <p:nvPr/>
        </p:nvSpPr>
        <p:spPr>
          <a:xfrm>
            <a:off x="2909625" y="789350"/>
            <a:ext cx="3061500" cy="315600"/>
          </a:xfrm>
          <a:prstGeom prst="rect">
            <a:avLst/>
          </a:prstGeom>
          <a:noFill/>
          <a:ln w="9525" cap="flat" cmpd="sng">
            <a:solidFill>
              <a:srgbClr val="CD6B0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Problem </a:t>
            </a:r>
            <a:r>
              <a:rPr lang="en-US" sz="1600">
                <a:solidFill>
                  <a:schemeClr val="dk1"/>
                </a:solidFill>
                <a:latin typeface="Calibri"/>
                <a:ea typeface="Calibri"/>
                <a:cs typeface="Calibri"/>
                <a:sym typeface="Calibri"/>
              </a:rPr>
              <a:t>Setup &amp; </a:t>
            </a:r>
            <a:r>
              <a:rPr lang="en-US" sz="1600" b="0" i="0" u="none" strike="noStrike" cap="none">
                <a:solidFill>
                  <a:schemeClr val="dk1"/>
                </a:solidFill>
                <a:latin typeface="Calibri"/>
                <a:ea typeface="Calibri"/>
                <a:cs typeface="Calibri"/>
                <a:sym typeface="Calibri"/>
              </a:rPr>
              <a:t>Semantic Links</a:t>
            </a:r>
            <a:endParaRPr sz="1200" b="0" i="0" u="none" strike="noStrike" cap="none">
              <a:solidFill>
                <a:schemeClr val="dk1"/>
              </a:solidFill>
              <a:latin typeface="Calibri"/>
              <a:ea typeface="Calibri"/>
              <a:cs typeface="Calibri"/>
              <a:sym typeface="Calibri"/>
            </a:endParaRPr>
          </a:p>
        </p:txBody>
      </p:sp>
      <p:cxnSp>
        <p:nvCxnSpPr>
          <p:cNvPr id="216" name="Google Shape;216;p23"/>
          <p:cNvCxnSpPr/>
          <p:nvPr/>
        </p:nvCxnSpPr>
        <p:spPr>
          <a:xfrm>
            <a:off x="5831941" y="3240240"/>
            <a:ext cx="431700" cy="142500"/>
          </a:xfrm>
          <a:prstGeom prst="straightConnector1">
            <a:avLst/>
          </a:prstGeom>
          <a:noFill/>
          <a:ln w="28575" cap="flat" cmpd="sng">
            <a:solidFill>
              <a:srgbClr val="E36C09"/>
            </a:solidFill>
            <a:prstDash val="solid"/>
            <a:miter lim="800000"/>
            <a:headEnd type="none" w="sm" len="sm"/>
            <a:tailEnd type="triangle" w="med" len="med"/>
          </a:ln>
        </p:spPr>
      </p:cxnSp>
      <p:sp>
        <p:nvSpPr>
          <p:cNvPr id="217" name="Google Shape;217;p23"/>
          <p:cNvSpPr/>
          <p:nvPr/>
        </p:nvSpPr>
        <p:spPr>
          <a:xfrm>
            <a:off x="4717750" y="3118262"/>
            <a:ext cx="89100" cy="80100"/>
          </a:xfrm>
          <a:prstGeom prst="ellipse">
            <a:avLst/>
          </a:prstGeom>
          <a:solidFill>
            <a:srgbClr val="CD6B00"/>
          </a:solidFill>
          <a:ln w="9525"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29ED1-5420-5C0A-F606-7109209AA6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C81765-8697-0A2E-F9FD-46391DC23BA1}"/>
              </a:ext>
            </a:extLst>
          </p:cNvPr>
          <p:cNvSpPr>
            <a:spLocks noGrp="1"/>
          </p:cNvSpPr>
          <p:nvPr>
            <p:ph type="ctrTitle"/>
          </p:nvPr>
        </p:nvSpPr>
        <p:spPr>
          <a:xfrm>
            <a:off x="751788" y="410042"/>
            <a:ext cx="7772400" cy="1102519"/>
          </a:xfrm>
        </p:spPr>
        <p:txBody>
          <a:bodyPr/>
          <a:lstStyle/>
          <a:p>
            <a:pPr algn="ctr"/>
            <a:r>
              <a:rPr lang="en-US" dirty="0">
                <a:solidFill>
                  <a:srgbClr val="B05306"/>
                </a:solidFill>
              </a:rPr>
              <a:t>Sites &amp; Stories AI-Assist </a:t>
            </a:r>
          </a:p>
        </p:txBody>
      </p:sp>
      <p:sp>
        <p:nvSpPr>
          <p:cNvPr id="3" name="Subtitle 2">
            <a:extLst>
              <a:ext uri="{FF2B5EF4-FFF2-40B4-BE49-F238E27FC236}">
                <a16:creationId xmlns:a16="http://schemas.microsoft.com/office/drawing/2014/main" id="{CD0BE154-1A29-CB52-92A9-ECFC9AEB62B3}"/>
              </a:ext>
            </a:extLst>
          </p:cNvPr>
          <p:cNvSpPr>
            <a:spLocks noGrp="1"/>
          </p:cNvSpPr>
          <p:nvPr>
            <p:ph type="subTitle" idx="1"/>
          </p:nvPr>
        </p:nvSpPr>
        <p:spPr>
          <a:xfrm>
            <a:off x="1371600" y="1138137"/>
            <a:ext cx="6400800" cy="2349778"/>
          </a:xfrm>
        </p:spPr>
        <p:txBody>
          <a:bodyPr>
            <a:normAutofit/>
          </a:bodyPr>
          <a:lstStyle/>
          <a:p>
            <a:r>
              <a:rPr lang="en-US" dirty="0"/>
              <a:t>Computational Narrative Analysis</a:t>
            </a:r>
          </a:p>
        </p:txBody>
      </p:sp>
      <p:pic>
        <p:nvPicPr>
          <p:cNvPr id="5" name="Picture 4" descr="A screenshot of a computer&#10;&#10;AI-generated content may be incorrect.">
            <a:extLst>
              <a:ext uri="{FF2B5EF4-FFF2-40B4-BE49-F238E27FC236}">
                <a16:creationId xmlns:a16="http://schemas.microsoft.com/office/drawing/2014/main" id="{E74FE369-356C-69C8-1787-09F478428DFF}"/>
              </a:ext>
            </a:extLst>
          </p:cNvPr>
          <p:cNvPicPr>
            <a:picLocks noChangeAspect="1"/>
          </p:cNvPicPr>
          <p:nvPr/>
        </p:nvPicPr>
        <p:blipFill>
          <a:blip r:embed="rId2"/>
          <a:stretch>
            <a:fillRect/>
          </a:stretch>
        </p:blipFill>
        <p:spPr>
          <a:xfrm>
            <a:off x="5932401" y="1928439"/>
            <a:ext cx="3126757" cy="258220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CA8A1631-E69E-C13F-0D92-7C94B16E5783}"/>
              </a:ext>
            </a:extLst>
          </p:cNvPr>
          <p:cNvPicPr>
            <a:picLocks noChangeAspect="1"/>
          </p:cNvPicPr>
          <p:nvPr/>
        </p:nvPicPr>
        <p:blipFill>
          <a:blip r:embed="rId3"/>
          <a:stretch>
            <a:fillRect/>
          </a:stretch>
        </p:blipFill>
        <p:spPr>
          <a:xfrm>
            <a:off x="84842" y="1928439"/>
            <a:ext cx="5806911" cy="2287571"/>
          </a:xfrm>
          <a:prstGeom prst="rect">
            <a:avLst/>
          </a:prstGeom>
        </p:spPr>
      </p:pic>
      <p:sp>
        <p:nvSpPr>
          <p:cNvPr id="8" name="Google Shape;442;p41">
            <a:extLst>
              <a:ext uri="{FF2B5EF4-FFF2-40B4-BE49-F238E27FC236}">
                <a16:creationId xmlns:a16="http://schemas.microsoft.com/office/drawing/2014/main" id="{2CDB08D6-1EDD-8A2D-B4E0-FF22BD676471}"/>
              </a:ext>
            </a:extLst>
          </p:cNvPr>
          <p:cNvSpPr txBox="1"/>
          <p:nvPr/>
        </p:nvSpPr>
        <p:spPr>
          <a:xfrm>
            <a:off x="91464" y="4322150"/>
            <a:ext cx="5840937" cy="684773"/>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Reusable cookbooks, workflows, composition, and AI tools support linking people with data and models.</a:t>
            </a:r>
            <a:endParaRPr sz="2000" b="0"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9" name="Google Shape;70;p3">
            <a:extLst>
              <a:ext uri="{FF2B5EF4-FFF2-40B4-BE49-F238E27FC236}">
                <a16:creationId xmlns:a16="http://schemas.microsoft.com/office/drawing/2014/main" id="{635784DD-B75E-F8D0-2650-DE3443038FCB}"/>
              </a:ext>
            </a:extLst>
          </p:cNvPr>
          <p:cNvSpPr txBox="1"/>
          <p:nvPr/>
        </p:nvSpPr>
        <p:spPr>
          <a:xfrm>
            <a:off x="7060676" y="4743421"/>
            <a:ext cx="1998482"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(Mobley et al., 2024)</a:t>
            </a:r>
            <a:endParaRPr sz="1400" b="0" i="0" u="none" strike="noStrike" cap="none" dirty="0">
              <a:solidFill>
                <a:srgbClr val="000000"/>
              </a:solidFill>
              <a:latin typeface="Calibri"/>
              <a:ea typeface="Calibri"/>
              <a:cs typeface="Calibri"/>
              <a:sym typeface="Calibri"/>
            </a:endParaRPr>
          </a:p>
        </p:txBody>
      </p:sp>
      <p:sp>
        <p:nvSpPr>
          <p:cNvPr id="10" name="Google Shape;302;p33">
            <a:extLst>
              <a:ext uri="{FF2B5EF4-FFF2-40B4-BE49-F238E27FC236}">
                <a16:creationId xmlns:a16="http://schemas.microsoft.com/office/drawing/2014/main" id="{87840B09-F40F-60C1-46EF-85E9354F8D10}"/>
              </a:ext>
            </a:extLst>
          </p:cNvPr>
          <p:cNvSpPr/>
          <p:nvPr/>
        </p:nvSpPr>
        <p:spPr>
          <a:xfrm>
            <a:off x="3537953" y="2808852"/>
            <a:ext cx="1508299" cy="1358125"/>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4026468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7">
          <a:extLst>
            <a:ext uri="{FF2B5EF4-FFF2-40B4-BE49-F238E27FC236}">
              <a16:creationId xmlns:a16="http://schemas.microsoft.com/office/drawing/2014/main" id="{5C9D2A40-E366-1F65-34A2-D214DD2A6FA8}"/>
            </a:ext>
          </a:extLst>
        </p:cNvPr>
        <p:cNvGrpSpPr/>
        <p:nvPr/>
      </p:nvGrpSpPr>
      <p:grpSpPr>
        <a:xfrm>
          <a:off x="0" y="0"/>
          <a:ext cx="0" cy="0"/>
          <a:chOff x="0" y="0"/>
          <a:chExt cx="0" cy="0"/>
        </a:xfrm>
      </p:grpSpPr>
      <p:pic>
        <p:nvPicPr>
          <p:cNvPr id="9" name="Picture 8" descr="A person and person looking at a map&#10;&#10;AI-generated content may be incorrect.">
            <a:extLst>
              <a:ext uri="{FF2B5EF4-FFF2-40B4-BE49-F238E27FC236}">
                <a16:creationId xmlns:a16="http://schemas.microsoft.com/office/drawing/2014/main" id="{F2DF5E63-C714-0802-15C9-45B7C18BE644}"/>
              </a:ext>
            </a:extLst>
          </p:cNvPr>
          <p:cNvPicPr>
            <a:picLocks noChangeAspect="1"/>
          </p:cNvPicPr>
          <p:nvPr/>
        </p:nvPicPr>
        <p:blipFill>
          <a:blip r:embed="rId3"/>
          <a:srcRect l="28941" t="17697" r="14476" b="16331"/>
          <a:stretch/>
        </p:blipFill>
        <p:spPr>
          <a:xfrm rot="5400000">
            <a:off x="1956641" y="2300199"/>
            <a:ext cx="1547835" cy="1353501"/>
          </a:xfrm>
          <a:prstGeom prst="rect">
            <a:avLst/>
          </a:prstGeom>
        </p:spPr>
      </p:pic>
      <p:sp>
        <p:nvSpPr>
          <p:cNvPr id="6" name="TextBox 5">
            <a:extLst>
              <a:ext uri="{FF2B5EF4-FFF2-40B4-BE49-F238E27FC236}">
                <a16:creationId xmlns:a16="http://schemas.microsoft.com/office/drawing/2014/main" id="{47D68CD9-E9BB-B5ED-7BB2-9517CB7E0FCF}"/>
              </a:ext>
            </a:extLst>
          </p:cNvPr>
          <p:cNvSpPr txBox="1"/>
          <p:nvPr/>
        </p:nvSpPr>
        <p:spPr>
          <a:xfrm>
            <a:off x="5668414" y="1273856"/>
            <a:ext cx="3288504" cy="3046988"/>
          </a:xfrm>
          <a:prstGeom prst="rect">
            <a:avLst/>
          </a:prstGeom>
          <a:noFill/>
          <a:ln w="25400">
            <a:solidFill>
              <a:schemeClr val="accent1"/>
            </a:solidFill>
          </a:ln>
        </p:spPr>
        <p:txBody>
          <a:bodyPr wrap="square" lIns="91440" tIns="45720" rIns="91440" bIns="45720" anchor="t">
            <a:spAutoFit/>
          </a:bodyPr>
          <a:lstStyle/>
          <a:p>
            <a:pPr marL="183833" indent="-171450">
              <a:buClr>
                <a:schemeClr val="lt1"/>
              </a:buClr>
              <a:buSzPct val="100000"/>
              <a:buFont typeface="Arial" panose="020B0604020202020204" pitchFamily="34" charset="0"/>
              <a:buChar char="•"/>
            </a:pPr>
            <a:endParaRPr lang="en-US" sz="1200" dirty="0">
              <a:solidFill>
                <a:schemeClr val="accent1"/>
              </a:solidFill>
              <a:latin typeface="Arial"/>
              <a:ea typeface="Arial"/>
              <a:cs typeface="Arial"/>
              <a:sym typeface="Arial"/>
            </a:endParaRPr>
          </a:p>
          <a:p>
            <a:pPr marL="183833" indent="-171450">
              <a:buClr>
                <a:schemeClr val="lt1"/>
              </a:buClr>
              <a:buSzPct val="100000"/>
              <a:buFont typeface="Arial" panose="020B0604020202020204" pitchFamily="34" charset="0"/>
              <a:buChar char="•"/>
            </a:pPr>
            <a:r>
              <a:rPr lang="en-US" sz="1200" dirty="0">
                <a:solidFill>
                  <a:schemeClr val="accent1"/>
                </a:solidFill>
                <a:latin typeface="Arial"/>
                <a:ea typeface="Arial"/>
                <a:cs typeface="Arial"/>
                <a:sym typeface="Arial"/>
              </a:rPr>
              <a:t>Human-AI partnerships can accelerate response to societal challenges.</a:t>
            </a:r>
          </a:p>
          <a:p>
            <a:pPr marL="12383" lvl="0" algn="l" rtl="0">
              <a:lnSpc>
                <a:spcPct val="100000"/>
              </a:lnSpc>
              <a:spcBef>
                <a:spcPts val="0"/>
              </a:spcBef>
              <a:spcAft>
                <a:spcPts val="0"/>
              </a:spcAft>
              <a:buClr>
                <a:schemeClr val="lt1"/>
              </a:buClr>
              <a:buSzPct val="100000"/>
            </a:pPr>
            <a:endParaRPr lang="en-US" sz="1200" dirty="0">
              <a:solidFill>
                <a:schemeClr val="accent1"/>
              </a:solidFill>
              <a:latin typeface="Arial"/>
              <a:ea typeface="Arial"/>
              <a:cs typeface="Arial"/>
              <a:sym typeface="Arial"/>
            </a:endParaRP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chemeClr val="accent1"/>
                </a:solidFill>
                <a:latin typeface="Arial"/>
                <a:ea typeface="Arial"/>
                <a:cs typeface="Arial"/>
                <a:sym typeface="Arial"/>
              </a:rPr>
              <a:t>Stories and lived experiences are key to societal sensemaking </a:t>
            </a: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chemeClr val="accent1"/>
              </a:solidFill>
            </a:endParaRP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chemeClr val="accent1"/>
                </a:solidFill>
                <a:latin typeface="Arial"/>
                <a:ea typeface="Arial"/>
                <a:cs typeface="Arial"/>
                <a:sym typeface="Arial"/>
              </a:rPr>
              <a:t>For example</a:t>
            </a: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r>
              <a:rPr lang="en-US" sz="1200" dirty="0">
                <a:solidFill>
                  <a:schemeClr val="accent1"/>
                </a:solidFill>
              </a:rPr>
              <a:t>Different AI approaches can support community needs like grant preparation, knowledge convergence, priority misalignment</a:t>
            </a:r>
            <a:endParaRPr lang="en-US" sz="1200" dirty="0">
              <a:solidFill>
                <a:schemeClr val="accent1"/>
              </a:solidFill>
              <a:latin typeface="Arial"/>
              <a:ea typeface="Arial"/>
              <a:cs typeface="Arial"/>
              <a:sym typeface="Arial"/>
            </a:endParaRP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chemeClr val="tx1">
                  <a:lumMod val="50000"/>
                  <a:lumOff val="50000"/>
                </a:schemeClr>
              </a:solidFill>
              <a:latin typeface="Arial"/>
              <a:ea typeface="Arial"/>
              <a:cs typeface="Arial"/>
              <a:sym typeface="Arial"/>
            </a:endParaRPr>
          </a:p>
          <a:p>
            <a:pPr marL="12065">
              <a:buClr>
                <a:schemeClr val="lt1"/>
              </a:buClr>
              <a:buSzPct val="100000"/>
            </a:pPr>
            <a:r>
              <a:rPr lang="en-US" sz="1200" dirty="0">
                <a:solidFill>
                  <a:schemeClr val="tx1">
                    <a:lumMod val="50000"/>
                    <a:lumOff val="50000"/>
                  </a:schemeClr>
                </a:solidFill>
              </a:rPr>
              <a:t>AI is not making the answers for people, the people are driving the AI to explore and make sense of information they need. </a:t>
            </a:r>
            <a:r>
              <a:rPr lang="en-US" sz="1200" dirty="0">
                <a:solidFill>
                  <a:schemeClr val="accent1"/>
                </a:solidFill>
              </a:rPr>
              <a:t> </a:t>
            </a:r>
            <a:endParaRPr lang="en-US" sz="1200" dirty="0">
              <a:solidFill>
                <a:schemeClr val="accent1"/>
              </a:solidFill>
              <a:latin typeface="Arial"/>
              <a:ea typeface="Arial"/>
              <a:cs typeface="Arial"/>
            </a:endParaRPr>
          </a:p>
        </p:txBody>
      </p:sp>
      <p:sp>
        <p:nvSpPr>
          <p:cNvPr id="300" name="Google Shape;300;p33">
            <a:extLst>
              <a:ext uri="{FF2B5EF4-FFF2-40B4-BE49-F238E27FC236}">
                <a16:creationId xmlns:a16="http://schemas.microsoft.com/office/drawing/2014/main" id="{9F1C49A6-CF5E-8357-5AD8-8C102386FBE9}"/>
              </a:ext>
            </a:extLst>
          </p:cNvPr>
          <p:cNvSpPr txBox="1">
            <a:spLocks noGrp="1"/>
          </p:cNvSpPr>
          <p:nvPr>
            <p:ph type="title"/>
          </p:nvPr>
        </p:nvSpPr>
        <p:spPr>
          <a:xfrm>
            <a:off x="36786" y="434857"/>
            <a:ext cx="9070428" cy="596904"/>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3F3F3F"/>
              </a:buClr>
              <a:buSzPts val="1800"/>
              <a:buNone/>
            </a:pPr>
            <a:r>
              <a:rPr lang="en-US" sz="2800" dirty="0">
                <a:solidFill>
                  <a:srgbClr val="BE5800"/>
                </a:solidFill>
              </a:rPr>
              <a:t>Humans-in (driving)-the-Loop Approaches</a:t>
            </a:r>
            <a:endParaRPr dirty="0"/>
          </a:p>
        </p:txBody>
      </p:sp>
      <p:sp>
        <p:nvSpPr>
          <p:cNvPr id="2" name="Snip Single Corner Rectangle 1">
            <a:extLst>
              <a:ext uri="{FF2B5EF4-FFF2-40B4-BE49-F238E27FC236}">
                <a16:creationId xmlns:a16="http://schemas.microsoft.com/office/drawing/2014/main" id="{AC7E7C53-A10D-E7FF-15CF-8CF4C984098F}"/>
              </a:ext>
            </a:extLst>
          </p:cNvPr>
          <p:cNvSpPr/>
          <p:nvPr/>
        </p:nvSpPr>
        <p:spPr>
          <a:xfrm>
            <a:off x="4311326" y="1238310"/>
            <a:ext cx="1228063" cy="1330056"/>
          </a:xfrm>
          <a:prstGeom prst="snip1Rect">
            <a:avLst/>
          </a:prstGeom>
          <a:solidFill>
            <a:schemeClr val="bg1">
              <a:alpha val="42136"/>
            </a:schemeClr>
          </a:solidFill>
          <a:ln>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Google Shape;298;p33">
            <a:extLst>
              <a:ext uri="{FF2B5EF4-FFF2-40B4-BE49-F238E27FC236}">
                <a16:creationId xmlns:a16="http://schemas.microsoft.com/office/drawing/2014/main" id="{1E30FC13-915F-2CA3-65CB-DAB596876F99}"/>
              </a:ext>
            </a:extLst>
          </p:cNvPr>
          <p:cNvSpPr/>
          <p:nvPr/>
        </p:nvSpPr>
        <p:spPr>
          <a:xfrm>
            <a:off x="2964581" y="1491332"/>
            <a:ext cx="1325400" cy="138448"/>
          </a:xfrm>
          <a:prstGeom prst="chevron">
            <a:avLst>
              <a:gd name="adj" fmla="val 100476"/>
            </a:avLst>
          </a:prstGeom>
          <a:solidFill>
            <a:srgbClr val="BF5700">
              <a:alpha val="86234"/>
            </a:srgbClr>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299" name="Google Shape;299;p33">
            <a:extLst>
              <a:ext uri="{FF2B5EF4-FFF2-40B4-BE49-F238E27FC236}">
                <a16:creationId xmlns:a16="http://schemas.microsoft.com/office/drawing/2014/main" id="{7889B05A-A885-383A-AB3F-98D640B167BD}"/>
              </a:ext>
            </a:extLst>
          </p:cNvPr>
          <p:cNvSpPr/>
          <p:nvPr/>
        </p:nvSpPr>
        <p:spPr>
          <a:xfrm>
            <a:off x="319982" y="1488587"/>
            <a:ext cx="1418400" cy="1319400"/>
          </a:xfrm>
          <a:prstGeom prst="ellipse">
            <a:avLst/>
          </a:prstGeom>
          <a:noFill/>
          <a:ln w="15875"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2" name="Google Shape;302;p33">
            <a:extLst>
              <a:ext uri="{FF2B5EF4-FFF2-40B4-BE49-F238E27FC236}">
                <a16:creationId xmlns:a16="http://schemas.microsoft.com/office/drawing/2014/main" id="{8B1D4355-7339-8337-3BEE-ED89177C9FC2}"/>
              </a:ext>
            </a:extLst>
          </p:cNvPr>
          <p:cNvSpPr/>
          <p:nvPr/>
        </p:nvSpPr>
        <p:spPr>
          <a:xfrm>
            <a:off x="1531685" y="1803515"/>
            <a:ext cx="2377800" cy="2377800"/>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3" name="Google Shape;303;p33">
            <a:extLst>
              <a:ext uri="{FF2B5EF4-FFF2-40B4-BE49-F238E27FC236}">
                <a16:creationId xmlns:a16="http://schemas.microsoft.com/office/drawing/2014/main" id="{A486C33C-B898-BBB6-52DB-967CEF81C876}"/>
              </a:ext>
            </a:extLst>
          </p:cNvPr>
          <p:cNvSpPr/>
          <p:nvPr/>
        </p:nvSpPr>
        <p:spPr>
          <a:xfrm>
            <a:off x="1651156" y="1934268"/>
            <a:ext cx="2140800" cy="2122200"/>
          </a:xfrm>
          <a:prstGeom prst="ellipse">
            <a:avLst/>
          </a:prstGeom>
          <a:noFill/>
          <a:ln w="9525"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nvGrpSpPr>
          <p:cNvPr id="304" name="Google Shape;304;p33">
            <a:extLst>
              <a:ext uri="{FF2B5EF4-FFF2-40B4-BE49-F238E27FC236}">
                <a16:creationId xmlns:a16="http://schemas.microsoft.com/office/drawing/2014/main" id="{FAE52F2A-C642-08AB-732E-E84BC45BB9FF}"/>
              </a:ext>
            </a:extLst>
          </p:cNvPr>
          <p:cNvGrpSpPr/>
          <p:nvPr/>
        </p:nvGrpSpPr>
        <p:grpSpPr>
          <a:xfrm>
            <a:off x="1637658" y="1931347"/>
            <a:ext cx="2140875" cy="2122200"/>
            <a:chOff x="8530294" y="2364259"/>
            <a:chExt cx="2854500" cy="2829600"/>
          </a:xfrm>
        </p:grpSpPr>
        <p:sp>
          <p:nvSpPr>
            <p:cNvPr id="305" name="Google Shape;305;p33">
              <a:extLst>
                <a:ext uri="{FF2B5EF4-FFF2-40B4-BE49-F238E27FC236}">
                  <a16:creationId xmlns:a16="http://schemas.microsoft.com/office/drawing/2014/main" id="{B9549090-B52D-C542-754B-C013B4C97941}"/>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6" name="Google Shape;306;p33">
              <a:extLst>
                <a:ext uri="{FF2B5EF4-FFF2-40B4-BE49-F238E27FC236}">
                  <a16:creationId xmlns:a16="http://schemas.microsoft.com/office/drawing/2014/main" id="{B2BE559B-725F-4D8D-291C-96085D930891}"/>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7" name="Google Shape;307;p33">
              <a:extLst>
                <a:ext uri="{FF2B5EF4-FFF2-40B4-BE49-F238E27FC236}">
                  <a16:creationId xmlns:a16="http://schemas.microsoft.com/office/drawing/2014/main" id="{C564810A-5F0E-07F8-60EB-045B1612B6E2}"/>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08" name="Google Shape;308;p33">
              <a:extLst>
                <a:ext uri="{FF2B5EF4-FFF2-40B4-BE49-F238E27FC236}">
                  <a16:creationId xmlns:a16="http://schemas.microsoft.com/office/drawing/2014/main" id="{6B1C2BE7-2C52-8D19-B7B9-02B3586A25A1}"/>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312" name="Google Shape;312;p33">
            <a:extLst>
              <a:ext uri="{FF2B5EF4-FFF2-40B4-BE49-F238E27FC236}">
                <a16:creationId xmlns:a16="http://schemas.microsoft.com/office/drawing/2014/main" id="{CF924B66-BC4B-E8D3-624E-A2943F98AD65}"/>
              </a:ext>
            </a:extLst>
          </p:cNvPr>
          <p:cNvSpPr/>
          <p:nvPr/>
        </p:nvSpPr>
        <p:spPr>
          <a:xfrm>
            <a:off x="1183577" y="2556316"/>
            <a:ext cx="584700" cy="581700"/>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13" name="Google Shape;313;p33">
            <a:extLst>
              <a:ext uri="{FF2B5EF4-FFF2-40B4-BE49-F238E27FC236}">
                <a16:creationId xmlns:a16="http://schemas.microsoft.com/office/drawing/2014/main" id="{DAF48A09-3660-C50C-1839-5E4357793F33}"/>
              </a:ext>
            </a:extLst>
          </p:cNvPr>
          <p:cNvSpPr/>
          <p:nvPr/>
        </p:nvSpPr>
        <p:spPr>
          <a:xfrm>
            <a:off x="3578810" y="3146155"/>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14" name="Google Shape;314;p33" descr="Speech with solid fill">
            <a:extLst>
              <a:ext uri="{FF2B5EF4-FFF2-40B4-BE49-F238E27FC236}">
                <a16:creationId xmlns:a16="http://schemas.microsoft.com/office/drawing/2014/main" id="{E45FD0FB-C824-9CC5-9C67-F9F130859565}"/>
              </a:ext>
            </a:extLst>
          </p:cNvPr>
          <p:cNvPicPr preferRelativeResize="0"/>
          <p:nvPr/>
        </p:nvPicPr>
        <p:blipFill rotWithShape="1">
          <a:blip r:embed="rId4">
            <a:alphaModFix/>
          </a:blip>
          <a:srcRect/>
          <a:stretch/>
        </p:blipFill>
        <p:spPr>
          <a:xfrm>
            <a:off x="1173801" y="913885"/>
            <a:ext cx="2431858" cy="1169538"/>
          </a:xfrm>
          <a:prstGeom prst="rect">
            <a:avLst/>
          </a:prstGeom>
          <a:noFill/>
          <a:ln>
            <a:noFill/>
          </a:ln>
        </p:spPr>
      </p:pic>
      <p:pic>
        <p:nvPicPr>
          <p:cNvPr id="315" name="Google Shape;315;p33" descr="Information with solid fill">
            <a:extLst>
              <a:ext uri="{FF2B5EF4-FFF2-40B4-BE49-F238E27FC236}">
                <a16:creationId xmlns:a16="http://schemas.microsoft.com/office/drawing/2014/main" id="{4E4F521D-89A0-88CF-ABE6-1C515002AC00}"/>
              </a:ext>
            </a:extLst>
          </p:cNvPr>
          <p:cNvPicPr preferRelativeResize="0"/>
          <p:nvPr/>
        </p:nvPicPr>
        <p:blipFill rotWithShape="1">
          <a:blip r:embed="rId5">
            <a:alphaModFix/>
          </a:blip>
          <a:srcRect/>
          <a:stretch/>
        </p:blipFill>
        <p:spPr>
          <a:xfrm>
            <a:off x="1584346" y="1109221"/>
            <a:ext cx="473927" cy="473927"/>
          </a:xfrm>
          <a:prstGeom prst="rect">
            <a:avLst/>
          </a:prstGeom>
          <a:noFill/>
          <a:ln>
            <a:noFill/>
          </a:ln>
        </p:spPr>
      </p:pic>
      <p:sp>
        <p:nvSpPr>
          <p:cNvPr id="316" name="Google Shape;316;p33">
            <a:extLst>
              <a:ext uri="{FF2B5EF4-FFF2-40B4-BE49-F238E27FC236}">
                <a16:creationId xmlns:a16="http://schemas.microsoft.com/office/drawing/2014/main" id="{BE0DFBE6-6B0C-30C7-D635-330501EF1B81}"/>
              </a:ext>
            </a:extLst>
          </p:cNvPr>
          <p:cNvSpPr txBox="1"/>
          <p:nvPr/>
        </p:nvSpPr>
        <p:spPr>
          <a:xfrm>
            <a:off x="469993" y="2801720"/>
            <a:ext cx="11163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chemeClr val="accent1"/>
                </a:solidFill>
                <a:latin typeface="Arial"/>
                <a:ea typeface="Arial"/>
                <a:cs typeface="Arial"/>
                <a:sym typeface="Arial"/>
              </a:rPr>
              <a:t>Explore Knowledge Space</a:t>
            </a:r>
            <a:endParaRPr dirty="0"/>
          </a:p>
        </p:txBody>
      </p:sp>
      <p:sp>
        <p:nvSpPr>
          <p:cNvPr id="317" name="Google Shape;317;p33">
            <a:extLst>
              <a:ext uri="{FF2B5EF4-FFF2-40B4-BE49-F238E27FC236}">
                <a16:creationId xmlns:a16="http://schemas.microsoft.com/office/drawing/2014/main" id="{E1CDA914-3443-1EF5-4D1A-08FA5AB1CF9E}"/>
              </a:ext>
            </a:extLst>
          </p:cNvPr>
          <p:cNvSpPr txBox="1"/>
          <p:nvPr/>
        </p:nvSpPr>
        <p:spPr>
          <a:xfrm>
            <a:off x="1973152" y="1118692"/>
            <a:ext cx="13527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chemeClr val="accent1"/>
                </a:solidFill>
                <a:latin typeface="Arial"/>
                <a:ea typeface="Arial"/>
                <a:cs typeface="Arial"/>
                <a:sym typeface="Arial"/>
              </a:rPr>
              <a:t>Question, Prompt, &amp; Iterate</a:t>
            </a:r>
            <a:endParaRPr dirty="0"/>
          </a:p>
        </p:txBody>
      </p:sp>
      <p:sp>
        <p:nvSpPr>
          <p:cNvPr id="318" name="Google Shape;318;p33">
            <a:extLst>
              <a:ext uri="{FF2B5EF4-FFF2-40B4-BE49-F238E27FC236}">
                <a16:creationId xmlns:a16="http://schemas.microsoft.com/office/drawing/2014/main" id="{8B23BDD6-07A4-BDAE-654F-92063D1A3F90}"/>
              </a:ext>
            </a:extLst>
          </p:cNvPr>
          <p:cNvSpPr txBox="1"/>
          <p:nvPr/>
        </p:nvSpPr>
        <p:spPr>
          <a:xfrm>
            <a:off x="3631458" y="3733721"/>
            <a:ext cx="1190700" cy="415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a:solidFill>
                  <a:schemeClr val="accent1"/>
                </a:solidFill>
                <a:latin typeface="Arial"/>
                <a:ea typeface="Arial"/>
                <a:cs typeface="Arial"/>
                <a:sym typeface="Arial"/>
              </a:rPr>
              <a:t>Select Search Terms</a:t>
            </a:r>
            <a:endParaRPr/>
          </a:p>
        </p:txBody>
      </p:sp>
      <p:sp>
        <p:nvSpPr>
          <p:cNvPr id="319" name="Google Shape;319;p33">
            <a:extLst>
              <a:ext uri="{FF2B5EF4-FFF2-40B4-BE49-F238E27FC236}">
                <a16:creationId xmlns:a16="http://schemas.microsoft.com/office/drawing/2014/main" id="{29F709C0-FE99-AD3F-429A-178FA85668BF}"/>
              </a:ext>
            </a:extLst>
          </p:cNvPr>
          <p:cNvSpPr txBox="1"/>
          <p:nvPr/>
        </p:nvSpPr>
        <p:spPr>
          <a:xfrm>
            <a:off x="842831" y="3998282"/>
            <a:ext cx="1819800" cy="577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0" i="0" u="none" strike="noStrike" cap="none" dirty="0">
                <a:solidFill>
                  <a:schemeClr val="accent1"/>
                </a:solidFill>
                <a:latin typeface="Arial"/>
                <a:ea typeface="Arial"/>
                <a:cs typeface="Arial"/>
                <a:sym typeface="Arial"/>
              </a:rPr>
              <a:t>Discover</a:t>
            </a:r>
            <a:endParaRPr dirty="0"/>
          </a:p>
          <a:p>
            <a:pPr marL="0" marR="0" lvl="0" indent="0" algn="l" rtl="0">
              <a:lnSpc>
                <a:spcPct val="100000"/>
              </a:lnSpc>
              <a:spcBef>
                <a:spcPts val="0"/>
              </a:spcBef>
              <a:spcAft>
                <a:spcPts val="0"/>
              </a:spcAft>
              <a:buNone/>
            </a:pPr>
            <a:r>
              <a:rPr lang="en-US" sz="1050" b="0" i="0" u="none" strike="noStrike" cap="none" dirty="0">
                <a:solidFill>
                  <a:schemeClr val="accent1"/>
                </a:solidFill>
                <a:latin typeface="Arial"/>
                <a:ea typeface="Arial"/>
                <a:cs typeface="Arial"/>
                <a:sym typeface="Arial"/>
              </a:rPr>
              <a:t>Candidate</a:t>
            </a:r>
            <a:endParaRPr dirty="0"/>
          </a:p>
          <a:p>
            <a:pPr marL="0" marR="0" lvl="0" indent="0" algn="l" rtl="0">
              <a:lnSpc>
                <a:spcPct val="100000"/>
              </a:lnSpc>
              <a:spcBef>
                <a:spcPts val="0"/>
              </a:spcBef>
              <a:spcAft>
                <a:spcPts val="0"/>
              </a:spcAft>
              <a:buNone/>
            </a:pPr>
            <a:r>
              <a:rPr lang="en-US" sz="1050" b="0" i="0" u="none" strike="noStrike" cap="none" dirty="0">
                <a:solidFill>
                  <a:schemeClr val="accent1"/>
                </a:solidFill>
                <a:latin typeface="Arial"/>
                <a:ea typeface="Arial"/>
                <a:cs typeface="Arial"/>
                <a:sym typeface="Arial"/>
              </a:rPr>
              <a:t>Documents Collections</a:t>
            </a:r>
            <a:endParaRPr dirty="0"/>
          </a:p>
        </p:txBody>
      </p:sp>
      <p:grpSp>
        <p:nvGrpSpPr>
          <p:cNvPr id="320" name="Google Shape;320;p33">
            <a:extLst>
              <a:ext uri="{FF2B5EF4-FFF2-40B4-BE49-F238E27FC236}">
                <a16:creationId xmlns:a16="http://schemas.microsoft.com/office/drawing/2014/main" id="{799C32D1-23A1-5A00-643F-DE25A641223D}"/>
              </a:ext>
            </a:extLst>
          </p:cNvPr>
          <p:cNvGrpSpPr/>
          <p:nvPr/>
        </p:nvGrpSpPr>
        <p:grpSpPr>
          <a:xfrm>
            <a:off x="187082" y="1540165"/>
            <a:ext cx="744486" cy="685800"/>
            <a:chOff x="2113274" y="1686388"/>
            <a:chExt cx="992648" cy="914400"/>
          </a:xfrm>
        </p:grpSpPr>
        <p:grpSp>
          <p:nvGrpSpPr>
            <p:cNvPr id="321" name="Google Shape;321;p33">
              <a:extLst>
                <a:ext uri="{FF2B5EF4-FFF2-40B4-BE49-F238E27FC236}">
                  <a16:creationId xmlns:a16="http://schemas.microsoft.com/office/drawing/2014/main" id="{CB838676-7CBB-C1FF-210D-44EC52DFBC94}"/>
                </a:ext>
              </a:extLst>
            </p:cNvPr>
            <p:cNvGrpSpPr/>
            <p:nvPr/>
          </p:nvGrpSpPr>
          <p:grpSpPr>
            <a:xfrm>
              <a:off x="2113274" y="1686388"/>
              <a:ext cx="992648" cy="914400"/>
              <a:chOff x="2113274" y="1686388"/>
              <a:chExt cx="992648" cy="914400"/>
            </a:xfrm>
          </p:grpSpPr>
          <p:sp>
            <p:nvSpPr>
              <p:cNvPr id="322" name="Google Shape;322;p33">
                <a:extLst>
                  <a:ext uri="{FF2B5EF4-FFF2-40B4-BE49-F238E27FC236}">
                    <a16:creationId xmlns:a16="http://schemas.microsoft.com/office/drawing/2014/main" id="{BBF01355-1AA0-DF7D-0EC4-7212941C9314}"/>
                  </a:ext>
                </a:extLst>
              </p:cNvPr>
              <p:cNvSpPr/>
              <p:nvPr/>
            </p:nvSpPr>
            <p:spPr>
              <a:xfrm>
                <a:off x="2303944" y="1769030"/>
                <a:ext cx="408300" cy="3657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23" name="Google Shape;323;p33" descr="Person with idea with solid fill">
                <a:extLst>
                  <a:ext uri="{FF2B5EF4-FFF2-40B4-BE49-F238E27FC236}">
                    <a16:creationId xmlns:a16="http://schemas.microsoft.com/office/drawing/2014/main" id="{6E836A43-D0F5-2A21-5884-083A2404F19B}"/>
                  </a:ext>
                </a:extLst>
              </p:cNvPr>
              <p:cNvPicPr preferRelativeResize="0"/>
              <p:nvPr/>
            </p:nvPicPr>
            <p:blipFill rotWithShape="1">
              <a:blip r:embed="rId6">
                <a:alphaModFix/>
              </a:blip>
              <a:srcRect/>
              <a:stretch/>
            </p:blipFill>
            <p:spPr>
              <a:xfrm flipH="1">
                <a:off x="2113274" y="1686388"/>
                <a:ext cx="992648" cy="914400"/>
              </a:xfrm>
              <a:prstGeom prst="rect">
                <a:avLst/>
              </a:prstGeom>
              <a:noFill/>
              <a:ln>
                <a:noFill/>
              </a:ln>
            </p:spPr>
          </p:pic>
        </p:grpSp>
        <p:pic>
          <p:nvPicPr>
            <p:cNvPr id="324" name="Google Shape;324;p33" descr="Voice with solid fill">
              <a:extLst>
                <a:ext uri="{FF2B5EF4-FFF2-40B4-BE49-F238E27FC236}">
                  <a16:creationId xmlns:a16="http://schemas.microsoft.com/office/drawing/2014/main" id="{A6888BDE-67DD-1366-8EB2-5E6AC43D10DA}"/>
                </a:ext>
              </a:extLst>
            </p:cNvPr>
            <p:cNvPicPr preferRelativeResize="0"/>
            <p:nvPr/>
          </p:nvPicPr>
          <p:blipFill rotWithShape="1">
            <a:blip r:embed="rId7">
              <a:alphaModFix/>
            </a:blip>
            <a:srcRect/>
            <a:stretch/>
          </p:blipFill>
          <p:spPr>
            <a:xfrm>
              <a:off x="2323556" y="1774375"/>
              <a:ext cx="365693" cy="365693"/>
            </a:xfrm>
            <a:prstGeom prst="rect">
              <a:avLst/>
            </a:prstGeom>
            <a:noFill/>
            <a:ln>
              <a:noFill/>
            </a:ln>
          </p:spPr>
        </p:pic>
      </p:grpSp>
      <p:sp>
        <p:nvSpPr>
          <p:cNvPr id="325" name="Google Shape;325;p33">
            <a:extLst>
              <a:ext uri="{FF2B5EF4-FFF2-40B4-BE49-F238E27FC236}">
                <a16:creationId xmlns:a16="http://schemas.microsoft.com/office/drawing/2014/main" id="{A0F9F58C-9FF1-2110-555E-DCEBA35448A6}"/>
              </a:ext>
            </a:extLst>
          </p:cNvPr>
          <p:cNvSpPr txBox="1"/>
          <p:nvPr/>
        </p:nvSpPr>
        <p:spPr>
          <a:xfrm>
            <a:off x="4433957" y="1383347"/>
            <a:ext cx="1042918" cy="10617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1" i="0" u="sng" strike="noStrike" cap="none" dirty="0">
                <a:solidFill>
                  <a:schemeClr val="accent1"/>
                </a:solidFill>
                <a:latin typeface="Arial"/>
                <a:ea typeface="Arial"/>
                <a:cs typeface="Arial"/>
                <a:sym typeface="Arial"/>
              </a:rPr>
              <a:t>Inform</a:t>
            </a:r>
            <a:endParaRPr sz="900" b="0" i="0" u="none" strike="noStrike" cap="none" dirty="0">
              <a:solidFill>
                <a:schemeClr val="accent1"/>
              </a:solidFill>
              <a:latin typeface="Arial"/>
              <a:ea typeface="Arial"/>
              <a:cs typeface="Arial"/>
              <a:sym typeface="Arial"/>
            </a:endParaRPr>
          </a:p>
          <a:p>
            <a:pPr marL="0" marR="0" lvl="0" indent="0" algn="l" rtl="0">
              <a:lnSpc>
                <a:spcPct val="100000"/>
              </a:lnSpc>
              <a:spcBef>
                <a:spcPts val="0"/>
              </a:spcBef>
              <a:spcAft>
                <a:spcPts val="0"/>
              </a:spcAft>
              <a:buNone/>
            </a:pPr>
            <a:endParaRPr sz="900" b="0" i="0" u="none" strike="noStrike" cap="none" dirty="0">
              <a:solidFill>
                <a:schemeClr val="accent1"/>
              </a:solidFill>
              <a:latin typeface="Arial"/>
              <a:ea typeface="Arial"/>
              <a:cs typeface="Arial"/>
              <a:sym typeface="Arial"/>
            </a:endParaRPr>
          </a:p>
          <a:p>
            <a:r>
              <a:rPr lang="en-US" sz="900" b="0" i="0" u="none" strike="noStrike" cap="none" dirty="0">
                <a:solidFill>
                  <a:schemeClr val="accent1"/>
                </a:solidFill>
                <a:latin typeface="Arial"/>
                <a:ea typeface="Arial"/>
                <a:cs typeface="Arial"/>
                <a:sym typeface="Arial"/>
              </a:rPr>
              <a:t>Knowledge Map of</a:t>
            </a:r>
            <a:r>
              <a:rPr lang="en-US" sz="900" dirty="0">
                <a:solidFill>
                  <a:schemeClr val="accent1"/>
                </a:solidFill>
              </a:rPr>
              <a:t> Conditions</a:t>
            </a:r>
            <a:r>
              <a:rPr lang="en-US" sz="900" b="0" i="0" u="none" strike="noStrike" cap="none" dirty="0">
                <a:solidFill>
                  <a:schemeClr val="accent1"/>
                </a:solidFill>
                <a:latin typeface="Arial"/>
                <a:ea typeface="Arial"/>
                <a:cs typeface="Arial"/>
                <a:sym typeface="Arial"/>
              </a:rPr>
              <a:t> Hazards and Modelling Communication</a:t>
            </a:r>
            <a:endParaRPr dirty="0">
              <a:solidFill>
                <a:schemeClr val="accent1"/>
              </a:solidFill>
            </a:endParaRPr>
          </a:p>
        </p:txBody>
      </p:sp>
      <p:sp>
        <p:nvSpPr>
          <p:cNvPr id="326" name="Google Shape;326;p33">
            <a:extLst>
              <a:ext uri="{FF2B5EF4-FFF2-40B4-BE49-F238E27FC236}">
                <a16:creationId xmlns:a16="http://schemas.microsoft.com/office/drawing/2014/main" id="{13C2AA49-2D1E-C408-2156-B7A2E42AAE38}"/>
              </a:ext>
            </a:extLst>
          </p:cNvPr>
          <p:cNvSpPr/>
          <p:nvPr/>
        </p:nvSpPr>
        <p:spPr>
          <a:xfrm rot="20885693">
            <a:off x="921427" y="1432604"/>
            <a:ext cx="107615" cy="82492"/>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27" name="Google Shape;327;p33">
            <a:extLst>
              <a:ext uri="{FF2B5EF4-FFF2-40B4-BE49-F238E27FC236}">
                <a16:creationId xmlns:a16="http://schemas.microsoft.com/office/drawing/2014/main" id="{94F3119F-545D-1A83-1E0A-3DB340501222}"/>
              </a:ext>
            </a:extLst>
          </p:cNvPr>
          <p:cNvSpPr/>
          <p:nvPr/>
        </p:nvSpPr>
        <p:spPr>
          <a:xfrm rot="14623221">
            <a:off x="349891" y="2409519"/>
            <a:ext cx="107735" cy="82514"/>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28" name="Google Shape;328;p33">
            <a:extLst>
              <a:ext uri="{FF2B5EF4-FFF2-40B4-BE49-F238E27FC236}">
                <a16:creationId xmlns:a16="http://schemas.microsoft.com/office/drawing/2014/main" id="{8351546D-03CD-29EE-E260-B9E352044E60}"/>
              </a:ext>
            </a:extLst>
          </p:cNvPr>
          <p:cNvSpPr/>
          <p:nvPr/>
        </p:nvSpPr>
        <p:spPr>
          <a:xfrm rot="4967746">
            <a:off x="1636943" y="1901625"/>
            <a:ext cx="107650" cy="82533"/>
          </a:xfrm>
          <a:prstGeom prst="chevron">
            <a:avLst>
              <a:gd name="adj" fmla="val 100476"/>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30" name="Google Shape;330;p33">
            <a:extLst>
              <a:ext uri="{FF2B5EF4-FFF2-40B4-BE49-F238E27FC236}">
                <a16:creationId xmlns:a16="http://schemas.microsoft.com/office/drawing/2014/main" id="{B9F41447-D3A1-4E3C-0256-98CA4432AA2E}"/>
              </a:ext>
            </a:extLst>
          </p:cNvPr>
          <p:cNvSpPr/>
          <p:nvPr/>
        </p:nvSpPr>
        <p:spPr>
          <a:xfrm rot="3943963">
            <a:off x="3664111" y="2375440"/>
            <a:ext cx="257668" cy="212282"/>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31" name="Google Shape;331;p33">
            <a:extLst>
              <a:ext uri="{FF2B5EF4-FFF2-40B4-BE49-F238E27FC236}">
                <a16:creationId xmlns:a16="http://schemas.microsoft.com/office/drawing/2014/main" id="{D2D936CB-348B-D6FA-8702-71B71D5474AF}"/>
              </a:ext>
            </a:extLst>
          </p:cNvPr>
          <p:cNvSpPr/>
          <p:nvPr/>
        </p:nvSpPr>
        <p:spPr>
          <a:xfrm rot="9247255">
            <a:off x="2936574" y="4016751"/>
            <a:ext cx="257748" cy="212397"/>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32" name="Google Shape;332;p33">
            <a:extLst>
              <a:ext uri="{FF2B5EF4-FFF2-40B4-BE49-F238E27FC236}">
                <a16:creationId xmlns:a16="http://schemas.microsoft.com/office/drawing/2014/main" id="{0FFDB9BC-1243-3818-AA5E-090972E36913}"/>
              </a:ext>
            </a:extLst>
          </p:cNvPr>
          <p:cNvSpPr/>
          <p:nvPr/>
        </p:nvSpPr>
        <p:spPr>
          <a:xfrm rot="14471878">
            <a:off x="1508566" y="3356627"/>
            <a:ext cx="257791" cy="212276"/>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333" name="Google Shape;333;p33">
            <a:extLst>
              <a:ext uri="{FF2B5EF4-FFF2-40B4-BE49-F238E27FC236}">
                <a16:creationId xmlns:a16="http://schemas.microsoft.com/office/drawing/2014/main" id="{E81913AD-53EE-089A-1C20-2E0768BCFA59}"/>
              </a:ext>
            </a:extLst>
          </p:cNvPr>
          <p:cNvSpPr/>
          <p:nvPr/>
        </p:nvSpPr>
        <p:spPr>
          <a:xfrm rot="19078387">
            <a:off x="1804501" y="2000173"/>
            <a:ext cx="257663" cy="212218"/>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pic>
        <p:nvPicPr>
          <p:cNvPr id="335" name="Google Shape;335;p33" descr="Thought bubble with solid fill">
            <a:extLst>
              <a:ext uri="{FF2B5EF4-FFF2-40B4-BE49-F238E27FC236}">
                <a16:creationId xmlns:a16="http://schemas.microsoft.com/office/drawing/2014/main" id="{5F189E8A-CB23-6299-3F45-742BF5B37B9E}"/>
              </a:ext>
            </a:extLst>
          </p:cNvPr>
          <p:cNvPicPr preferRelativeResize="0"/>
          <p:nvPr/>
        </p:nvPicPr>
        <p:blipFill rotWithShape="1">
          <a:blip r:embed="rId8">
            <a:alphaModFix/>
          </a:blip>
          <a:srcRect/>
          <a:stretch/>
        </p:blipFill>
        <p:spPr>
          <a:xfrm>
            <a:off x="3699923" y="3226567"/>
            <a:ext cx="400298" cy="400298"/>
          </a:xfrm>
          <a:prstGeom prst="rect">
            <a:avLst/>
          </a:prstGeom>
          <a:solidFill>
            <a:srgbClr val="BF5700"/>
          </a:solidFill>
          <a:ln>
            <a:noFill/>
          </a:ln>
        </p:spPr>
      </p:pic>
      <p:sp>
        <p:nvSpPr>
          <p:cNvPr id="336" name="Google Shape;336;p33">
            <a:extLst>
              <a:ext uri="{FF2B5EF4-FFF2-40B4-BE49-F238E27FC236}">
                <a16:creationId xmlns:a16="http://schemas.microsoft.com/office/drawing/2014/main" id="{088C5E53-3B8D-95F8-E7E5-F4E0D486C384}"/>
              </a:ext>
            </a:extLst>
          </p:cNvPr>
          <p:cNvSpPr txBox="1"/>
          <p:nvPr/>
        </p:nvSpPr>
        <p:spPr>
          <a:xfrm>
            <a:off x="422292" y="2164856"/>
            <a:ext cx="1190700" cy="553957"/>
          </a:xfrm>
          <a:prstGeom prst="rect">
            <a:avLst/>
          </a:prstGeom>
          <a:noFill/>
          <a:ln>
            <a:noFill/>
          </a:ln>
        </p:spPr>
        <p:txBody>
          <a:bodyPr spcFirstLastPara="1" wrap="square" lIns="91425" tIns="45700" rIns="91425" bIns="45700" anchor="t" anchorCtr="0">
            <a:spAutoFit/>
          </a:bodyPr>
          <a:lstStyle/>
          <a:p>
            <a:pPr algn="ctr"/>
            <a:r>
              <a:rPr lang="en-US" sz="1000" dirty="0">
                <a:solidFill>
                  <a:schemeClr val="accent1"/>
                </a:solidFill>
              </a:rPr>
              <a:t>Frames</a:t>
            </a:r>
            <a:r>
              <a:rPr lang="en-US" sz="1000" b="0" i="0" u="none" strike="noStrike" cap="none" dirty="0">
                <a:solidFill>
                  <a:schemeClr val="accent1"/>
                </a:solidFill>
                <a:latin typeface="Arial"/>
                <a:ea typeface="Arial"/>
                <a:cs typeface="Arial"/>
                <a:sym typeface="Arial"/>
              </a:rPr>
              <a:t>:</a:t>
            </a:r>
            <a:r>
              <a:rPr lang="en-US" sz="1000" dirty="0">
                <a:solidFill>
                  <a:schemeClr val="accent1"/>
                </a:solidFill>
              </a:rPr>
              <a:t> </a:t>
            </a:r>
            <a:r>
              <a:rPr lang="en-US" sz="1000" b="0" i="0" u="none" strike="noStrike" cap="none" dirty="0">
                <a:solidFill>
                  <a:schemeClr val="accent1"/>
                </a:solidFill>
                <a:latin typeface="Arial"/>
                <a:ea typeface="Arial"/>
                <a:cs typeface="Arial"/>
                <a:sym typeface="Arial"/>
              </a:rPr>
              <a:t> </a:t>
            </a:r>
          </a:p>
          <a:p>
            <a:pPr algn="ctr"/>
            <a:r>
              <a:rPr lang="en-US" sz="1000" dirty="0">
                <a:solidFill>
                  <a:schemeClr val="accent1"/>
                </a:solidFill>
              </a:rPr>
              <a:t>Coastal Surge</a:t>
            </a:r>
            <a:r>
              <a:rPr lang="en-US" sz="1000" b="0" i="0" u="none" strike="noStrike" cap="none" dirty="0">
                <a:solidFill>
                  <a:schemeClr val="accent1"/>
                </a:solidFill>
                <a:latin typeface="Arial"/>
                <a:ea typeface="Arial"/>
                <a:cs typeface="Arial"/>
                <a:sym typeface="Arial"/>
              </a:rPr>
              <a:t> Models</a:t>
            </a:r>
            <a:endParaRPr sz="1000" dirty="0">
              <a:solidFill>
                <a:schemeClr val="accent1"/>
              </a:solidFill>
            </a:endParaRPr>
          </a:p>
        </p:txBody>
      </p:sp>
      <p:pic>
        <p:nvPicPr>
          <p:cNvPr id="337" name="Google Shape;337;p33" descr="Illustrator with solid fill">
            <a:extLst>
              <a:ext uri="{FF2B5EF4-FFF2-40B4-BE49-F238E27FC236}">
                <a16:creationId xmlns:a16="http://schemas.microsoft.com/office/drawing/2014/main" id="{31742A4C-E4DB-240F-C889-41FACC66912A}"/>
              </a:ext>
            </a:extLst>
          </p:cNvPr>
          <p:cNvPicPr preferRelativeResize="0"/>
          <p:nvPr/>
        </p:nvPicPr>
        <p:blipFill rotWithShape="1">
          <a:blip r:embed="rId9">
            <a:alphaModFix/>
          </a:blip>
          <a:srcRect/>
          <a:stretch/>
        </p:blipFill>
        <p:spPr>
          <a:xfrm>
            <a:off x="1259936" y="2641014"/>
            <a:ext cx="416336" cy="416336"/>
          </a:xfrm>
          <a:prstGeom prst="rect">
            <a:avLst/>
          </a:prstGeom>
          <a:noFill/>
          <a:ln>
            <a:noFill/>
          </a:ln>
        </p:spPr>
      </p:pic>
      <p:sp>
        <p:nvSpPr>
          <p:cNvPr id="4" name="Google Shape;348;p34">
            <a:extLst>
              <a:ext uri="{FF2B5EF4-FFF2-40B4-BE49-F238E27FC236}">
                <a16:creationId xmlns:a16="http://schemas.microsoft.com/office/drawing/2014/main" id="{6E6CAE4F-4081-B05F-C188-6BB6AA271DCB}"/>
              </a:ext>
            </a:extLst>
          </p:cNvPr>
          <p:cNvSpPr txBox="1">
            <a:spLocks/>
          </p:cNvSpPr>
          <p:nvPr/>
        </p:nvSpPr>
        <p:spPr>
          <a:xfrm>
            <a:off x="1464816" y="-88776"/>
            <a:ext cx="5388600" cy="62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a:solidFill>
                  <a:schemeClr val="lt1"/>
                </a:solidFill>
              </a:rPr>
              <a:t>Methods for Information Fusion </a:t>
            </a:r>
            <a:endParaRPr lang="en-US">
              <a:solidFill>
                <a:schemeClr val="lt1"/>
              </a:solidFill>
            </a:endParaRPr>
          </a:p>
        </p:txBody>
      </p:sp>
      <p:pic>
        <p:nvPicPr>
          <p:cNvPr id="334" name="Google Shape;334;p33" descr="Wave with solid fill">
            <a:extLst>
              <a:ext uri="{FF2B5EF4-FFF2-40B4-BE49-F238E27FC236}">
                <a16:creationId xmlns:a16="http://schemas.microsoft.com/office/drawing/2014/main" id="{28C44A58-8BF2-825E-187F-54DB6C1D13FE}"/>
              </a:ext>
            </a:extLst>
          </p:cNvPr>
          <p:cNvPicPr preferRelativeResize="0"/>
          <p:nvPr/>
        </p:nvPicPr>
        <p:blipFill rotWithShape="1">
          <a:blip r:embed="rId10">
            <a:alphaModFix/>
          </a:blip>
          <a:srcRect/>
          <a:stretch/>
        </p:blipFill>
        <p:spPr>
          <a:xfrm>
            <a:off x="955231" y="1774247"/>
            <a:ext cx="369500" cy="351780"/>
          </a:xfrm>
          <a:prstGeom prst="rect">
            <a:avLst/>
          </a:prstGeom>
          <a:solidFill>
            <a:schemeClr val="accent1"/>
          </a:solidFill>
          <a:ln>
            <a:noFill/>
          </a:ln>
        </p:spPr>
      </p:pic>
      <p:sp>
        <p:nvSpPr>
          <p:cNvPr id="3" name="Google Shape;313;p33">
            <a:extLst>
              <a:ext uri="{FF2B5EF4-FFF2-40B4-BE49-F238E27FC236}">
                <a16:creationId xmlns:a16="http://schemas.microsoft.com/office/drawing/2014/main" id="{BDCB9734-B797-ECAA-102A-2F5D00E66D4C}"/>
              </a:ext>
            </a:extLst>
          </p:cNvPr>
          <p:cNvSpPr/>
          <p:nvPr/>
        </p:nvSpPr>
        <p:spPr>
          <a:xfrm>
            <a:off x="1988540" y="3799070"/>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311" name="Google Shape;311;p33" descr="Search Inventory with solid fill">
            <a:extLst>
              <a:ext uri="{FF2B5EF4-FFF2-40B4-BE49-F238E27FC236}">
                <a16:creationId xmlns:a16="http://schemas.microsoft.com/office/drawing/2014/main" id="{B250BA04-EAD4-8FAB-C629-2FBCA5642577}"/>
              </a:ext>
            </a:extLst>
          </p:cNvPr>
          <p:cNvPicPr preferRelativeResize="0"/>
          <p:nvPr/>
        </p:nvPicPr>
        <p:blipFill rotWithShape="1">
          <a:blip r:embed="rId11">
            <a:alphaModFix/>
          </a:blip>
          <a:srcRect/>
          <a:stretch/>
        </p:blipFill>
        <p:spPr>
          <a:xfrm>
            <a:off x="2082753" y="3895476"/>
            <a:ext cx="354235" cy="330604"/>
          </a:xfrm>
          <a:prstGeom prst="rect">
            <a:avLst/>
          </a:prstGeom>
          <a:solidFill>
            <a:srgbClr val="BF5700"/>
          </a:solidFill>
          <a:ln>
            <a:noFill/>
          </a:ln>
        </p:spPr>
      </p:pic>
      <p:sp>
        <p:nvSpPr>
          <p:cNvPr id="5" name="Google Shape;170;g1298eb4af2b_0_71">
            <a:extLst>
              <a:ext uri="{FF2B5EF4-FFF2-40B4-BE49-F238E27FC236}">
                <a16:creationId xmlns:a16="http://schemas.microsoft.com/office/drawing/2014/main" id="{C2160544-71CF-0571-9C32-7E4121268E7F}"/>
              </a:ext>
            </a:extLst>
          </p:cNvPr>
          <p:cNvSpPr txBox="1">
            <a:spLocks/>
          </p:cNvSpPr>
          <p:nvPr/>
        </p:nvSpPr>
        <p:spPr>
          <a:xfrm>
            <a:off x="-33074" y="4458886"/>
            <a:ext cx="8229600" cy="799214"/>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rgbClr val="BD5800"/>
              </a:buClr>
              <a:buSzPts val="4000"/>
              <a:buFont typeface="Arial Black"/>
              <a:buNone/>
            </a:pPr>
            <a:r>
              <a:rPr lang="en-US" sz="2800" b="1" dirty="0">
                <a:solidFill>
                  <a:srgbClr val="BD5800"/>
                </a:solidFill>
                <a:latin typeface="Arial Black"/>
                <a:ea typeface="Arial Black"/>
                <a:cs typeface="Arial Black"/>
                <a:sym typeface="Arial Black"/>
              </a:rPr>
              <a:t>Place-based Sensemaking</a:t>
            </a:r>
            <a:endParaRPr lang="en-US" sz="3200" dirty="0"/>
          </a:p>
        </p:txBody>
      </p:sp>
      <p:sp>
        <p:nvSpPr>
          <p:cNvPr id="7" name="Donut 6">
            <a:extLst>
              <a:ext uri="{FF2B5EF4-FFF2-40B4-BE49-F238E27FC236}">
                <a16:creationId xmlns:a16="http://schemas.microsoft.com/office/drawing/2014/main" id="{99F8B58C-2DAF-EE37-C6EE-623A3CE35A1C}"/>
              </a:ext>
            </a:extLst>
          </p:cNvPr>
          <p:cNvSpPr/>
          <p:nvPr/>
        </p:nvSpPr>
        <p:spPr>
          <a:xfrm>
            <a:off x="1759672" y="2013559"/>
            <a:ext cx="1900450" cy="1889593"/>
          </a:xfrm>
          <a:prstGeom prst="donut">
            <a:avLst>
              <a:gd name="adj" fmla="val 95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019882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199876dc5c_4_118"/>
          <p:cNvSpPr/>
          <p:nvPr/>
        </p:nvSpPr>
        <p:spPr>
          <a:xfrm rot="-5400000">
            <a:off x="6828876" y="-1795150"/>
            <a:ext cx="542100" cy="4089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55" name="Google Shape;355;g1199876dc5c_4_118"/>
          <p:cNvGrpSpPr/>
          <p:nvPr/>
        </p:nvGrpSpPr>
        <p:grpSpPr>
          <a:xfrm>
            <a:off x="417242" y="2439199"/>
            <a:ext cx="2020213" cy="1428750"/>
            <a:chOff x="556323" y="3252265"/>
            <a:chExt cx="2693617" cy="1905000"/>
          </a:xfrm>
        </p:grpSpPr>
        <p:pic>
          <p:nvPicPr>
            <p:cNvPr id="356" name="Google Shape;356;g1199876dc5c_4_118" descr="A picture containing text, clipart, businesscard&#10;&#10;Description automatically generated"/>
            <p:cNvPicPr preferRelativeResize="0"/>
            <p:nvPr/>
          </p:nvPicPr>
          <p:blipFill rotWithShape="1">
            <a:blip r:embed="rId3">
              <a:alphaModFix/>
            </a:blip>
            <a:srcRect/>
            <a:stretch/>
          </p:blipFill>
          <p:spPr>
            <a:xfrm>
              <a:off x="556323" y="3252265"/>
              <a:ext cx="2438400" cy="1905000"/>
            </a:xfrm>
            <a:prstGeom prst="rect">
              <a:avLst/>
            </a:prstGeom>
            <a:noFill/>
            <a:ln>
              <a:noFill/>
            </a:ln>
          </p:spPr>
        </p:pic>
        <p:sp>
          <p:nvSpPr>
            <p:cNvPr id="357" name="Google Shape;357;g1199876dc5c_4_118"/>
            <p:cNvSpPr/>
            <p:nvPr/>
          </p:nvSpPr>
          <p:spPr>
            <a:xfrm rot="-6442861">
              <a:off x="2567100" y="4399567"/>
              <a:ext cx="835552" cy="293950"/>
            </a:xfrm>
            <a:prstGeom prst="round2SameRect">
              <a:avLst>
                <a:gd name="adj1" fmla="val 16667"/>
                <a:gd name="adj2" fmla="val 0"/>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sp>
        <p:nvSpPr>
          <p:cNvPr id="358" name="Google Shape;358;g1199876dc5c_4_118"/>
          <p:cNvSpPr/>
          <p:nvPr/>
        </p:nvSpPr>
        <p:spPr>
          <a:xfrm>
            <a:off x="1377525" y="2226875"/>
            <a:ext cx="1189800" cy="5421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36566" y="138583"/>
                </a:lnTo>
              </a:path>
            </a:pathLst>
          </a:custGeom>
          <a:noFill/>
          <a:ln w="12700" cap="flat" cmpd="sng">
            <a:solidFill>
              <a:srgbClr val="3F3F3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595959"/>
                </a:solidFill>
                <a:latin typeface="Calibri"/>
                <a:ea typeface="Calibri"/>
                <a:cs typeface="Calibri"/>
                <a:sym typeface="Calibri"/>
              </a:rPr>
              <a:t>Stories about </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595959"/>
                </a:solidFill>
                <a:latin typeface="Calibri"/>
                <a:ea typeface="Calibri"/>
                <a:cs typeface="Calibri"/>
                <a:sym typeface="Calibri"/>
              </a:rPr>
              <a:t>Events that matter</a:t>
            </a:r>
            <a:endParaRPr sz="1100" b="0" i="0" u="none" strike="noStrike" cap="none">
              <a:solidFill>
                <a:srgbClr val="000000"/>
              </a:solidFill>
              <a:latin typeface="Arial"/>
              <a:ea typeface="Arial"/>
              <a:cs typeface="Arial"/>
              <a:sym typeface="Arial"/>
            </a:endParaRPr>
          </a:p>
        </p:txBody>
      </p:sp>
      <p:sp>
        <p:nvSpPr>
          <p:cNvPr id="359" name="Google Shape;359;g1199876dc5c_4_118"/>
          <p:cNvSpPr txBox="1"/>
          <p:nvPr/>
        </p:nvSpPr>
        <p:spPr>
          <a:xfrm>
            <a:off x="834201" y="3862055"/>
            <a:ext cx="2411100" cy="915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sng" strike="noStrike" cap="none">
                <a:solidFill>
                  <a:srgbClr val="3F3F3F"/>
                </a:solidFill>
                <a:latin typeface="Calibri"/>
                <a:ea typeface="Calibri"/>
                <a:cs typeface="Calibri"/>
                <a:sym typeface="Calibri"/>
              </a:rPr>
              <a:t>Knowledge Capture Modalities</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3F3F3F"/>
              </a:buClr>
              <a:buSzPts val="1100"/>
              <a:buFont typeface="Arial"/>
              <a:buChar char="•"/>
            </a:pPr>
            <a:r>
              <a:rPr lang="en-US" sz="1100" b="0" i="0" u="none" strike="noStrike" cap="none">
                <a:solidFill>
                  <a:srgbClr val="3F3F3F"/>
                </a:solidFill>
                <a:latin typeface="Calibri"/>
                <a:ea typeface="Calibri"/>
                <a:cs typeface="Calibri"/>
                <a:sym typeface="Calibri"/>
              </a:rPr>
              <a:t>Audio Voice Capture</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3F3F3F"/>
              </a:buClr>
              <a:buSzPts val="1100"/>
              <a:buFont typeface="Arial"/>
              <a:buChar char="•"/>
            </a:pPr>
            <a:r>
              <a:rPr lang="en-US" sz="1100" b="0" i="0" u="none" strike="noStrike" cap="none">
                <a:solidFill>
                  <a:srgbClr val="3F3F3F"/>
                </a:solidFill>
                <a:latin typeface="Calibri"/>
                <a:ea typeface="Calibri"/>
                <a:cs typeface="Calibri"/>
                <a:sym typeface="Calibri"/>
              </a:rPr>
              <a:t>Text Annotation</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3F3F3F"/>
              </a:buClr>
              <a:buSzPts val="1100"/>
              <a:buFont typeface="Arial"/>
              <a:buChar char="•"/>
            </a:pPr>
            <a:r>
              <a:rPr lang="en-US" sz="1100" b="0" i="0" u="none" strike="noStrike" cap="none">
                <a:solidFill>
                  <a:srgbClr val="3F3F3F"/>
                </a:solidFill>
                <a:latin typeface="Calibri"/>
                <a:ea typeface="Calibri"/>
                <a:cs typeface="Calibri"/>
                <a:sym typeface="Calibri"/>
              </a:rPr>
              <a:t>Natural User Interface</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rgbClr val="3F3F3F"/>
              </a:buClr>
              <a:buSzPts val="1100"/>
              <a:buFont typeface="Arial"/>
              <a:buChar char="•"/>
            </a:pPr>
            <a:r>
              <a:rPr lang="en-US" sz="1100" b="0" i="0" u="none" strike="noStrike" cap="none">
                <a:solidFill>
                  <a:srgbClr val="3F3F3F"/>
                </a:solidFill>
                <a:latin typeface="Calibri"/>
                <a:ea typeface="Calibri"/>
                <a:cs typeface="Calibri"/>
                <a:sym typeface="Calibri"/>
              </a:rPr>
              <a:t>Interactive 3D tangibles</a:t>
            </a:r>
            <a:endParaRPr sz="1100" b="0" i="0" u="none" strike="noStrike" cap="none">
              <a:solidFill>
                <a:srgbClr val="000000"/>
              </a:solidFill>
              <a:latin typeface="Arial"/>
              <a:ea typeface="Arial"/>
              <a:cs typeface="Arial"/>
              <a:sym typeface="Arial"/>
            </a:endParaRPr>
          </a:p>
        </p:txBody>
      </p:sp>
      <p:cxnSp>
        <p:nvCxnSpPr>
          <p:cNvPr id="360" name="Google Shape;360;g1199876dc5c_4_118"/>
          <p:cNvCxnSpPr>
            <a:stCxn id="358" idx="3"/>
          </p:cNvCxnSpPr>
          <p:nvPr/>
        </p:nvCxnSpPr>
        <p:spPr>
          <a:xfrm rot="10800000">
            <a:off x="1972425" y="1657175"/>
            <a:ext cx="0" cy="569700"/>
          </a:xfrm>
          <a:prstGeom prst="straightConnector1">
            <a:avLst/>
          </a:prstGeom>
          <a:noFill/>
          <a:ln w="9525" cap="flat" cmpd="sng">
            <a:solidFill>
              <a:schemeClr val="dk1"/>
            </a:solidFill>
            <a:prstDash val="solid"/>
            <a:miter lim="800000"/>
            <a:headEnd type="none" w="sm" len="sm"/>
            <a:tailEnd type="triangle" w="med" len="med"/>
          </a:ln>
        </p:spPr>
      </p:cxnSp>
      <p:grpSp>
        <p:nvGrpSpPr>
          <p:cNvPr id="361" name="Google Shape;361;g1199876dc5c_4_118"/>
          <p:cNvGrpSpPr/>
          <p:nvPr/>
        </p:nvGrpSpPr>
        <p:grpSpPr>
          <a:xfrm>
            <a:off x="846402" y="465704"/>
            <a:ext cx="2088167" cy="1491414"/>
            <a:chOff x="2142792" y="498722"/>
            <a:chExt cx="2784223" cy="1988552"/>
          </a:xfrm>
        </p:grpSpPr>
        <p:pic>
          <p:nvPicPr>
            <p:cNvPr id="362" name="Google Shape;362;g1199876dc5c_4_118" descr="Shape&#10;&#10;Description automatically generated with low confidence"/>
            <p:cNvPicPr preferRelativeResize="0"/>
            <p:nvPr/>
          </p:nvPicPr>
          <p:blipFill rotWithShape="1">
            <a:blip r:embed="rId4">
              <a:alphaModFix/>
            </a:blip>
            <a:srcRect/>
            <a:stretch/>
          </p:blipFill>
          <p:spPr>
            <a:xfrm>
              <a:off x="2142792" y="498722"/>
              <a:ext cx="2387600" cy="1841500"/>
            </a:xfrm>
            <a:prstGeom prst="rect">
              <a:avLst/>
            </a:prstGeom>
            <a:noFill/>
            <a:ln>
              <a:noFill/>
            </a:ln>
          </p:spPr>
        </p:pic>
        <p:sp>
          <p:nvSpPr>
            <p:cNvPr id="363" name="Google Shape;363;g1199876dc5c_4_118"/>
            <p:cNvSpPr/>
            <p:nvPr/>
          </p:nvSpPr>
          <p:spPr>
            <a:xfrm>
              <a:off x="4091515" y="2193274"/>
              <a:ext cx="835500" cy="294000"/>
            </a:xfrm>
            <a:prstGeom prst="round2SameRect">
              <a:avLst>
                <a:gd name="adj1" fmla="val 16667"/>
                <a:gd name="adj2" fmla="val 0"/>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graphicFrame>
        <p:nvGraphicFramePr>
          <p:cNvPr id="364" name="Google Shape;364;g1199876dc5c_4_118"/>
          <p:cNvGraphicFramePr/>
          <p:nvPr/>
        </p:nvGraphicFramePr>
        <p:xfrm>
          <a:off x="3432106" y="726199"/>
          <a:ext cx="2963675" cy="3375800"/>
        </p:xfrm>
        <a:graphic>
          <a:graphicData uri="http://schemas.openxmlformats.org/drawingml/2006/table">
            <a:tbl>
              <a:tblPr firstRow="1" bandRow="1">
                <a:noFill/>
                <a:tableStyleId>{C6AC7885-C0AB-46CE-B84A-5CDDD0F4075F}</a:tableStyleId>
              </a:tblPr>
              <a:tblGrid>
                <a:gridCol w="813400">
                  <a:extLst>
                    <a:ext uri="{9D8B030D-6E8A-4147-A177-3AD203B41FA5}">
                      <a16:colId xmlns:a16="http://schemas.microsoft.com/office/drawing/2014/main" val="20000"/>
                    </a:ext>
                  </a:extLst>
                </a:gridCol>
                <a:gridCol w="1219725">
                  <a:extLst>
                    <a:ext uri="{9D8B030D-6E8A-4147-A177-3AD203B41FA5}">
                      <a16:colId xmlns:a16="http://schemas.microsoft.com/office/drawing/2014/main" val="20001"/>
                    </a:ext>
                  </a:extLst>
                </a:gridCol>
                <a:gridCol w="930550">
                  <a:extLst>
                    <a:ext uri="{9D8B030D-6E8A-4147-A177-3AD203B41FA5}">
                      <a16:colId xmlns:a16="http://schemas.microsoft.com/office/drawing/2014/main" val="20002"/>
                    </a:ext>
                  </a:extLst>
                </a:gridCol>
              </a:tblGrid>
              <a:tr h="2637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Fundamental Questions</a:t>
                      </a:r>
                      <a:endParaRPr sz="1100" u="none" strike="noStrike" cap="none"/>
                    </a:p>
                  </a:txBody>
                  <a:tcPr marL="68600" marR="68600" marT="34300" marB="34300">
                    <a:solidFill>
                      <a:srgbClr val="BF5700"/>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 Frame</a:t>
                      </a:r>
                      <a:endParaRPr sz="1100" u="none" strike="noStrike" cap="none"/>
                    </a:p>
                  </a:txBody>
                  <a:tcPr marL="68600" marR="68600" marT="34300" marB="34300">
                    <a:solidFill>
                      <a:srgbClr val="BF5700"/>
                    </a:solidFill>
                  </a:tcPr>
                </a:tc>
                <a:extLst>
                  <a:ext uri="{0D108BD9-81ED-4DB2-BD59-A6C34878D82A}">
                    <a16:rowId xmlns:a16="http://schemas.microsoft.com/office/drawing/2014/main" val="10000"/>
                  </a:ext>
                </a:extLst>
              </a:tr>
              <a:tr h="3302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Why</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Problem description</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solidFill>
                            <a:srgbClr val="3F3F3F"/>
                          </a:solidFill>
                        </a:rPr>
                        <a:t>Objectives</a:t>
                      </a:r>
                      <a:endParaRPr sz="1100" u="none" strike="noStrike" cap="none"/>
                    </a:p>
                  </a:txBody>
                  <a:tcPr marL="68600" marR="68600" marT="34300" marB="34300">
                    <a:solidFill>
                      <a:srgbClr val="D9D9D9"/>
                    </a:solidFill>
                  </a:tcPr>
                </a:tc>
                <a:extLst>
                  <a:ext uri="{0D108BD9-81ED-4DB2-BD59-A6C34878D82A}">
                    <a16:rowId xmlns:a16="http://schemas.microsoft.com/office/drawing/2014/main" val="10001"/>
                  </a:ext>
                </a:extLst>
              </a:tr>
              <a:tr h="3643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What</a:t>
                      </a:r>
                      <a:endParaRPr sz="1100" u="none" strike="noStrike" cap="none"/>
                    </a:p>
                  </a:txBody>
                  <a:tcPr marL="68600" marR="68600" marT="34300" marB="34300">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History &amp; Past Events</a:t>
                      </a:r>
                      <a:endParaRPr sz="1100" u="none" strike="noStrike" cap="none"/>
                    </a:p>
                  </a:txBody>
                  <a:tcPr marL="68600" marR="68600" marT="34300" marB="34300">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Decision Variables</a:t>
                      </a:r>
                      <a:endParaRPr sz="1100" u="none" strike="noStrike" cap="none"/>
                    </a:p>
                  </a:txBody>
                  <a:tcPr marL="68600" marR="68600" marT="34300" marB="34300">
                    <a:solidFill>
                      <a:srgbClr val="EFEFEF"/>
                    </a:solidFill>
                  </a:tcPr>
                </a:tc>
                <a:extLst>
                  <a:ext uri="{0D108BD9-81ED-4DB2-BD59-A6C34878D82A}">
                    <a16:rowId xmlns:a16="http://schemas.microsoft.com/office/drawing/2014/main" val="10002"/>
                  </a:ext>
                </a:extLst>
              </a:tr>
              <a:tr h="5143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Knowledge</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Issues</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t>Activities</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t>Elements</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Constraints</a:t>
                      </a:r>
                      <a:endParaRPr sz="1100" u="none" strike="noStrike" cap="none"/>
                    </a:p>
                  </a:txBody>
                  <a:tcPr marL="68600" marR="68600" marT="34300" marB="34300">
                    <a:solidFill>
                      <a:srgbClr val="D9D9D9"/>
                    </a:solidFill>
                  </a:tcPr>
                </a:tc>
                <a:extLst>
                  <a:ext uri="{0D108BD9-81ED-4DB2-BD59-A6C34878D82A}">
                    <a16:rowId xmlns:a16="http://schemas.microsoft.com/office/drawing/2014/main" val="10003"/>
                  </a:ext>
                </a:extLst>
              </a:tr>
              <a:tr h="36432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Concerns</a:t>
                      </a:r>
                      <a:endParaRPr sz="1100" u="none" strike="noStrike" cap="none"/>
                    </a:p>
                  </a:txBody>
                  <a:tcPr marL="68600" marR="68600" marT="34300" marB="34300">
                    <a:solidFill>
                      <a:srgbClr val="F3F3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What are they</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t>Who is responsible</a:t>
                      </a:r>
                      <a:endParaRPr sz="1100" u="none" strike="noStrike" cap="none"/>
                    </a:p>
                  </a:txBody>
                  <a:tcPr marL="68600" marR="68600" marT="34300" marB="34300">
                    <a:solidFill>
                      <a:srgbClr val="F3F3F3"/>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Sentiment</a:t>
                      </a:r>
                      <a:endParaRPr sz="1100" u="none" strike="noStrike" cap="none"/>
                    </a:p>
                  </a:txBody>
                  <a:tcPr marL="68600" marR="68600" marT="34300" marB="34300">
                    <a:solidFill>
                      <a:srgbClr val="F3F3F3"/>
                    </a:solidFill>
                  </a:tcPr>
                </a:tc>
                <a:extLst>
                  <a:ext uri="{0D108BD9-81ED-4DB2-BD59-A6C34878D82A}">
                    <a16:rowId xmlns:a16="http://schemas.microsoft.com/office/drawing/2014/main" val="10004"/>
                  </a:ext>
                </a:extLst>
              </a:tr>
              <a:tr h="514350">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Actions</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chemeClr val="dk1"/>
                        </a:buClr>
                        <a:buSzPts val="1100"/>
                        <a:buFont typeface="Calibri"/>
                        <a:buNone/>
                      </a:pPr>
                      <a:r>
                        <a:rPr lang="en-US" sz="1100" u="none" strike="noStrike" cap="none"/>
                        <a:t>Who can do something</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t>What can they do</a:t>
                      </a:r>
                      <a:endParaRPr sz="1100" u="none" strike="noStrike" cap="none"/>
                    </a:p>
                  </a:txBody>
                  <a:tcPr marL="68600" marR="68600" marT="34300" marB="34300">
                    <a:solidFill>
                      <a:srgbClr val="D9D9D9"/>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Interventions and Metrics</a:t>
                      </a:r>
                      <a:endParaRPr sz="1100" u="none" strike="noStrike" cap="none"/>
                    </a:p>
                  </a:txBody>
                  <a:tcPr marL="68600" marR="68600" marT="34300" marB="34300">
                    <a:solidFill>
                      <a:srgbClr val="D9D9D9"/>
                    </a:solidFill>
                  </a:tcPr>
                </a:tc>
                <a:extLst>
                  <a:ext uri="{0D108BD9-81ED-4DB2-BD59-A6C34878D82A}">
                    <a16:rowId xmlns:a16="http://schemas.microsoft.com/office/drawing/2014/main" val="10005"/>
                  </a:ext>
                </a:extLst>
              </a:tr>
              <a:tr h="664375">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Evaluation</a:t>
                      </a:r>
                      <a:endParaRPr sz="1100" u="none" strike="noStrike" cap="none"/>
                    </a:p>
                  </a:txBody>
                  <a:tcPr marL="68600" marR="68600" marT="34300" marB="34300">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Best possible outcome</a:t>
                      </a:r>
                      <a:endParaRPr sz="1100" u="none" strike="noStrike" cap="none"/>
                    </a:p>
                    <a:p>
                      <a:pPr marL="0" marR="0" lvl="0" indent="0" algn="l" rtl="0">
                        <a:lnSpc>
                          <a:spcPct val="100000"/>
                        </a:lnSpc>
                        <a:spcBef>
                          <a:spcPts val="0"/>
                        </a:spcBef>
                        <a:spcAft>
                          <a:spcPts val="0"/>
                        </a:spcAft>
                        <a:buClr>
                          <a:srgbClr val="000000"/>
                        </a:buClr>
                        <a:buSzPts val="1100"/>
                        <a:buFont typeface="Arial"/>
                        <a:buNone/>
                      </a:pPr>
                      <a:r>
                        <a:rPr lang="en-US" sz="1100" u="none" strike="noStrike" cap="none"/>
                        <a:t>Worst possible outcome</a:t>
                      </a:r>
                      <a:endParaRPr sz="1100" u="none" strike="noStrike" cap="none"/>
                    </a:p>
                  </a:txBody>
                  <a:tcPr marL="68600" marR="68600" marT="34300" marB="34300">
                    <a:solidFill>
                      <a:srgbClr val="EFEFEF"/>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US" sz="1100" u="none" strike="noStrike" cap="none"/>
                        <a:t>Success or Failure criteria</a:t>
                      </a:r>
                      <a:endParaRPr sz="1100" u="none" strike="noStrike" cap="none"/>
                    </a:p>
                  </a:txBody>
                  <a:tcPr marL="68600" marR="68600" marT="34300" marB="34300">
                    <a:solidFill>
                      <a:srgbClr val="EFEFEF"/>
                    </a:solidFill>
                  </a:tcPr>
                </a:tc>
                <a:extLst>
                  <a:ext uri="{0D108BD9-81ED-4DB2-BD59-A6C34878D82A}">
                    <a16:rowId xmlns:a16="http://schemas.microsoft.com/office/drawing/2014/main" val="10006"/>
                  </a:ext>
                </a:extLst>
              </a:tr>
            </a:tbl>
          </a:graphicData>
        </a:graphic>
      </p:graphicFrame>
      <p:cxnSp>
        <p:nvCxnSpPr>
          <p:cNvPr id="365" name="Google Shape;365;g1199876dc5c_4_118"/>
          <p:cNvCxnSpPr>
            <a:stCxn id="362" idx="3"/>
          </p:cNvCxnSpPr>
          <p:nvPr/>
        </p:nvCxnSpPr>
        <p:spPr>
          <a:xfrm>
            <a:off x="2637102" y="1156267"/>
            <a:ext cx="795000" cy="1091700"/>
          </a:xfrm>
          <a:prstGeom prst="bentConnector3">
            <a:avLst>
              <a:gd name="adj1" fmla="val 50000"/>
            </a:avLst>
          </a:prstGeom>
          <a:noFill/>
          <a:ln w="22225" cap="flat" cmpd="sng">
            <a:solidFill>
              <a:schemeClr val="dk1"/>
            </a:solidFill>
            <a:prstDash val="solid"/>
            <a:miter lim="800000"/>
            <a:headEnd type="none" w="sm" len="sm"/>
            <a:tailEnd type="triangle" w="med" len="med"/>
          </a:ln>
        </p:spPr>
      </p:cxnSp>
      <p:sp>
        <p:nvSpPr>
          <p:cNvPr id="366" name="Google Shape;366;g1199876dc5c_4_118"/>
          <p:cNvSpPr txBox="1"/>
          <p:nvPr/>
        </p:nvSpPr>
        <p:spPr>
          <a:xfrm>
            <a:off x="7117947" y="1256571"/>
            <a:ext cx="17907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3F3F3F"/>
                </a:solidFill>
                <a:latin typeface="Calibri"/>
                <a:ea typeface="Calibri"/>
                <a:cs typeface="Calibri"/>
                <a:sym typeface="Calibri"/>
              </a:rPr>
              <a:t>Goals Hierarchy </a:t>
            </a:r>
            <a:endParaRPr sz="1100" b="0" i="0" u="none" strike="noStrike" cap="none">
              <a:solidFill>
                <a:srgbClr val="000000"/>
              </a:solidFill>
              <a:latin typeface="Arial"/>
              <a:ea typeface="Arial"/>
              <a:cs typeface="Arial"/>
              <a:sym typeface="Arial"/>
            </a:endParaRPr>
          </a:p>
        </p:txBody>
      </p:sp>
      <p:pic>
        <p:nvPicPr>
          <p:cNvPr id="367" name="Google Shape;367;g1199876dc5c_4_118" descr="A picture containing screenshot&#10;&#10;Description automatically generated"/>
          <p:cNvPicPr preferRelativeResize="0"/>
          <p:nvPr/>
        </p:nvPicPr>
        <p:blipFill rotWithShape="1">
          <a:blip r:embed="rId5">
            <a:alphaModFix/>
          </a:blip>
          <a:srcRect/>
          <a:stretch/>
        </p:blipFill>
        <p:spPr>
          <a:xfrm>
            <a:off x="6950676" y="1487404"/>
            <a:ext cx="2125243" cy="2477420"/>
          </a:xfrm>
          <a:prstGeom prst="rect">
            <a:avLst/>
          </a:prstGeom>
          <a:noFill/>
          <a:ln>
            <a:noFill/>
          </a:ln>
        </p:spPr>
      </p:pic>
      <p:cxnSp>
        <p:nvCxnSpPr>
          <p:cNvPr id="368" name="Google Shape;368;g1199876dc5c_4_118"/>
          <p:cNvCxnSpPr/>
          <p:nvPr/>
        </p:nvCxnSpPr>
        <p:spPr>
          <a:xfrm rot="10800000" flipH="1">
            <a:off x="6395764" y="1817959"/>
            <a:ext cx="618900" cy="531300"/>
          </a:xfrm>
          <a:prstGeom prst="bentConnector3">
            <a:avLst>
              <a:gd name="adj1" fmla="val 50006"/>
            </a:avLst>
          </a:prstGeom>
          <a:noFill/>
          <a:ln w="22225" cap="flat" cmpd="sng">
            <a:solidFill>
              <a:schemeClr val="dk1"/>
            </a:solidFill>
            <a:prstDash val="solid"/>
            <a:miter lim="800000"/>
            <a:headEnd type="none" w="sm" len="sm"/>
            <a:tailEnd type="triangle" w="med" len="med"/>
          </a:ln>
        </p:spPr>
      </p:cxnSp>
      <p:sp>
        <p:nvSpPr>
          <p:cNvPr id="369" name="Google Shape;369;g1199876dc5c_4_118"/>
          <p:cNvSpPr/>
          <p:nvPr/>
        </p:nvSpPr>
        <p:spPr>
          <a:xfrm>
            <a:off x="3245326" y="4485104"/>
            <a:ext cx="1538700" cy="500700"/>
          </a:xfrm>
          <a:prstGeom prst="round2SameRect">
            <a:avLst>
              <a:gd name="adj1" fmla="val 16667"/>
              <a:gd name="adj2" fmla="val 0"/>
            </a:avLst>
          </a:prstGeom>
          <a:solidFill>
            <a:srgbClr val="D9D9D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Simulation Model Parameters</a:t>
            </a:r>
            <a:endParaRPr sz="1100" b="0" i="0" u="none" strike="noStrike" cap="none">
              <a:solidFill>
                <a:srgbClr val="000000"/>
              </a:solidFill>
              <a:latin typeface="Arial"/>
              <a:ea typeface="Arial"/>
              <a:cs typeface="Arial"/>
              <a:sym typeface="Arial"/>
            </a:endParaRPr>
          </a:p>
        </p:txBody>
      </p:sp>
      <p:cxnSp>
        <p:nvCxnSpPr>
          <p:cNvPr id="370" name="Google Shape;370;g1199876dc5c_4_118"/>
          <p:cNvCxnSpPr>
            <a:stCxn id="367" idx="2"/>
            <a:endCxn id="369" idx="3"/>
          </p:cNvCxnSpPr>
          <p:nvPr/>
        </p:nvCxnSpPr>
        <p:spPr>
          <a:xfrm rot="5400000">
            <a:off x="5753848" y="2225574"/>
            <a:ext cx="520200" cy="3998700"/>
          </a:xfrm>
          <a:prstGeom prst="bentConnector3">
            <a:avLst>
              <a:gd name="adj1" fmla="val 50000"/>
            </a:avLst>
          </a:prstGeom>
          <a:noFill/>
          <a:ln w="19050" cap="flat" cmpd="sng">
            <a:solidFill>
              <a:srgbClr val="262626"/>
            </a:solidFill>
            <a:prstDash val="solid"/>
            <a:miter lim="800000"/>
            <a:headEnd type="none" w="sm" len="sm"/>
            <a:tailEnd type="triangle" w="med" len="med"/>
          </a:ln>
        </p:spPr>
      </p:cxnSp>
      <p:sp>
        <p:nvSpPr>
          <p:cNvPr id="371" name="Google Shape;371;g1199876dc5c_4_118"/>
          <p:cNvSpPr/>
          <p:nvPr/>
        </p:nvSpPr>
        <p:spPr>
          <a:xfrm>
            <a:off x="4943276" y="4485104"/>
            <a:ext cx="1268100" cy="500700"/>
          </a:xfrm>
          <a:prstGeom prst="round2SameRect">
            <a:avLst>
              <a:gd name="adj1" fmla="val 16667"/>
              <a:gd name="adj2" fmla="val 0"/>
            </a:avLst>
          </a:prstGeom>
          <a:solidFill>
            <a:srgbClr val="D9D9D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Semantic Data System</a:t>
            </a:r>
            <a:endParaRPr sz="1100" b="0" i="0" u="none" strike="noStrike" cap="none">
              <a:solidFill>
                <a:srgbClr val="000000"/>
              </a:solidFill>
              <a:latin typeface="Arial"/>
              <a:ea typeface="Arial"/>
              <a:cs typeface="Arial"/>
              <a:sym typeface="Arial"/>
            </a:endParaRPr>
          </a:p>
        </p:txBody>
      </p:sp>
      <p:cxnSp>
        <p:nvCxnSpPr>
          <p:cNvPr id="372" name="Google Shape;372;g1199876dc5c_4_118"/>
          <p:cNvCxnSpPr>
            <a:stCxn id="367" idx="2"/>
            <a:endCxn id="371" idx="3"/>
          </p:cNvCxnSpPr>
          <p:nvPr/>
        </p:nvCxnSpPr>
        <p:spPr>
          <a:xfrm rot="5400000">
            <a:off x="6535198" y="3006924"/>
            <a:ext cx="520200" cy="2436000"/>
          </a:xfrm>
          <a:prstGeom prst="bentConnector3">
            <a:avLst>
              <a:gd name="adj1" fmla="val 50008"/>
            </a:avLst>
          </a:prstGeom>
          <a:noFill/>
          <a:ln w="19050" cap="flat" cmpd="sng">
            <a:solidFill>
              <a:srgbClr val="262626"/>
            </a:solidFill>
            <a:prstDash val="solid"/>
            <a:miter lim="800000"/>
            <a:headEnd type="none" w="sm" len="sm"/>
            <a:tailEnd type="triangle" w="med" len="med"/>
          </a:ln>
        </p:spPr>
      </p:cxnSp>
      <p:cxnSp>
        <p:nvCxnSpPr>
          <p:cNvPr id="373" name="Google Shape;373;g1199876dc5c_4_118"/>
          <p:cNvCxnSpPr>
            <a:stCxn id="367" idx="2"/>
            <a:endCxn id="374" idx="3"/>
          </p:cNvCxnSpPr>
          <p:nvPr/>
        </p:nvCxnSpPr>
        <p:spPr>
          <a:xfrm rot="-5400000" flipH="1">
            <a:off x="7988848" y="3989274"/>
            <a:ext cx="524100" cy="475200"/>
          </a:xfrm>
          <a:prstGeom prst="bentConnector3">
            <a:avLst>
              <a:gd name="adj1" fmla="val 49995"/>
            </a:avLst>
          </a:prstGeom>
          <a:noFill/>
          <a:ln w="19050" cap="flat" cmpd="sng">
            <a:solidFill>
              <a:srgbClr val="262626"/>
            </a:solidFill>
            <a:prstDash val="solid"/>
            <a:miter lim="800000"/>
            <a:headEnd type="none" w="sm" len="sm"/>
            <a:tailEnd type="triangle" w="med" len="med"/>
          </a:ln>
        </p:spPr>
      </p:cxnSp>
      <p:sp>
        <p:nvSpPr>
          <p:cNvPr id="374" name="Google Shape;374;g1199876dc5c_4_118"/>
          <p:cNvSpPr/>
          <p:nvPr/>
        </p:nvSpPr>
        <p:spPr>
          <a:xfrm>
            <a:off x="7923770" y="4488794"/>
            <a:ext cx="1129200" cy="500700"/>
          </a:xfrm>
          <a:prstGeom prst="round2SameRect">
            <a:avLst>
              <a:gd name="adj1" fmla="val 16667"/>
              <a:gd name="adj2" fmla="val 0"/>
            </a:avLst>
          </a:prstGeom>
          <a:solidFill>
            <a:srgbClr val="D9D9D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Algorithms &amp; iDSS</a:t>
            </a:r>
            <a:endParaRPr sz="1100" b="0" i="0" u="none" strike="noStrike" cap="none">
              <a:solidFill>
                <a:srgbClr val="000000"/>
              </a:solidFill>
              <a:latin typeface="Arial"/>
              <a:ea typeface="Arial"/>
              <a:cs typeface="Arial"/>
              <a:sym typeface="Arial"/>
            </a:endParaRPr>
          </a:p>
        </p:txBody>
      </p:sp>
      <p:sp>
        <p:nvSpPr>
          <p:cNvPr id="375" name="Google Shape;375;g1199876dc5c_4_118"/>
          <p:cNvSpPr/>
          <p:nvPr/>
        </p:nvSpPr>
        <p:spPr>
          <a:xfrm>
            <a:off x="6315800" y="4497025"/>
            <a:ext cx="1538700" cy="500700"/>
          </a:xfrm>
          <a:prstGeom prst="round2SameRect">
            <a:avLst>
              <a:gd name="adj1" fmla="val 16667"/>
              <a:gd name="adj2" fmla="val 0"/>
            </a:avLst>
          </a:prstGeom>
          <a:solidFill>
            <a:srgbClr val="D9D9D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3F3F3F"/>
                </a:solidFill>
                <a:latin typeface="Calibri"/>
                <a:ea typeface="Calibri"/>
                <a:cs typeface="Calibri"/>
                <a:sym typeface="Calibri"/>
              </a:rPr>
              <a:t>Policy &amp; Scenario Settings</a:t>
            </a:r>
            <a:endParaRPr sz="1100" b="0" i="0" u="none" strike="noStrike" cap="none">
              <a:solidFill>
                <a:srgbClr val="000000"/>
              </a:solidFill>
              <a:latin typeface="Arial"/>
              <a:ea typeface="Arial"/>
              <a:cs typeface="Arial"/>
              <a:sym typeface="Arial"/>
            </a:endParaRPr>
          </a:p>
        </p:txBody>
      </p:sp>
      <p:sp>
        <p:nvSpPr>
          <p:cNvPr id="376" name="Google Shape;376;g1199876dc5c_4_118"/>
          <p:cNvSpPr txBox="1"/>
          <p:nvPr/>
        </p:nvSpPr>
        <p:spPr>
          <a:xfrm>
            <a:off x="6675867" y="3994131"/>
            <a:ext cx="1790700" cy="2385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3F3F3F"/>
                </a:solidFill>
                <a:latin typeface="Calibri"/>
                <a:ea typeface="Calibri"/>
                <a:cs typeface="Calibri"/>
                <a:sym typeface="Calibri"/>
              </a:rPr>
              <a:t>Links with</a:t>
            </a:r>
            <a:endParaRPr sz="1100" b="0" i="0" u="none" strike="noStrike" cap="none">
              <a:solidFill>
                <a:srgbClr val="000000"/>
              </a:solidFill>
              <a:latin typeface="Arial"/>
              <a:ea typeface="Arial"/>
              <a:cs typeface="Arial"/>
              <a:sym typeface="Arial"/>
            </a:endParaRPr>
          </a:p>
        </p:txBody>
      </p:sp>
      <p:cxnSp>
        <p:nvCxnSpPr>
          <p:cNvPr id="377" name="Google Shape;377;g1199876dc5c_4_118"/>
          <p:cNvCxnSpPr>
            <a:stCxn id="367" idx="2"/>
            <a:endCxn id="375" idx="3"/>
          </p:cNvCxnSpPr>
          <p:nvPr/>
        </p:nvCxnSpPr>
        <p:spPr>
          <a:xfrm rot="5400000">
            <a:off x="7283098" y="3766824"/>
            <a:ext cx="532200" cy="928200"/>
          </a:xfrm>
          <a:prstGeom prst="bentConnector3">
            <a:avLst>
              <a:gd name="adj1" fmla="val 50000"/>
            </a:avLst>
          </a:prstGeom>
          <a:noFill/>
          <a:ln w="19050" cap="flat" cmpd="sng">
            <a:solidFill>
              <a:srgbClr val="262626"/>
            </a:solidFill>
            <a:prstDash val="solid"/>
            <a:miter lim="800000"/>
            <a:headEnd type="none" w="sm" len="sm"/>
            <a:tailEnd type="triangle" w="med" len="med"/>
          </a:ln>
        </p:spPr>
      </p:cxnSp>
      <p:sp>
        <p:nvSpPr>
          <p:cNvPr id="378" name="Google Shape;378;g1199876dc5c_4_118"/>
          <p:cNvSpPr/>
          <p:nvPr/>
        </p:nvSpPr>
        <p:spPr>
          <a:xfrm>
            <a:off x="5391600" y="-29725"/>
            <a:ext cx="3779700" cy="554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900"/>
              <a:buFont typeface="Arial"/>
              <a:buNone/>
            </a:pPr>
            <a:r>
              <a:rPr lang="en-US" sz="2900" b="1" i="0" u="none" strike="noStrike" cap="none">
                <a:solidFill>
                  <a:srgbClr val="BD5800"/>
                </a:solidFill>
                <a:latin typeface="Arial"/>
                <a:ea typeface="Arial"/>
                <a:cs typeface="Arial"/>
                <a:sym typeface="Arial"/>
              </a:rPr>
              <a:t>Knowledge Capture</a:t>
            </a:r>
            <a:endParaRPr sz="2900" b="1" i="0" u="none" strike="noStrike" cap="none">
              <a:solidFill>
                <a:srgbClr val="BD5800"/>
              </a:solidFill>
              <a:latin typeface="Arial"/>
              <a:ea typeface="Arial"/>
              <a:cs typeface="Arial"/>
              <a:sym typeface="Arial"/>
            </a:endParaRPr>
          </a:p>
        </p:txBody>
      </p:sp>
      <p:grpSp>
        <p:nvGrpSpPr>
          <p:cNvPr id="2" name="Google Shape;370;g15851fe9dda_0_292">
            <a:extLst>
              <a:ext uri="{FF2B5EF4-FFF2-40B4-BE49-F238E27FC236}">
                <a16:creationId xmlns:a16="http://schemas.microsoft.com/office/drawing/2014/main" id="{D3ED28BB-2F33-BC7E-E2DB-B76A6C7BE3BB}"/>
              </a:ext>
            </a:extLst>
          </p:cNvPr>
          <p:cNvGrpSpPr/>
          <p:nvPr/>
        </p:nvGrpSpPr>
        <p:grpSpPr>
          <a:xfrm>
            <a:off x="641272" y="893030"/>
            <a:ext cx="310676" cy="238504"/>
            <a:chOff x="609850" y="1487700"/>
            <a:chExt cx="506400" cy="358275"/>
          </a:xfrm>
        </p:grpSpPr>
        <p:sp>
          <p:nvSpPr>
            <p:cNvPr id="3" name="Google Shape;371;g15851fe9dda_0_292">
              <a:extLst>
                <a:ext uri="{FF2B5EF4-FFF2-40B4-BE49-F238E27FC236}">
                  <a16:creationId xmlns:a16="http://schemas.microsoft.com/office/drawing/2014/main" id="{A69D9490-3E13-B7BE-7EE4-B5939CD1A5FC}"/>
                </a:ext>
              </a:extLst>
            </p:cNvPr>
            <p:cNvSpPr/>
            <p:nvPr/>
          </p:nvSpPr>
          <p:spPr>
            <a:xfrm>
              <a:off x="609850" y="1558275"/>
              <a:ext cx="506400" cy="28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372;g15851fe9dda_0_292">
              <a:extLst>
                <a:ext uri="{FF2B5EF4-FFF2-40B4-BE49-F238E27FC236}">
                  <a16:creationId xmlns:a16="http://schemas.microsoft.com/office/drawing/2014/main" id="{B8B9FF67-8F71-4BD6-FD23-2AC683D253C4}"/>
                </a:ext>
              </a:extLst>
            </p:cNvPr>
            <p:cNvSpPr/>
            <p:nvPr/>
          </p:nvSpPr>
          <p:spPr>
            <a:xfrm>
              <a:off x="759450" y="1584100"/>
              <a:ext cx="218700" cy="238500"/>
            </a:xfrm>
            <a:prstGeom prst="donut">
              <a:avLst>
                <a:gd name="adj" fmla="val 25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73;g15851fe9dda_0_292">
              <a:extLst>
                <a:ext uri="{FF2B5EF4-FFF2-40B4-BE49-F238E27FC236}">
                  <a16:creationId xmlns:a16="http://schemas.microsoft.com/office/drawing/2014/main" id="{C051117F-705E-766D-8ABB-1621D25D26D8}"/>
                </a:ext>
              </a:extLst>
            </p:cNvPr>
            <p:cNvSpPr/>
            <p:nvPr/>
          </p:nvSpPr>
          <p:spPr>
            <a:xfrm>
              <a:off x="909025" y="1487700"/>
              <a:ext cx="161100" cy="837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A0125-4231-F20E-AB0B-B2CD32BD9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BC471-C8D8-1FF5-2EA1-48F48449AE1E}"/>
              </a:ext>
            </a:extLst>
          </p:cNvPr>
          <p:cNvSpPr>
            <a:spLocks noGrp="1"/>
          </p:cNvSpPr>
          <p:nvPr>
            <p:ph type="ctrTitle"/>
          </p:nvPr>
        </p:nvSpPr>
        <p:spPr>
          <a:xfrm>
            <a:off x="655983" y="183866"/>
            <a:ext cx="7772400" cy="1102519"/>
          </a:xfrm>
        </p:spPr>
        <p:txBody>
          <a:bodyPr/>
          <a:lstStyle/>
          <a:p>
            <a:pPr algn="ctr"/>
            <a:r>
              <a:rPr lang="en-US" dirty="0">
                <a:solidFill>
                  <a:srgbClr val="B05306"/>
                </a:solidFill>
              </a:rPr>
              <a:t>Diagnose &amp; Design</a:t>
            </a:r>
          </a:p>
        </p:txBody>
      </p:sp>
      <p:sp>
        <p:nvSpPr>
          <p:cNvPr id="3" name="Subtitle 2">
            <a:extLst>
              <a:ext uri="{FF2B5EF4-FFF2-40B4-BE49-F238E27FC236}">
                <a16:creationId xmlns:a16="http://schemas.microsoft.com/office/drawing/2014/main" id="{AC951F6D-3201-D693-B9E6-969ED7D5FB3F}"/>
              </a:ext>
            </a:extLst>
          </p:cNvPr>
          <p:cNvSpPr>
            <a:spLocks noGrp="1"/>
          </p:cNvSpPr>
          <p:nvPr>
            <p:ph type="subTitle" idx="1"/>
          </p:nvPr>
        </p:nvSpPr>
        <p:spPr>
          <a:xfrm>
            <a:off x="248479" y="819370"/>
            <a:ext cx="8587408" cy="2349778"/>
          </a:xfrm>
        </p:spPr>
        <p:txBody>
          <a:bodyPr>
            <a:normAutofit/>
          </a:bodyPr>
          <a:lstStyle/>
          <a:p>
            <a:r>
              <a:rPr lang="en-US" dirty="0"/>
              <a:t>Connect with Meaningful Information</a:t>
            </a:r>
          </a:p>
        </p:txBody>
      </p:sp>
      <p:sp>
        <p:nvSpPr>
          <p:cNvPr id="7" name="Google Shape;112;g15851fe9dda_0_425">
            <a:extLst>
              <a:ext uri="{FF2B5EF4-FFF2-40B4-BE49-F238E27FC236}">
                <a16:creationId xmlns:a16="http://schemas.microsoft.com/office/drawing/2014/main" id="{6E5B5A1F-36EE-3CAD-F3EF-07202AFA77A6}"/>
              </a:ext>
            </a:extLst>
          </p:cNvPr>
          <p:cNvSpPr/>
          <p:nvPr/>
        </p:nvSpPr>
        <p:spPr>
          <a:xfrm>
            <a:off x="543339" y="1439176"/>
            <a:ext cx="8077200" cy="3551100"/>
          </a:xfrm>
          <a:prstGeom prst="rect">
            <a:avLst/>
          </a:prstGeom>
          <a:solidFill>
            <a:srgbClr val="BD5800"/>
          </a:solidFill>
          <a:ln>
            <a:noFill/>
          </a:ln>
          <a:effectLst>
            <a:outerShdw blurRad="40000" dist="23000" dir="5400000" rotWithShape="0">
              <a:schemeClr val="dk1">
                <a:alpha val="3411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5" name="Picture 4" descr="A diagram of a pyramid&#10;&#10;AI-generated content may be incorrect.">
            <a:extLst>
              <a:ext uri="{FF2B5EF4-FFF2-40B4-BE49-F238E27FC236}">
                <a16:creationId xmlns:a16="http://schemas.microsoft.com/office/drawing/2014/main" id="{3EA88AA8-A7C4-60F5-8099-EA841B39A8F2}"/>
              </a:ext>
            </a:extLst>
          </p:cNvPr>
          <p:cNvPicPr>
            <a:picLocks noChangeAspect="1"/>
          </p:cNvPicPr>
          <p:nvPr/>
        </p:nvPicPr>
        <p:blipFill>
          <a:blip r:embed="rId2"/>
          <a:stretch>
            <a:fillRect/>
          </a:stretch>
        </p:blipFill>
        <p:spPr>
          <a:xfrm>
            <a:off x="193812" y="501043"/>
            <a:ext cx="1043609" cy="785342"/>
          </a:xfrm>
          <a:prstGeom prst="rect">
            <a:avLst/>
          </a:prstGeom>
        </p:spPr>
      </p:pic>
      <p:sp>
        <p:nvSpPr>
          <p:cNvPr id="8" name="Google Shape;484;p3">
            <a:extLst>
              <a:ext uri="{FF2B5EF4-FFF2-40B4-BE49-F238E27FC236}">
                <a16:creationId xmlns:a16="http://schemas.microsoft.com/office/drawing/2014/main" id="{653729F3-3261-76A5-C964-6787F8A92B49}"/>
              </a:ext>
            </a:extLst>
          </p:cNvPr>
          <p:cNvSpPr txBox="1">
            <a:spLocks/>
          </p:cNvSpPr>
          <p:nvPr/>
        </p:nvSpPr>
        <p:spPr>
          <a:xfrm>
            <a:off x="655983" y="1495573"/>
            <a:ext cx="4351953" cy="1303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342900" indent="-330517" algn="l">
              <a:spcBef>
                <a:spcPts val="0"/>
              </a:spcBef>
              <a:buClr>
                <a:schemeClr val="lt1"/>
              </a:buClr>
              <a:buSzPct val="100000"/>
              <a:buFont typeface="Arial"/>
              <a:buChar char="•"/>
            </a:pPr>
            <a:r>
              <a:rPr lang="en-US" sz="2200" dirty="0">
                <a:solidFill>
                  <a:schemeClr val="lt1"/>
                </a:solidFill>
                <a:latin typeface="Arial"/>
                <a:ea typeface="Arial"/>
                <a:cs typeface="Arial"/>
                <a:sym typeface="Arial"/>
              </a:rPr>
              <a:t>Measures and Metrics: </a:t>
            </a:r>
          </a:p>
          <a:p>
            <a:pPr marL="800100" lvl="1" indent="-330517" algn="l">
              <a:spcBef>
                <a:spcPts val="0"/>
              </a:spcBef>
              <a:buClr>
                <a:schemeClr val="lt1"/>
              </a:buClr>
              <a:buSzPct val="100000"/>
              <a:buFont typeface="Arial"/>
              <a:buChar char="•"/>
            </a:pPr>
            <a:r>
              <a:rPr lang="en-US" sz="1800" dirty="0">
                <a:solidFill>
                  <a:schemeClr val="lt1"/>
                </a:solidFill>
                <a:latin typeface="Arial"/>
                <a:ea typeface="Arial"/>
                <a:cs typeface="Arial"/>
                <a:sym typeface="Arial"/>
              </a:rPr>
              <a:t>Natural</a:t>
            </a:r>
          </a:p>
          <a:p>
            <a:pPr marL="800100" lvl="1" indent="-330517" algn="l">
              <a:spcBef>
                <a:spcPts val="0"/>
              </a:spcBef>
              <a:buClr>
                <a:schemeClr val="lt1"/>
              </a:buClr>
              <a:buSzPct val="100000"/>
              <a:buFont typeface="Arial"/>
              <a:buChar char="•"/>
            </a:pPr>
            <a:r>
              <a:rPr lang="en-US" sz="1800" dirty="0">
                <a:solidFill>
                  <a:schemeClr val="lt1"/>
                </a:solidFill>
                <a:latin typeface="Arial"/>
                <a:ea typeface="Arial"/>
                <a:cs typeface="Arial"/>
                <a:sym typeface="Arial"/>
              </a:rPr>
              <a:t>Proxy</a:t>
            </a:r>
          </a:p>
          <a:p>
            <a:pPr marL="800100" lvl="1" indent="-330517" algn="l">
              <a:spcBef>
                <a:spcPts val="0"/>
              </a:spcBef>
              <a:buClr>
                <a:schemeClr val="lt1"/>
              </a:buClr>
              <a:buSzPct val="100000"/>
              <a:buFont typeface="Arial"/>
              <a:buChar char="•"/>
            </a:pPr>
            <a:r>
              <a:rPr lang="en-US" sz="1800" dirty="0">
                <a:solidFill>
                  <a:schemeClr val="lt1"/>
                </a:solidFill>
                <a:latin typeface="Arial"/>
                <a:ea typeface="Arial"/>
                <a:cs typeface="Arial"/>
                <a:sym typeface="Arial"/>
              </a:rPr>
              <a:t>Constructed</a:t>
            </a:r>
            <a:endParaRPr lang="en-US" dirty="0"/>
          </a:p>
        </p:txBody>
      </p:sp>
      <p:sp>
        <p:nvSpPr>
          <p:cNvPr id="9" name="Google Shape;484;p3">
            <a:extLst>
              <a:ext uri="{FF2B5EF4-FFF2-40B4-BE49-F238E27FC236}">
                <a16:creationId xmlns:a16="http://schemas.microsoft.com/office/drawing/2014/main" id="{F608506A-D0F6-3423-86E9-4C35E43D19CB}"/>
              </a:ext>
            </a:extLst>
          </p:cNvPr>
          <p:cNvSpPr txBox="1">
            <a:spLocks/>
          </p:cNvSpPr>
          <p:nvPr/>
        </p:nvSpPr>
        <p:spPr>
          <a:xfrm>
            <a:off x="4403304" y="1439176"/>
            <a:ext cx="4329880" cy="13035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342900" indent="-330517" algn="l">
              <a:spcBef>
                <a:spcPts val="0"/>
              </a:spcBef>
              <a:buClr>
                <a:schemeClr val="lt1"/>
              </a:buClr>
              <a:buSzPct val="100000"/>
              <a:buFont typeface="Arial"/>
              <a:buChar char="•"/>
            </a:pPr>
            <a:r>
              <a:rPr lang="en-US" sz="2200" dirty="0">
                <a:solidFill>
                  <a:schemeClr val="lt1"/>
                </a:solidFill>
                <a:latin typeface="Arial"/>
                <a:ea typeface="Arial"/>
                <a:cs typeface="Arial"/>
                <a:sym typeface="Arial"/>
              </a:rPr>
              <a:t>Narrative Analysis </a:t>
            </a:r>
          </a:p>
          <a:p>
            <a:pPr marL="800100" lvl="1" indent="-330517" algn="l">
              <a:spcBef>
                <a:spcPts val="0"/>
              </a:spcBef>
              <a:buClr>
                <a:schemeClr val="lt1"/>
              </a:buClr>
              <a:buSzPct val="100000"/>
              <a:buFont typeface="Arial"/>
              <a:buChar char="•"/>
            </a:pPr>
            <a:r>
              <a:rPr lang="en-US" sz="1800" dirty="0">
                <a:solidFill>
                  <a:schemeClr val="lt1"/>
                </a:solidFill>
                <a:latin typeface="Arial"/>
                <a:ea typeface="Arial"/>
                <a:cs typeface="Arial"/>
                <a:sym typeface="Arial"/>
              </a:rPr>
              <a:t>Timeline</a:t>
            </a:r>
          </a:p>
          <a:p>
            <a:pPr marL="800100" lvl="1" indent="-330517" algn="l">
              <a:spcBef>
                <a:spcPts val="0"/>
              </a:spcBef>
              <a:buClr>
                <a:schemeClr val="lt1"/>
              </a:buClr>
              <a:buSzPct val="100000"/>
              <a:buFont typeface="Arial"/>
              <a:buChar char="•"/>
            </a:pPr>
            <a:r>
              <a:rPr lang="en-US" sz="1800" dirty="0">
                <a:solidFill>
                  <a:schemeClr val="lt1"/>
                </a:solidFill>
                <a:latin typeface="Arial"/>
                <a:ea typeface="Arial"/>
                <a:cs typeface="Arial"/>
                <a:sym typeface="Arial"/>
              </a:rPr>
              <a:t>Plotline</a:t>
            </a:r>
          </a:p>
          <a:p>
            <a:pPr marL="800100" lvl="1" indent="-330517" algn="l">
              <a:spcBef>
                <a:spcPts val="0"/>
              </a:spcBef>
              <a:buClr>
                <a:schemeClr val="lt1"/>
              </a:buClr>
              <a:buSzPct val="100000"/>
              <a:buFont typeface="Arial"/>
              <a:buChar char="•"/>
            </a:pPr>
            <a:r>
              <a:rPr lang="en-US" sz="1800" dirty="0">
                <a:solidFill>
                  <a:schemeClr val="lt1"/>
                </a:solidFill>
                <a:latin typeface="Arial"/>
                <a:cs typeface="Arial"/>
                <a:sym typeface="Arial"/>
              </a:rPr>
              <a:t>Storyline</a:t>
            </a:r>
            <a:endParaRPr lang="en-US" dirty="0"/>
          </a:p>
        </p:txBody>
      </p:sp>
      <p:pic>
        <p:nvPicPr>
          <p:cNvPr id="11" name="Picture 10" descr="A graph showing a line graph&#10;&#10;AI-generated content may be incorrect.">
            <a:extLst>
              <a:ext uri="{FF2B5EF4-FFF2-40B4-BE49-F238E27FC236}">
                <a16:creationId xmlns:a16="http://schemas.microsoft.com/office/drawing/2014/main" id="{DA84E3D9-1D3F-2BA3-9503-062BCC037588}"/>
              </a:ext>
            </a:extLst>
          </p:cNvPr>
          <p:cNvPicPr>
            <a:picLocks noChangeAspect="1"/>
          </p:cNvPicPr>
          <p:nvPr/>
        </p:nvPicPr>
        <p:blipFill>
          <a:blip r:embed="rId3"/>
          <a:stretch>
            <a:fillRect/>
          </a:stretch>
        </p:blipFill>
        <p:spPr>
          <a:xfrm>
            <a:off x="4087871" y="2699735"/>
            <a:ext cx="4159257" cy="2055334"/>
          </a:xfrm>
          <a:prstGeom prst="rect">
            <a:avLst/>
          </a:prstGeom>
        </p:spPr>
      </p:pic>
      <p:sp>
        <p:nvSpPr>
          <p:cNvPr id="14" name="TextBox 13">
            <a:extLst>
              <a:ext uri="{FF2B5EF4-FFF2-40B4-BE49-F238E27FC236}">
                <a16:creationId xmlns:a16="http://schemas.microsoft.com/office/drawing/2014/main" id="{EEE8A710-5341-2FC2-A2CB-D2EBD9E9CACF}"/>
              </a:ext>
            </a:extLst>
          </p:cNvPr>
          <p:cNvSpPr txBox="1"/>
          <p:nvPr/>
        </p:nvSpPr>
        <p:spPr>
          <a:xfrm>
            <a:off x="655983" y="4680952"/>
            <a:ext cx="4572000" cy="307777"/>
          </a:xfrm>
          <a:prstGeom prst="rect">
            <a:avLst/>
          </a:prstGeom>
          <a:noFill/>
        </p:spPr>
        <p:txBody>
          <a:bodyPr wrap="square">
            <a:spAutoFit/>
          </a:bodyPr>
          <a:lstStyle/>
          <a:p>
            <a:pPr marL="12383" indent="0" algn="l">
              <a:spcBef>
                <a:spcPts val="0"/>
              </a:spcBef>
              <a:buClr>
                <a:schemeClr val="lt1"/>
              </a:buClr>
              <a:buSzPct val="100000"/>
            </a:pPr>
            <a:r>
              <a:rPr lang="en-US" sz="1400" dirty="0">
                <a:solidFill>
                  <a:schemeClr val="lt1"/>
                </a:solidFill>
                <a:latin typeface="Arial"/>
                <a:ea typeface="Arial"/>
                <a:cs typeface="Arial"/>
                <a:sym typeface="Arial"/>
              </a:rPr>
              <a:t>*can include researchers &amp; participants</a:t>
            </a:r>
          </a:p>
        </p:txBody>
      </p:sp>
      <p:pic>
        <p:nvPicPr>
          <p:cNvPr id="16" name="Picture 15" descr="A screenshot of a graph&#10;&#10;AI-generated content may be incorrect.">
            <a:extLst>
              <a:ext uri="{FF2B5EF4-FFF2-40B4-BE49-F238E27FC236}">
                <a16:creationId xmlns:a16="http://schemas.microsoft.com/office/drawing/2014/main" id="{15A587F6-D488-6B0F-6E82-17D43EC4B23A}"/>
              </a:ext>
            </a:extLst>
          </p:cNvPr>
          <p:cNvPicPr>
            <a:picLocks noChangeAspect="1"/>
          </p:cNvPicPr>
          <p:nvPr/>
        </p:nvPicPr>
        <p:blipFill>
          <a:blip r:embed="rId4"/>
          <a:srcRect r="52813"/>
          <a:stretch/>
        </p:blipFill>
        <p:spPr>
          <a:xfrm>
            <a:off x="1441174" y="2773176"/>
            <a:ext cx="1779104" cy="1868696"/>
          </a:xfrm>
          <a:prstGeom prst="rect">
            <a:avLst/>
          </a:prstGeom>
        </p:spPr>
      </p:pic>
      <p:sp>
        <p:nvSpPr>
          <p:cNvPr id="17" name="TextBox 16">
            <a:extLst>
              <a:ext uri="{FF2B5EF4-FFF2-40B4-BE49-F238E27FC236}">
                <a16:creationId xmlns:a16="http://schemas.microsoft.com/office/drawing/2014/main" id="{03FB5295-2426-A035-5BF6-8E5C99A36E33}"/>
              </a:ext>
            </a:extLst>
          </p:cNvPr>
          <p:cNvSpPr txBox="1"/>
          <p:nvPr/>
        </p:nvSpPr>
        <p:spPr>
          <a:xfrm>
            <a:off x="4094922" y="4740967"/>
            <a:ext cx="4393095" cy="307777"/>
          </a:xfrm>
          <a:prstGeom prst="rect">
            <a:avLst/>
          </a:prstGeom>
          <a:noFill/>
        </p:spPr>
        <p:txBody>
          <a:bodyPr wrap="square" rtlCol="0">
            <a:spAutoFit/>
          </a:bodyPr>
          <a:lstStyle/>
          <a:p>
            <a:r>
              <a:rPr lang="en-US" dirty="0">
                <a:solidFill>
                  <a:schemeClr val="bg1"/>
                </a:solidFill>
              </a:rPr>
              <a:t>(framework from Vossen, Caselli, and Segers, 2021)</a:t>
            </a:r>
          </a:p>
        </p:txBody>
      </p:sp>
    </p:spTree>
    <p:extLst>
      <p:ext uri="{BB962C8B-B14F-4D97-AF65-F5344CB8AC3E}">
        <p14:creationId xmlns:p14="http://schemas.microsoft.com/office/powerpoint/2010/main" val="406330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cxnSp>
        <p:nvCxnSpPr>
          <p:cNvPr id="481" name="Google Shape;481;p3"/>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482" name="Google Shape;482;p3"/>
          <p:cNvSpPr/>
          <p:nvPr/>
        </p:nvSpPr>
        <p:spPr>
          <a:xfrm>
            <a:off x="533400" y="1363900"/>
            <a:ext cx="8077200" cy="3551100"/>
          </a:xfrm>
          <a:prstGeom prst="rect">
            <a:avLst/>
          </a:prstGeom>
          <a:solidFill>
            <a:srgbClr val="BD5800"/>
          </a:solidFill>
          <a:ln>
            <a:noFill/>
          </a:ln>
          <a:effectLst>
            <a:outerShdw blurRad="40000" dist="23000" dir="5400000" rotWithShape="0">
              <a:schemeClr val="dk1">
                <a:alpha val="33725"/>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accent6">
                  <a:lumMod val="50000"/>
                </a:schemeClr>
              </a:solidFill>
              <a:latin typeface="Arial"/>
              <a:ea typeface="Arial"/>
              <a:cs typeface="Arial"/>
              <a:sym typeface="Arial"/>
            </a:endParaRPr>
          </a:p>
        </p:txBody>
      </p:sp>
      <p:sp>
        <p:nvSpPr>
          <p:cNvPr id="483" name="Google Shape;483;p3"/>
          <p:cNvSpPr txBox="1">
            <a:spLocks noGrp="1"/>
          </p:cNvSpPr>
          <p:nvPr>
            <p:ph type="title"/>
          </p:nvPr>
        </p:nvSpPr>
        <p:spPr>
          <a:xfrm>
            <a:off x="258500" y="446585"/>
            <a:ext cx="8769927" cy="85725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BD5800"/>
              </a:buClr>
              <a:buSzPts val="4000"/>
              <a:buFont typeface="Arial Black"/>
              <a:buNone/>
            </a:pPr>
            <a:r>
              <a:rPr lang="en-US" sz="4000" b="1" dirty="0">
                <a:solidFill>
                  <a:srgbClr val="BD5800"/>
                </a:solidFill>
                <a:latin typeface="Arial Black"/>
                <a:ea typeface="Arial Black"/>
                <a:cs typeface="Arial Black"/>
                <a:sym typeface="Arial Black"/>
              </a:rPr>
              <a:t>Flipping Knowledge Exchange</a:t>
            </a:r>
            <a:br>
              <a:rPr lang="en-US" sz="4000" b="1" dirty="0">
                <a:solidFill>
                  <a:srgbClr val="BD5800"/>
                </a:solidFill>
                <a:latin typeface="Arial Black"/>
                <a:ea typeface="Arial Black"/>
                <a:cs typeface="Arial Black"/>
                <a:sym typeface="Arial Black"/>
              </a:rPr>
            </a:br>
            <a:r>
              <a:rPr lang="en-US" sz="2000" dirty="0">
                <a:solidFill>
                  <a:srgbClr val="BD5800"/>
                </a:solidFill>
                <a:latin typeface="Arial Black"/>
                <a:ea typeface="Arial Black"/>
                <a:cs typeface="Arial Black"/>
                <a:sym typeface="Arial Black"/>
              </a:rPr>
              <a:t>(Water Infrastructure Systems - Alaskan Case Studies)</a:t>
            </a:r>
            <a:endParaRPr sz="2000" dirty="0"/>
          </a:p>
        </p:txBody>
      </p:sp>
      <p:sp>
        <p:nvSpPr>
          <p:cNvPr id="485" name="Google Shape;485;p3"/>
          <p:cNvSpPr txBox="1"/>
          <p:nvPr/>
        </p:nvSpPr>
        <p:spPr>
          <a:xfrm>
            <a:off x="379344" y="4914899"/>
            <a:ext cx="8307456" cy="45720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Navigating the New Arctic, PI- Faust, Co-I Pierce, NSF Award Number # 2127353</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dirty="0">
              <a:solidFill>
                <a:schemeClr val="lt1"/>
              </a:solidFill>
              <a:latin typeface="Arial"/>
              <a:ea typeface="Arial"/>
              <a:cs typeface="Arial"/>
              <a:sym typeface="Arial"/>
            </a:endParaRPr>
          </a:p>
        </p:txBody>
      </p:sp>
      <p:pic>
        <p:nvPicPr>
          <p:cNvPr id="2" name="Google Shape;292;g15af6c5399c_0_44">
            <a:extLst>
              <a:ext uri="{FF2B5EF4-FFF2-40B4-BE49-F238E27FC236}">
                <a16:creationId xmlns:a16="http://schemas.microsoft.com/office/drawing/2014/main" id="{8AFB8DC7-4656-13E1-0F55-12CCC549D9D4}"/>
              </a:ext>
            </a:extLst>
          </p:cNvPr>
          <p:cNvPicPr preferRelativeResize="0"/>
          <p:nvPr/>
        </p:nvPicPr>
        <p:blipFill rotWithShape="1">
          <a:blip r:embed="rId3">
            <a:alphaModFix/>
          </a:blip>
          <a:srcRect l="59366" t="14251"/>
          <a:stretch/>
        </p:blipFill>
        <p:spPr>
          <a:xfrm>
            <a:off x="4890911" y="1466163"/>
            <a:ext cx="3282038" cy="3077338"/>
          </a:xfrm>
          <a:prstGeom prst="rect">
            <a:avLst/>
          </a:prstGeom>
          <a:noFill/>
          <a:ln>
            <a:noFill/>
          </a:ln>
        </p:spPr>
      </p:pic>
      <p:pic>
        <p:nvPicPr>
          <p:cNvPr id="3" name="Google Shape;293;g15af6c5399c_0_44">
            <a:extLst>
              <a:ext uri="{FF2B5EF4-FFF2-40B4-BE49-F238E27FC236}">
                <a16:creationId xmlns:a16="http://schemas.microsoft.com/office/drawing/2014/main" id="{EBB3D3B9-D9CD-3E16-7C1A-29F61E4D530A}"/>
              </a:ext>
            </a:extLst>
          </p:cNvPr>
          <p:cNvPicPr preferRelativeResize="0"/>
          <p:nvPr/>
        </p:nvPicPr>
        <p:blipFill rotWithShape="1">
          <a:blip r:embed="rId3">
            <a:alphaModFix/>
          </a:blip>
          <a:srcRect l="13525" t="4857" r="50560" b="17303"/>
          <a:stretch/>
        </p:blipFill>
        <p:spPr>
          <a:xfrm>
            <a:off x="1084325" y="1423525"/>
            <a:ext cx="3284024" cy="3162625"/>
          </a:xfrm>
          <a:prstGeom prst="rect">
            <a:avLst/>
          </a:prstGeom>
          <a:noFill/>
          <a:ln>
            <a:noFill/>
          </a:ln>
        </p:spPr>
      </p:pic>
      <p:pic>
        <p:nvPicPr>
          <p:cNvPr id="6" name="Google Shape;295;g1a2a8a919e9_0_377">
            <a:extLst>
              <a:ext uri="{FF2B5EF4-FFF2-40B4-BE49-F238E27FC236}">
                <a16:creationId xmlns:a16="http://schemas.microsoft.com/office/drawing/2014/main" id="{ED11354E-BB4B-A521-5C28-E60E4FE4690C}"/>
              </a:ext>
            </a:extLst>
          </p:cNvPr>
          <p:cNvPicPr preferRelativeResize="0"/>
          <p:nvPr/>
        </p:nvPicPr>
        <p:blipFill rotWithShape="1">
          <a:blip r:embed="rId4">
            <a:alphaModFix/>
          </a:blip>
          <a:srcRect/>
          <a:stretch/>
        </p:blipFill>
        <p:spPr>
          <a:xfrm>
            <a:off x="150631" y="4543501"/>
            <a:ext cx="611482" cy="614674"/>
          </a:xfrm>
          <a:prstGeom prst="rect">
            <a:avLst/>
          </a:prstGeom>
          <a:noFill/>
          <a:ln>
            <a:noFill/>
          </a:ln>
        </p:spPr>
      </p:pic>
      <p:sp>
        <p:nvSpPr>
          <p:cNvPr id="7" name="TextBox 6">
            <a:extLst>
              <a:ext uri="{FF2B5EF4-FFF2-40B4-BE49-F238E27FC236}">
                <a16:creationId xmlns:a16="http://schemas.microsoft.com/office/drawing/2014/main" id="{37BF2207-2FC0-C940-3B7B-B5AD50846181}"/>
              </a:ext>
            </a:extLst>
          </p:cNvPr>
          <p:cNvSpPr txBox="1"/>
          <p:nvPr/>
        </p:nvSpPr>
        <p:spPr>
          <a:xfrm>
            <a:off x="990826" y="4547057"/>
            <a:ext cx="7305276" cy="307777"/>
          </a:xfrm>
          <a:prstGeom prst="rect">
            <a:avLst/>
          </a:prstGeom>
          <a:noFill/>
        </p:spPr>
        <p:txBody>
          <a:bodyPr wrap="square" rtlCol="0">
            <a:spAutoFit/>
          </a:bodyPr>
          <a:lstStyle/>
          <a:p>
            <a:r>
              <a:rPr lang="en-US" dirty="0">
                <a:solidFill>
                  <a:schemeClr val="bg1"/>
                </a:solidFill>
              </a:rPr>
              <a:t>Preliminary NLP Analyses of Community Perspectives on Alaskan Water Infrastructure</a:t>
            </a:r>
          </a:p>
        </p:txBody>
      </p:sp>
    </p:spTree>
    <p:extLst>
      <p:ext uri="{BB962C8B-B14F-4D97-AF65-F5344CB8AC3E}">
        <p14:creationId xmlns:p14="http://schemas.microsoft.com/office/powerpoint/2010/main" val="3792016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1"/>
          <p:cNvSpPr txBox="1">
            <a:spLocks noGrp="1"/>
          </p:cNvSpPr>
          <p:nvPr>
            <p:ph type="title"/>
          </p:nvPr>
        </p:nvSpPr>
        <p:spPr>
          <a:xfrm>
            <a:off x="245660" y="3575304"/>
            <a:ext cx="5293730" cy="1218908"/>
          </a:xfrm>
          <a:prstGeom prst="rect">
            <a:avLst/>
          </a:prstGeom>
          <a:solidFill>
            <a:srgbClr val="69562D"/>
          </a:solidFill>
          <a:ln>
            <a:noFill/>
          </a:ln>
        </p:spPr>
        <p:txBody>
          <a:bodyPr spcFirstLastPara="1" wrap="square" lIns="91425" tIns="45700" rIns="91425" bIns="45700" anchor="ctr" anchorCtr="0">
            <a:noAutofit/>
          </a:bodyPr>
          <a:lstStyle/>
          <a:p>
            <a:pPr algn="r"/>
            <a:br>
              <a:rPr lang="en-US" sz="3150" i="0" u="none" strike="noStrike" cap="none" dirty="0">
                <a:solidFill>
                  <a:schemeClr val="bg1"/>
                </a:solidFill>
                <a:latin typeface="Arial"/>
                <a:ea typeface="Arial"/>
                <a:cs typeface="Arial"/>
                <a:sym typeface="Arial"/>
              </a:rPr>
            </a:br>
            <a:r>
              <a:rPr lang="en-US" sz="3150" i="0" u="none" strike="noStrike" cap="none" dirty="0">
                <a:solidFill>
                  <a:schemeClr val="bg1"/>
                </a:solidFill>
                <a:latin typeface="Arial"/>
                <a:ea typeface="Arial"/>
                <a:cs typeface="Arial"/>
                <a:sym typeface="Arial"/>
              </a:rPr>
              <a:t>AI-enabled Model </a:t>
            </a:r>
            <a:r>
              <a:rPr lang="en-US" sz="3150" i="0" u="none" strike="noStrike" cap="none" dirty="0" err="1">
                <a:solidFill>
                  <a:schemeClr val="bg1"/>
                </a:solidFill>
                <a:latin typeface="Arial"/>
                <a:ea typeface="Arial"/>
                <a:cs typeface="Arial"/>
                <a:sym typeface="Arial"/>
              </a:rPr>
              <a:t>INTegration</a:t>
            </a:r>
            <a:r>
              <a:rPr lang="en-US" sz="3150" i="0" u="none" strike="noStrike" cap="none" dirty="0">
                <a:solidFill>
                  <a:schemeClr val="bg1"/>
                </a:solidFill>
                <a:latin typeface="Arial"/>
                <a:ea typeface="Arial"/>
                <a:cs typeface="Arial"/>
                <a:sym typeface="Arial"/>
              </a:rPr>
              <a:t> Platform</a:t>
            </a:r>
            <a:br>
              <a:rPr lang="en-US" sz="3150" dirty="0">
                <a:solidFill>
                  <a:schemeClr val="bg1"/>
                </a:solidFill>
              </a:rPr>
            </a:br>
            <a:r>
              <a:rPr lang="en-US" sz="3150" dirty="0">
                <a:solidFill>
                  <a:schemeClr val="bg1"/>
                </a:solidFill>
                <a:latin typeface="Arial"/>
                <a:ea typeface="Arial"/>
                <a:cs typeface="Arial"/>
                <a:sym typeface="Arial"/>
              </a:rPr>
              <a:t>.</a:t>
            </a:r>
            <a:endParaRPr lang="en-US" sz="3150" dirty="0">
              <a:solidFill>
                <a:schemeClr val="bg1"/>
              </a:solidFill>
            </a:endParaRPr>
          </a:p>
        </p:txBody>
      </p:sp>
      <p:sp>
        <p:nvSpPr>
          <p:cNvPr id="277" name="Google Shape;277;p21"/>
          <p:cNvSpPr txBox="1">
            <a:spLocks noGrp="1"/>
          </p:cNvSpPr>
          <p:nvPr>
            <p:ph type="body" idx="1"/>
          </p:nvPr>
        </p:nvSpPr>
        <p:spPr>
          <a:xfrm>
            <a:off x="5638800" y="514350"/>
            <a:ext cx="3063766" cy="4279862"/>
          </a:xfrm>
          <a:prstGeom prst="rect">
            <a:avLst/>
          </a:prstGeom>
          <a:solidFill>
            <a:srgbClr val="3A2D23"/>
          </a:solid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None/>
            </a:pPr>
            <a:r>
              <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rPr>
              <a:t>A platform for using artificial intelligence to accelerate: </a:t>
            </a:r>
            <a:endParaRPr lang="en-US" sz="1800" dirty="0">
              <a:solidFill>
                <a:schemeClr val="bg1"/>
              </a:solidFill>
              <a:latin typeface="Calibri" panose="020F0502020204030204" pitchFamily="34" charset="0"/>
              <a:cs typeface="Calibri" panose="020F0502020204030204" pitchFamily="34" charset="0"/>
            </a:endParaRPr>
          </a:p>
          <a:p>
            <a:pPr marL="457200" marR="0" lvl="0" indent="-457200" algn="l" rtl="0">
              <a:lnSpc>
                <a:spcPct val="100000"/>
              </a:lnSpc>
              <a:spcBef>
                <a:spcPts val="0"/>
              </a:spcBef>
              <a:spcAft>
                <a:spcPts val="0"/>
              </a:spcAft>
              <a:buClr>
                <a:srgbClr val="000000"/>
              </a:buClr>
              <a:buSzPts val="1600"/>
              <a:buFont typeface="Arial"/>
              <a:buChar char="•"/>
            </a:pPr>
            <a:r>
              <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rPr>
              <a:t>Connecting data to models</a:t>
            </a:r>
            <a:endParaRPr lang="en-US" sz="1800" dirty="0">
              <a:solidFill>
                <a:schemeClr val="bg1"/>
              </a:solidFill>
              <a:latin typeface="Calibri" panose="020F0502020204030204" pitchFamily="34" charset="0"/>
              <a:cs typeface="Calibri" panose="020F0502020204030204" pitchFamily="34" charset="0"/>
            </a:endParaRPr>
          </a:p>
          <a:p>
            <a:pPr marL="457200" marR="0" lvl="0" indent="-457200" algn="l" rtl="0">
              <a:lnSpc>
                <a:spcPct val="100000"/>
              </a:lnSpc>
              <a:spcBef>
                <a:spcPts val="0"/>
              </a:spcBef>
              <a:spcAft>
                <a:spcPts val="0"/>
              </a:spcAft>
              <a:buClr>
                <a:srgbClr val="000000"/>
              </a:buClr>
              <a:buSzPts val="1600"/>
              <a:buFont typeface="Arial"/>
              <a:buChar char="•"/>
            </a:pPr>
            <a:r>
              <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rPr>
              <a:t>Composing sophisticated high-fidelity models </a:t>
            </a:r>
            <a:endParaRPr lang="en-US" sz="1800" dirty="0">
              <a:solidFill>
                <a:schemeClr val="bg1"/>
              </a:solidFill>
              <a:latin typeface="Calibri" panose="020F0502020204030204" pitchFamily="34" charset="0"/>
              <a:cs typeface="Calibri" panose="020F0502020204030204" pitchFamily="34" charset="0"/>
            </a:endParaRPr>
          </a:p>
          <a:p>
            <a:pPr marL="457200" marR="0" lvl="0" indent="-457200" algn="l" rtl="0">
              <a:lnSpc>
                <a:spcPct val="100000"/>
              </a:lnSpc>
              <a:spcBef>
                <a:spcPts val="0"/>
              </a:spcBef>
              <a:spcAft>
                <a:spcPts val="0"/>
              </a:spcAft>
              <a:buClr>
                <a:srgbClr val="000000"/>
              </a:buClr>
              <a:buSzPts val="1600"/>
              <a:buFont typeface="Arial"/>
              <a:buChar char="•"/>
            </a:pPr>
            <a:r>
              <a:rPr lang="en-US" sz="1800" b="0" i="0" u="none" strike="noStrike" cap="none" dirty="0">
                <a:solidFill>
                  <a:schemeClr val="bg1"/>
                </a:solidFill>
                <a:latin typeface="Calibri" panose="020F0502020204030204" pitchFamily="34" charset="0"/>
                <a:ea typeface="Arial"/>
                <a:cs typeface="Calibri" panose="020F0502020204030204" pitchFamily="34" charset="0"/>
                <a:sym typeface="Arial"/>
              </a:rPr>
              <a:t>Guiding analysts through easy to follow phases and steps via a user interface that simplifies the complexity.  </a:t>
            </a:r>
          </a:p>
          <a:p>
            <a:pPr marL="0" lvl="0" indent="0" algn="l" rtl="0">
              <a:lnSpc>
                <a:spcPct val="100000"/>
              </a:lnSpc>
              <a:spcBef>
                <a:spcPts val="360"/>
              </a:spcBef>
              <a:spcAft>
                <a:spcPts val="0"/>
              </a:spcAft>
              <a:buSzPts val="1800"/>
              <a:buNone/>
            </a:pPr>
            <a:endParaRPr sz="180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pic>
        <p:nvPicPr>
          <p:cNvPr id="3" name="Google Shape;445;p29" descr="A close up of a map&#10;&#10;Description generated with high confidence">
            <a:extLst>
              <a:ext uri="{FF2B5EF4-FFF2-40B4-BE49-F238E27FC236}">
                <a16:creationId xmlns:a16="http://schemas.microsoft.com/office/drawing/2014/main" id="{0B135A6C-D246-AC66-1A00-0E5BE593EE85}"/>
              </a:ext>
            </a:extLst>
          </p:cNvPr>
          <p:cNvPicPr preferRelativeResize="0"/>
          <p:nvPr/>
        </p:nvPicPr>
        <p:blipFill rotWithShape="1">
          <a:blip r:embed="rId3">
            <a:alphaModFix/>
          </a:blip>
          <a:srcRect r="36950" b="87839"/>
          <a:stretch/>
        </p:blipFill>
        <p:spPr>
          <a:xfrm>
            <a:off x="304801" y="514350"/>
            <a:ext cx="5293730" cy="580742"/>
          </a:xfrm>
          <a:prstGeom prst="rect">
            <a:avLst/>
          </a:prstGeom>
          <a:noFill/>
          <a:ln>
            <a:noFill/>
          </a:ln>
        </p:spPr>
      </p:pic>
      <p:pic>
        <p:nvPicPr>
          <p:cNvPr id="4" name="Google Shape;446;p29" descr="A close up of a map&#10;&#10;Description generated with high confidence">
            <a:hlinkClick r:id="rId4"/>
            <a:extLst>
              <a:ext uri="{FF2B5EF4-FFF2-40B4-BE49-F238E27FC236}">
                <a16:creationId xmlns:a16="http://schemas.microsoft.com/office/drawing/2014/main" id="{C92B3B29-5377-840D-4DE8-7A3F91BEFDD1}"/>
              </a:ext>
            </a:extLst>
          </p:cNvPr>
          <p:cNvPicPr preferRelativeResize="0"/>
          <p:nvPr/>
        </p:nvPicPr>
        <p:blipFill rotWithShape="1">
          <a:blip r:embed="rId3">
            <a:alphaModFix/>
          </a:blip>
          <a:srcRect l="33882" t="44957" r="21464" b="6838"/>
          <a:stretch/>
        </p:blipFill>
        <p:spPr>
          <a:xfrm>
            <a:off x="304801" y="1095093"/>
            <a:ext cx="2052319" cy="1302668"/>
          </a:xfrm>
          <a:prstGeom prst="rect">
            <a:avLst/>
          </a:prstGeom>
          <a:noFill/>
          <a:ln>
            <a:noFill/>
          </a:ln>
        </p:spPr>
      </p:pic>
      <p:pic>
        <p:nvPicPr>
          <p:cNvPr id="2" name="Google Shape;439;p28" descr="A close up of a map&#10;&#10;Description generated with high confidence">
            <a:hlinkClick r:id="rId5"/>
            <a:extLst>
              <a:ext uri="{FF2B5EF4-FFF2-40B4-BE49-F238E27FC236}">
                <a16:creationId xmlns:a16="http://schemas.microsoft.com/office/drawing/2014/main" id="{8DC0C8C5-246F-78F8-DC82-89E709CA4C3B}"/>
              </a:ext>
            </a:extLst>
          </p:cNvPr>
          <p:cNvPicPr preferRelativeResize="0"/>
          <p:nvPr/>
        </p:nvPicPr>
        <p:blipFill rotWithShape="1">
          <a:blip r:embed="rId6">
            <a:alphaModFix/>
          </a:blip>
          <a:srcRect/>
          <a:stretch/>
        </p:blipFill>
        <p:spPr>
          <a:xfrm>
            <a:off x="2133600" y="1095092"/>
            <a:ext cx="3405790" cy="2399947"/>
          </a:xfrm>
          <a:prstGeom prst="rect">
            <a:avLst/>
          </a:prstGeom>
          <a:noFill/>
          <a:ln w="38100" cap="sq" cmpd="sng">
            <a:noFill/>
            <a:prstDash val="solid"/>
            <a:miter lim="800000"/>
            <a:headEnd type="none" w="sm" len="sm"/>
            <a:tailEnd type="none" w="sm" len="sm"/>
          </a:ln>
          <a:effectLst>
            <a:outerShdw blurRad="50800" dist="38100" dir="2700000" algn="tl" rotWithShape="0">
              <a:srgbClr val="000000">
                <a:alpha val="42745"/>
              </a:srgbClr>
            </a:outerShdw>
          </a:effectLst>
        </p:spPr>
      </p:pic>
      <p:pic>
        <p:nvPicPr>
          <p:cNvPr id="5" name="Google Shape;448;p29">
            <a:extLst>
              <a:ext uri="{FF2B5EF4-FFF2-40B4-BE49-F238E27FC236}">
                <a16:creationId xmlns:a16="http://schemas.microsoft.com/office/drawing/2014/main" id="{3FBEC1F8-199D-333C-D445-5EF8170E9C0D}"/>
              </a:ext>
            </a:extLst>
          </p:cNvPr>
          <p:cNvPicPr preferRelativeResize="0"/>
          <p:nvPr/>
        </p:nvPicPr>
        <p:blipFill rotWithShape="1">
          <a:blip r:embed="rId7">
            <a:alphaModFix/>
          </a:blip>
          <a:srcRect t="59887"/>
          <a:stretch/>
        </p:blipFill>
        <p:spPr>
          <a:xfrm>
            <a:off x="662220" y="2405789"/>
            <a:ext cx="1257113" cy="580743"/>
          </a:xfrm>
          <a:prstGeom prst="rect">
            <a:avLst/>
          </a:prstGeom>
          <a:noFill/>
          <a:ln>
            <a:noFill/>
          </a:ln>
        </p:spPr>
      </p:pic>
      <p:pic>
        <p:nvPicPr>
          <p:cNvPr id="6" name="Google Shape;449;p29">
            <a:extLst>
              <a:ext uri="{FF2B5EF4-FFF2-40B4-BE49-F238E27FC236}">
                <a16:creationId xmlns:a16="http://schemas.microsoft.com/office/drawing/2014/main" id="{07421631-FED4-DFC1-5294-37B1D82C6F31}"/>
              </a:ext>
            </a:extLst>
          </p:cNvPr>
          <p:cNvPicPr preferRelativeResize="0"/>
          <p:nvPr/>
        </p:nvPicPr>
        <p:blipFill rotWithShape="1">
          <a:blip r:embed="rId7">
            <a:alphaModFix/>
          </a:blip>
          <a:srcRect b="38158"/>
          <a:stretch/>
        </p:blipFill>
        <p:spPr>
          <a:xfrm>
            <a:off x="857994" y="3118735"/>
            <a:ext cx="641044" cy="456569"/>
          </a:xfrm>
          <a:prstGeom prst="rect">
            <a:avLst/>
          </a:prstGeom>
          <a:noFill/>
          <a:ln>
            <a:noFill/>
          </a:ln>
        </p:spPr>
      </p:pic>
      <p:sp>
        <p:nvSpPr>
          <p:cNvPr id="7" name="Google Shape;440;p28">
            <a:extLst>
              <a:ext uri="{FF2B5EF4-FFF2-40B4-BE49-F238E27FC236}">
                <a16:creationId xmlns:a16="http://schemas.microsoft.com/office/drawing/2014/main" id="{9FAF4157-425E-B772-53E9-2E27AA4A523D}"/>
              </a:ext>
            </a:extLst>
          </p:cNvPr>
          <p:cNvSpPr txBox="1"/>
          <p:nvPr/>
        </p:nvSpPr>
        <p:spPr>
          <a:xfrm>
            <a:off x="5638800" y="4078672"/>
            <a:ext cx="3063766" cy="7155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30001"/>
              </a:buClr>
              <a:buSzPts val="1350"/>
              <a:buFont typeface="Arial"/>
              <a:buNone/>
            </a:pPr>
            <a:r>
              <a:rPr lang="en-US" sz="1350" b="0" i="1" u="none" strike="noStrike" cap="none" dirty="0">
                <a:solidFill>
                  <a:schemeClr val="tx1">
                    <a:lumMod val="50000"/>
                    <a:lumOff val="50000"/>
                  </a:schemeClr>
                </a:solidFill>
                <a:latin typeface="Book Antiqua"/>
                <a:ea typeface="Book Antiqua"/>
                <a:cs typeface="Book Antiqua"/>
                <a:sym typeface="Book Antiqua"/>
              </a:rPr>
              <a:t>Clint Dawson, Brent Porter, Daniel Hardesty-Lewis (UT) Yolanda Gil, Daniel </a:t>
            </a:r>
            <a:r>
              <a:rPr lang="en-US" sz="1350" b="0" i="1" u="none" strike="noStrike" cap="none" dirty="0" err="1">
                <a:solidFill>
                  <a:schemeClr val="tx1">
                    <a:lumMod val="50000"/>
                    <a:lumOff val="50000"/>
                  </a:schemeClr>
                </a:solidFill>
                <a:latin typeface="Book Antiqua"/>
                <a:ea typeface="Book Antiqua"/>
                <a:cs typeface="Book Antiqua"/>
                <a:sym typeface="Book Antiqua"/>
              </a:rPr>
              <a:t>Garijo</a:t>
            </a:r>
            <a:r>
              <a:rPr lang="en-US" sz="1350" b="0" i="1" u="none" strike="noStrike" cap="none" dirty="0">
                <a:solidFill>
                  <a:schemeClr val="tx1">
                    <a:lumMod val="50000"/>
                    <a:lumOff val="50000"/>
                  </a:schemeClr>
                </a:solidFill>
                <a:latin typeface="Book Antiqua"/>
                <a:ea typeface="Book Antiqua"/>
                <a:cs typeface="Book Antiqua"/>
                <a:sym typeface="Book Antiqua"/>
              </a:rPr>
              <a:t>, Deborah </a:t>
            </a:r>
            <a:r>
              <a:rPr lang="en-US" sz="1350" b="0" i="1" u="none" strike="noStrike" cap="none" dirty="0" err="1">
                <a:solidFill>
                  <a:schemeClr val="tx1">
                    <a:lumMod val="50000"/>
                    <a:lumOff val="50000"/>
                  </a:schemeClr>
                </a:solidFill>
                <a:latin typeface="Book Antiqua"/>
                <a:ea typeface="Book Antiqua"/>
                <a:cs typeface="Book Antiqua"/>
                <a:sym typeface="Book Antiqua"/>
              </a:rPr>
              <a:t>Khider</a:t>
            </a:r>
            <a:r>
              <a:rPr lang="en-US" sz="1350" b="0" i="1" u="none" strike="noStrike" cap="none" dirty="0">
                <a:solidFill>
                  <a:schemeClr val="tx1">
                    <a:lumMod val="50000"/>
                    <a:lumOff val="50000"/>
                  </a:schemeClr>
                </a:solidFill>
                <a:latin typeface="Book Antiqua"/>
                <a:ea typeface="Book Antiqua"/>
                <a:cs typeface="Book Antiqua"/>
                <a:sym typeface="Book Antiqua"/>
              </a:rPr>
              <a:t> USC)</a:t>
            </a:r>
            <a:endParaRPr dirty="0">
              <a:solidFill>
                <a:schemeClr val="tx1">
                  <a:lumMod val="50000"/>
                  <a:lumOff val="50000"/>
                </a:schemeClr>
              </a:solidFill>
            </a:endParaRPr>
          </a:p>
        </p:txBody>
      </p:sp>
      <p:sp>
        <p:nvSpPr>
          <p:cNvPr id="10" name="Google Shape;134;g15851fe9dda_0_425">
            <a:extLst>
              <a:ext uri="{FF2B5EF4-FFF2-40B4-BE49-F238E27FC236}">
                <a16:creationId xmlns:a16="http://schemas.microsoft.com/office/drawing/2014/main" id="{4C1775B2-D722-C786-8A9A-D63889054395}"/>
              </a:ext>
            </a:extLst>
          </p:cNvPr>
          <p:cNvSpPr txBox="1"/>
          <p:nvPr/>
        </p:nvSpPr>
        <p:spPr>
          <a:xfrm>
            <a:off x="6143105" y="4747455"/>
            <a:ext cx="3000895"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(Gil et al., 2021; </a:t>
            </a:r>
            <a:r>
              <a:rPr lang="en-US" sz="1400" b="0" i="0" u="none" strike="noStrike" cap="none" dirty="0" err="1">
                <a:solidFill>
                  <a:srgbClr val="000000"/>
                </a:solidFill>
                <a:latin typeface="Calibri"/>
                <a:ea typeface="Calibri"/>
                <a:cs typeface="Calibri"/>
                <a:sym typeface="Calibri"/>
              </a:rPr>
              <a:t>Garijo</a:t>
            </a:r>
            <a:r>
              <a:rPr lang="en-US" sz="1400" b="0" i="0" u="none" strike="noStrike" cap="none" dirty="0">
                <a:solidFill>
                  <a:srgbClr val="000000"/>
                </a:solidFill>
                <a:latin typeface="Calibri"/>
                <a:ea typeface="Calibri"/>
                <a:cs typeface="Calibri"/>
                <a:sym typeface="Calibri"/>
              </a:rPr>
              <a:t> et al., 2019)</a:t>
            </a:r>
            <a:endParaRPr sz="1400" b="0" i="0" u="none" strike="noStrike" cap="none" dirty="0">
              <a:solidFill>
                <a:srgbClr val="000000"/>
              </a:solidFill>
              <a:latin typeface="Calibri"/>
              <a:ea typeface="Calibri"/>
              <a:cs typeface="Calibri"/>
              <a:sym typeface="Calibri"/>
            </a:endParaRPr>
          </a:p>
        </p:txBody>
      </p:sp>
      <p:sp>
        <p:nvSpPr>
          <p:cNvPr id="11" name="Google Shape;406;p26">
            <a:extLst>
              <a:ext uri="{FF2B5EF4-FFF2-40B4-BE49-F238E27FC236}">
                <a16:creationId xmlns:a16="http://schemas.microsoft.com/office/drawing/2014/main" id="{509CD491-9A2D-1B7B-243B-B8E50CBA9155}"/>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lt1"/>
                </a:solidFill>
              </a:rPr>
              <a:t>Integration – Encapsulating Environments</a:t>
            </a:r>
            <a:endParaRPr lang="en-US" dirty="0"/>
          </a:p>
        </p:txBody>
      </p:sp>
    </p:spTree>
    <p:extLst>
      <p:ext uri="{BB962C8B-B14F-4D97-AF65-F5344CB8AC3E}">
        <p14:creationId xmlns:p14="http://schemas.microsoft.com/office/powerpoint/2010/main" val="4105948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0"/>
          <p:cNvSpPr txBox="1">
            <a:spLocks noGrp="1"/>
          </p:cNvSpPr>
          <p:nvPr>
            <p:ph type="title"/>
          </p:nvPr>
        </p:nvSpPr>
        <p:spPr>
          <a:xfrm>
            <a:off x="0" y="1778"/>
            <a:ext cx="9107038" cy="440531"/>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sz="2800" b="0">
                <a:solidFill>
                  <a:schemeClr val="lt1"/>
                </a:solidFill>
              </a:rPr>
              <a:t>From Models to Solutions</a:t>
            </a:r>
            <a:endParaRPr/>
          </a:p>
        </p:txBody>
      </p:sp>
      <p:pic>
        <p:nvPicPr>
          <p:cNvPr id="457" name="Google Shape;457;p30"/>
          <p:cNvPicPr preferRelativeResize="0"/>
          <p:nvPr/>
        </p:nvPicPr>
        <p:blipFill rotWithShape="1">
          <a:blip r:embed="rId3">
            <a:alphaModFix/>
          </a:blip>
          <a:srcRect/>
          <a:stretch/>
        </p:blipFill>
        <p:spPr>
          <a:xfrm>
            <a:off x="134009" y="4303397"/>
            <a:ext cx="644039" cy="741731"/>
          </a:xfrm>
          <a:prstGeom prst="rect">
            <a:avLst/>
          </a:prstGeom>
          <a:noFill/>
          <a:ln>
            <a:noFill/>
          </a:ln>
        </p:spPr>
      </p:pic>
      <p:pic>
        <p:nvPicPr>
          <p:cNvPr id="458" name="Google Shape;458;p30"/>
          <p:cNvPicPr preferRelativeResize="0"/>
          <p:nvPr/>
        </p:nvPicPr>
        <p:blipFill rotWithShape="1">
          <a:blip r:embed="rId4">
            <a:alphaModFix/>
          </a:blip>
          <a:srcRect/>
          <a:stretch/>
        </p:blipFill>
        <p:spPr>
          <a:xfrm>
            <a:off x="5081283" y="919067"/>
            <a:ext cx="2558653" cy="1552575"/>
          </a:xfrm>
          <a:prstGeom prst="rect">
            <a:avLst/>
          </a:prstGeom>
          <a:noFill/>
          <a:ln w="38100" cap="flat" cmpd="sng">
            <a:solidFill>
              <a:srgbClr val="00B0F0"/>
            </a:solidFill>
            <a:prstDash val="solid"/>
            <a:miter lim="800000"/>
            <a:headEnd type="none" w="sm" len="sm"/>
            <a:tailEnd type="none" w="sm" len="sm"/>
          </a:ln>
        </p:spPr>
      </p:pic>
      <p:pic>
        <p:nvPicPr>
          <p:cNvPr id="459" name="Google Shape;459;p30"/>
          <p:cNvPicPr preferRelativeResize="0"/>
          <p:nvPr/>
        </p:nvPicPr>
        <p:blipFill rotWithShape="1">
          <a:blip r:embed="rId5">
            <a:alphaModFix/>
          </a:blip>
          <a:srcRect/>
          <a:stretch/>
        </p:blipFill>
        <p:spPr>
          <a:xfrm>
            <a:off x="5527803" y="1509136"/>
            <a:ext cx="2450306" cy="1429941"/>
          </a:xfrm>
          <a:prstGeom prst="rect">
            <a:avLst/>
          </a:prstGeom>
          <a:solidFill>
            <a:schemeClr val="lt1"/>
          </a:solidFill>
          <a:ln w="38100" cap="flat" cmpd="sng">
            <a:solidFill>
              <a:srgbClr val="00B0F0"/>
            </a:solidFill>
            <a:prstDash val="solid"/>
            <a:miter lim="800000"/>
            <a:headEnd type="none" w="sm" len="sm"/>
            <a:tailEnd type="none" w="sm" len="sm"/>
          </a:ln>
        </p:spPr>
      </p:pic>
      <p:sp>
        <p:nvSpPr>
          <p:cNvPr id="460" name="Google Shape;460;p30"/>
          <p:cNvSpPr/>
          <p:nvPr/>
        </p:nvSpPr>
        <p:spPr>
          <a:xfrm>
            <a:off x="5117715" y="939307"/>
            <a:ext cx="725568" cy="95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1" name="Google Shape;461;p30"/>
          <p:cNvSpPr txBox="1"/>
          <p:nvPr/>
        </p:nvSpPr>
        <p:spPr>
          <a:xfrm>
            <a:off x="5071169" y="880317"/>
            <a:ext cx="15953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Data formats</a:t>
            </a:r>
            <a:endParaRPr/>
          </a:p>
        </p:txBody>
      </p:sp>
      <p:sp>
        <p:nvSpPr>
          <p:cNvPr id="462" name="Google Shape;462;p30"/>
          <p:cNvSpPr/>
          <p:nvPr/>
        </p:nvSpPr>
        <p:spPr>
          <a:xfrm>
            <a:off x="5539707" y="1544351"/>
            <a:ext cx="1286699" cy="2172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3" name="Google Shape;463;p30"/>
          <p:cNvSpPr txBox="1"/>
          <p:nvPr/>
        </p:nvSpPr>
        <p:spPr>
          <a:xfrm>
            <a:off x="5516383" y="1453831"/>
            <a:ext cx="21852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Physical variables</a:t>
            </a:r>
            <a:endParaRPr/>
          </a:p>
        </p:txBody>
      </p:sp>
      <p:pic>
        <p:nvPicPr>
          <p:cNvPr id="464" name="Google Shape;464;p30"/>
          <p:cNvPicPr preferRelativeResize="0"/>
          <p:nvPr/>
        </p:nvPicPr>
        <p:blipFill rotWithShape="1">
          <a:blip r:embed="rId6">
            <a:alphaModFix/>
          </a:blip>
          <a:srcRect/>
          <a:stretch/>
        </p:blipFill>
        <p:spPr>
          <a:xfrm>
            <a:off x="5986672" y="2392026"/>
            <a:ext cx="2846784" cy="1275160"/>
          </a:xfrm>
          <a:prstGeom prst="rect">
            <a:avLst/>
          </a:prstGeom>
          <a:noFill/>
          <a:ln w="38100" cap="flat" cmpd="sng">
            <a:solidFill>
              <a:srgbClr val="00B0F0"/>
            </a:solidFill>
            <a:prstDash val="solid"/>
            <a:miter lim="800000"/>
            <a:headEnd type="none" w="sm" len="sm"/>
            <a:tailEnd type="none" w="sm" len="sm"/>
          </a:ln>
        </p:spPr>
      </p:pic>
      <p:sp>
        <p:nvSpPr>
          <p:cNvPr id="465" name="Google Shape;465;p30"/>
          <p:cNvSpPr/>
          <p:nvPr/>
        </p:nvSpPr>
        <p:spPr>
          <a:xfrm>
            <a:off x="6042056" y="2425498"/>
            <a:ext cx="725568" cy="950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66" name="Google Shape;466;p30"/>
          <p:cNvPicPr preferRelativeResize="0"/>
          <p:nvPr/>
        </p:nvPicPr>
        <p:blipFill rotWithShape="1">
          <a:blip r:embed="rId7">
            <a:alphaModFix/>
          </a:blip>
          <a:srcRect/>
          <a:stretch/>
        </p:blipFill>
        <p:spPr>
          <a:xfrm>
            <a:off x="6440622" y="3206553"/>
            <a:ext cx="2569369" cy="1428750"/>
          </a:xfrm>
          <a:prstGeom prst="rect">
            <a:avLst/>
          </a:prstGeom>
          <a:noFill/>
          <a:ln w="38100" cap="flat" cmpd="sng">
            <a:solidFill>
              <a:srgbClr val="00B0F0"/>
            </a:solidFill>
            <a:prstDash val="solid"/>
            <a:miter lim="800000"/>
            <a:headEnd type="none" w="sm" len="sm"/>
            <a:tailEnd type="none" w="sm" len="sm"/>
          </a:ln>
        </p:spPr>
      </p:pic>
      <p:sp>
        <p:nvSpPr>
          <p:cNvPr id="467" name="Google Shape;467;p30"/>
          <p:cNvSpPr/>
          <p:nvPr/>
        </p:nvSpPr>
        <p:spPr>
          <a:xfrm>
            <a:off x="6493298" y="3234251"/>
            <a:ext cx="1300915" cy="21262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8" name="Google Shape;468;p30"/>
          <p:cNvSpPr txBox="1"/>
          <p:nvPr/>
        </p:nvSpPr>
        <p:spPr>
          <a:xfrm>
            <a:off x="6015294" y="2341736"/>
            <a:ext cx="153118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Constraints </a:t>
            </a:r>
            <a:endParaRPr/>
          </a:p>
        </p:txBody>
      </p:sp>
      <p:sp>
        <p:nvSpPr>
          <p:cNvPr id="469" name="Google Shape;469;p30"/>
          <p:cNvSpPr txBox="1"/>
          <p:nvPr/>
        </p:nvSpPr>
        <p:spPr>
          <a:xfrm>
            <a:off x="6434512" y="3165519"/>
            <a:ext cx="26725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Adjustable parameters</a:t>
            </a:r>
            <a:endParaRPr/>
          </a:p>
        </p:txBody>
      </p:sp>
      <p:sp>
        <p:nvSpPr>
          <p:cNvPr id="470" name="Google Shape;470;p30"/>
          <p:cNvSpPr/>
          <p:nvPr/>
        </p:nvSpPr>
        <p:spPr>
          <a:xfrm>
            <a:off x="4412365" y="906512"/>
            <a:ext cx="650702" cy="425054"/>
          </a:xfrm>
          <a:prstGeom prst="rightArrow">
            <a:avLst>
              <a:gd name="adj1" fmla="val 50000"/>
              <a:gd name="adj2" fmla="val 50000"/>
            </a:avLst>
          </a:prstGeom>
          <a:solidFill>
            <a:srgbClr val="0070C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17B"/>
              </a:buClr>
              <a:buSzPts val="1800"/>
              <a:buFont typeface="Arial"/>
              <a:buNone/>
            </a:pPr>
            <a:endParaRPr sz="1800" b="0" i="0" u="none" strike="noStrike" cap="none">
              <a:solidFill>
                <a:srgbClr val="00279F"/>
              </a:solidFill>
              <a:latin typeface="Book Antiqua"/>
              <a:ea typeface="Book Antiqua"/>
              <a:cs typeface="Book Antiqua"/>
              <a:sym typeface="Book Antiqua"/>
            </a:endParaRPr>
          </a:p>
        </p:txBody>
      </p:sp>
      <p:pic>
        <p:nvPicPr>
          <p:cNvPr id="471" name="Google Shape;471;p30"/>
          <p:cNvPicPr preferRelativeResize="0"/>
          <p:nvPr/>
        </p:nvPicPr>
        <p:blipFill rotWithShape="1">
          <a:blip r:embed="rId8">
            <a:alphaModFix/>
          </a:blip>
          <a:srcRect/>
          <a:stretch/>
        </p:blipFill>
        <p:spPr>
          <a:xfrm>
            <a:off x="1256110" y="2562095"/>
            <a:ext cx="2399109" cy="1312069"/>
          </a:xfrm>
          <a:prstGeom prst="rect">
            <a:avLst/>
          </a:prstGeom>
          <a:noFill/>
          <a:ln>
            <a:noFill/>
          </a:ln>
        </p:spPr>
      </p:pic>
      <p:pic>
        <p:nvPicPr>
          <p:cNvPr id="472" name="Google Shape;472;p30"/>
          <p:cNvPicPr preferRelativeResize="0"/>
          <p:nvPr/>
        </p:nvPicPr>
        <p:blipFill rotWithShape="1">
          <a:blip r:embed="rId9">
            <a:alphaModFix/>
          </a:blip>
          <a:srcRect/>
          <a:stretch/>
        </p:blipFill>
        <p:spPr>
          <a:xfrm>
            <a:off x="2540795" y="3402675"/>
            <a:ext cx="2303860" cy="1271588"/>
          </a:xfrm>
          <a:prstGeom prst="rect">
            <a:avLst/>
          </a:prstGeom>
          <a:noFill/>
          <a:ln>
            <a:noFill/>
          </a:ln>
        </p:spPr>
      </p:pic>
      <p:sp>
        <p:nvSpPr>
          <p:cNvPr id="473" name="Google Shape;473;p30"/>
          <p:cNvSpPr/>
          <p:nvPr/>
        </p:nvSpPr>
        <p:spPr>
          <a:xfrm rot="8200496">
            <a:off x="3869410" y="2664948"/>
            <a:ext cx="1248332" cy="425053"/>
          </a:xfrm>
          <a:prstGeom prst="rightArrow">
            <a:avLst>
              <a:gd name="adj1" fmla="val 50000"/>
              <a:gd name="adj2" fmla="val 49950"/>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17B"/>
              </a:buClr>
              <a:buSzPts val="1800"/>
              <a:buFont typeface="Arial"/>
              <a:buNone/>
            </a:pPr>
            <a:endParaRPr sz="1800" b="0" i="0" u="none" strike="noStrike" cap="none">
              <a:solidFill>
                <a:srgbClr val="00279F"/>
              </a:solidFill>
              <a:latin typeface="Book Antiqua"/>
              <a:ea typeface="Book Antiqua"/>
              <a:cs typeface="Book Antiqua"/>
              <a:sym typeface="Book Antiqua"/>
            </a:endParaRPr>
          </a:p>
        </p:txBody>
      </p:sp>
      <p:pic>
        <p:nvPicPr>
          <p:cNvPr id="474" name="Google Shape;474;p30"/>
          <p:cNvPicPr preferRelativeResize="0"/>
          <p:nvPr/>
        </p:nvPicPr>
        <p:blipFill rotWithShape="1">
          <a:blip r:embed="rId10">
            <a:alphaModFix/>
          </a:blip>
          <a:srcRect t="21886"/>
          <a:stretch/>
        </p:blipFill>
        <p:spPr>
          <a:xfrm>
            <a:off x="493437" y="438150"/>
            <a:ext cx="3918928" cy="2005451"/>
          </a:xfrm>
          <a:prstGeom prst="rect">
            <a:avLst/>
          </a:prstGeom>
          <a:noFill/>
          <a:ln w="9525" cap="flat" cmpd="sng">
            <a:solidFill>
              <a:schemeClr val="accent1"/>
            </a:solidFill>
            <a:prstDash val="solid"/>
            <a:round/>
            <a:headEnd type="none" w="sm" len="sm"/>
            <a:tailEnd type="none" w="sm" len="sm"/>
          </a:ln>
        </p:spPr>
      </p:pic>
      <p:sp>
        <p:nvSpPr>
          <p:cNvPr id="475" name="Google Shape;475;p30"/>
          <p:cNvSpPr txBox="1"/>
          <p:nvPr/>
        </p:nvSpPr>
        <p:spPr>
          <a:xfrm>
            <a:off x="3810000" y="4642922"/>
            <a:ext cx="532183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C6531F"/>
              </a:buClr>
              <a:buSzPts val="1350"/>
              <a:buFont typeface="Arial"/>
              <a:buNone/>
            </a:pPr>
            <a:r>
              <a:rPr lang="en-US" sz="1350" b="0" i="1" u="none" strike="noStrike" cap="none" dirty="0">
                <a:solidFill>
                  <a:srgbClr val="B05306"/>
                </a:solidFill>
                <a:latin typeface="Book Antiqua"/>
                <a:ea typeface="Book Antiqua"/>
                <a:cs typeface="Book Antiqua"/>
                <a:sym typeface="Book Antiqua"/>
              </a:rPr>
              <a:t>Work with Yolanda Gil, Daniel </a:t>
            </a:r>
            <a:r>
              <a:rPr lang="en-US" sz="1350" b="0" i="1" u="none" strike="noStrike" cap="none" dirty="0" err="1">
                <a:solidFill>
                  <a:srgbClr val="B05306"/>
                </a:solidFill>
                <a:latin typeface="Book Antiqua"/>
                <a:ea typeface="Book Antiqua"/>
                <a:cs typeface="Book Antiqua"/>
                <a:sym typeface="Book Antiqua"/>
              </a:rPr>
              <a:t>Garijo</a:t>
            </a:r>
            <a:r>
              <a:rPr lang="en-US" sz="1350" b="0" i="1" u="none" strike="noStrike" cap="none" dirty="0">
                <a:solidFill>
                  <a:srgbClr val="B05306"/>
                </a:solidFill>
                <a:latin typeface="Book Antiqua"/>
                <a:ea typeface="Book Antiqua"/>
                <a:cs typeface="Book Antiqua"/>
                <a:sym typeface="Book Antiqua"/>
              </a:rPr>
              <a:t>, Maximiliano Osorio, Hernan Vargas, Deborah </a:t>
            </a:r>
            <a:r>
              <a:rPr lang="en-US" sz="1350" b="0" i="1" u="none" strike="noStrike" cap="none" dirty="0" err="1">
                <a:solidFill>
                  <a:srgbClr val="B05306"/>
                </a:solidFill>
                <a:latin typeface="Book Antiqua"/>
                <a:ea typeface="Book Antiqua"/>
                <a:cs typeface="Book Antiqua"/>
                <a:sym typeface="Book Antiqua"/>
              </a:rPr>
              <a:t>Khider</a:t>
            </a:r>
            <a:r>
              <a:rPr lang="en-US" sz="1350" b="0" i="1" u="none" strike="noStrike" cap="none" dirty="0">
                <a:solidFill>
                  <a:srgbClr val="B05306"/>
                </a:solidFill>
                <a:latin typeface="Book Antiqua"/>
                <a:ea typeface="Book Antiqua"/>
                <a:cs typeface="Book Antiqua"/>
                <a:sym typeface="Book Antiqua"/>
              </a:rPr>
              <a:t> (USC), Anna </a:t>
            </a:r>
            <a:r>
              <a:rPr lang="en-US" sz="1350" b="0" i="1" u="none" strike="noStrike" cap="none" dirty="0" err="1">
                <a:solidFill>
                  <a:srgbClr val="B05306"/>
                </a:solidFill>
                <a:latin typeface="Book Antiqua"/>
                <a:ea typeface="Book Antiqua"/>
                <a:cs typeface="Book Antiqua"/>
                <a:sym typeface="Book Antiqua"/>
              </a:rPr>
              <a:t>Dabrowski</a:t>
            </a:r>
            <a:r>
              <a:rPr lang="en-US" sz="1350" b="0" i="1" u="none" strike="noStrike" cap="none" dirty="0">
                <a:solidFill>
                  <a:srgbClr val="B05306"/>
                </a:solidFill>
                <a:latin typeface="Book Antiqua"/>
                <a:ea typeface="Book Antiqua"/>
                <a:cs typeface="Book Antiqua"/>
                <a:sym typeface="Book Antiqua"/>
              </a:rPr>
              <a:t> and Lissa Pearson(UT)</a:t>
            </a:r>
            <a:endParaRPr dirty="0">
              <a:solidFill>
                <a:srgbClr val="B05306"/>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E68E1-09D2-AAAB-1E0D-0D9AFE662054}"/>
            </a:ext>
          </a:extLst>
        </p:cNvPr>
        <p:cNvGrpSpPr/>
        <p:nvPr/>
      </p:nvGrpSpPr>
      <p:grpSpPr>
        <a:xfrm>
          <a:off x="0" y="0"/>
          <a:ext cx="0" cy="0"/>
          <a:chOff x="0" y="0"/>
          <a:chExt cx="0" cy="0"/>
        </a:xfrm>
      </p:grpSpPr>
      <p:sp>
        <p:nvSpPr>
          <p:cNvPr id="5" name="Google Shape;300;p33">
            <a:extLst>
              <a:ext uri="{FF2B5EF4-FFF2-40B4-BE49-F238E27FC236}">
                <a16:creationId xmlns:a16="http://schemas.microsoft.com/office/drawing/2014/main" id="{19B3D0BB-957E-7652-BCBF-D831BB387A93}"/>
              </a:ext>
            </a:extLst>
          </p:cNvPr>
          <p:cNvSpPr txBox="1">
            <a:spLocks/>
          </p:cNvSpPr>
          <p:nvPr/>
        </p:nvSpPr>
        <p:spPr>
          <a:xfrm>
            <a:off x="36786" y="558908"/>
            <a:ext cx="9070428" cy="59690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rgbClr val="BE5800"/>
                </a:solidFill>
              </a:rPr>
              <a:t>Foundational and Context Relevant Data Collections </a:t>
            </a:r>
            <a:endParaRPr lang="en-US" dirty="0"/>
          </a:p>
        </p:txBody>
      </p:sp>
      <p:sp>
        <p:nvSpPr>
          <p:cNvPr id="9" name="Google Shape;348;p34">
            <a:extLst>
              <a:ext uri="{FF2B5EF4-FFF2-40B4-BE49-F238E27FC236}">
                <a16:creationId xmlns:a16="http://schemas.microsoft.com/office/drawing/2014/main" id="{0C36C568-858E-5D12-39B4-EFAD3518626A}"/>
              </a:ext>
            </a:extLst>
          </p:cNvPr>
          <p:cNvSpPr txBox="1">
            <a:spLocks/>
          </p:cNvSpPr>
          <p:nvPr/>
        </p:nvSpPr>
        <p:spPr>
          <a:xfrm>
            <a:off x="1464816" y="-88776"/>
            <a:ext cx="5388600" cy="6279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400" dirty="0">
                <a:solidFill>
                  <a:schemeClr val="lt1"/>
                </a:solidFill>
              </a:rPr>
              <a:t>Semantic Model Integration</a:t>
            </a:r>
            <a:endParaRPr lang="en-US" dirty="0"/>
          </a:p>
        </p:txBody>
      </p:sp>
      <p:sp>
        <p:nvSpPr>
          <p:cNvPr id="26" name="TextBox 25">
            <a:extLst>
              <a:ext uri="{FF2B5EF4-FFF2-40B4-BE49-F238E27FC236}">
                <a16:creationId xmlns:a16="http://schemas.microsoft.com/office/drawing/2014/main" id="{0EF6D83E-03F2-FD59-3E94-8C61895DE71C}"/>
              </a:ext>
            </a:extLst>
          </p:cNvPr>
          <p:cNvSpPr txBox="1"/>
          <p:nvPr/>
        </p:nvSpPr>
        <p:spPr>
          <a:xfrm>
            <a:off x="5675201" y="1340808"/>
            <a:ext cx="3316292" cy="3785652"/>
          </a:xfrm>
          <a:prstGeom prst="rect">
            <a:avLst/>
          </a:prstGeom>
          <a:noFill/>
          <a:ln w="25400">
            <a:solidFill>
              <a:schemeClr val="accent1"/>
            </a:solidFill>
          </a:ln>
        </p:spPr>
        <p:txBody>
          <a:bodyPr wrap="square">
            <a:spAutoFit/>
          </a:bodyPr>
          <a:lstStyle/>
          <a:p>
            <a:pPr marL="12383" lvl="0" algn="l" rtl="0">
              <a:lnSpc>
                <a:spcPct val="100000"/>
              </a:lnSpc>
              <a:spcBef>
                <a:spcPts val="0"/>
              </a:spcBef>
              <a:spcAft>
                <a:spcPts val="0"/>
              </a:spcAft>
              <a:buClr>
                <a:schemeClr val="lt1"/>
              </a:buClr>
              <a:buSzPct val="100000"/>
            </a:pPr>
            <a:r>
              <a:rPr lang="en-US" sz="1200" dirty="0">
                <a:solidFill>
                  <a:schemeClr val="accent1"/>
                </a:solidFill>
                <a:latin typeface="Arial"/>
                <a:ea typeface="Arial"/>
                <a:cs typeface="Arial"/>
                <a:sym typeface="Arial"/>
              </a:rPr>
              <a:t>Knowledge comes in many forms AI can assist with aggregation and fusion tasks by harnessing containerized place-based data and models.</a:t>
            </a:r>
          </a:p>
          <a:p>
            <a:pPr marL="183833" lvl="0" indent="-171450" algn="l" rtl="0">
              <a:lnSpc>
                <a:spcPct val="100000"/>
              </a:lnSpc>
              <a:spcBef>
                <a:spcPts val="0"/>
              </a:spcBef>
              <a:spcAft>
                <a:spcPts val="0"/>
              </a:spcAft>
              <a:buClr>
                <a:schemeClr val="lt1"/>
              </a:buClr>
              <a:buSzPct val="100000"/>
              <a:buFont typeface="Arial" panose="020B0604020202020204" pitchFamily="34" charset="0"/>
              <a:buChar char="•"/>
            </a:pPr>
            <a:endParaRPr lang="en-US" sz="1200" dirty="0">
              <a:solidFill>
                <a:schemeClr val="accent1"/>
              </a:solidFill>
              <a:latin typeface="Arial"/>
              <a:ea typeface="Arial"/>
              <a:cs typeface="Arial"/>
              <a:sym typeface="Arial"/>
            </a:endParaRPr>
          </a:p>
          <a:p>
            <a:pPr marL="12383" lvl="0" algn="l" rtl="0">
              <a:lnSpc>
                <a:spcPct val="100000"/>
              </a:lnSpc>
              <a:spcBef>
                <a:spcPts val="0"/>
              </a:spcBef>
              <a:spcAft>
                <a:spcPts val="0"/>
              </a:spcAft>
              <a:buClr>
                <a:schemeClr val="lt1"/>
              </a:buClr>
              <a:buSzPct val="100000"/>
            </a:pPr>
            <a:r>
              <a:rPr lang="en-US" sz="1200" dirty="0">
                <a:solidFill>
                  <a:schemeClr val="accent1"/>
                </a:solidFill>
              </a:rPr>
              <a:t>AI assistants can accelerate  Participatory and Integration processes workflows so we can focus on convergent implementations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a:p>
            <a:r>
              <a:rPr lang="en-US" sz="1200" dirty="0">
                <a:solidFill>
                  <a:schemeClr val="accent1"/>
                </a:solidFill>
                <a:latin typeface="Calibri" panose="020F0502020204030204" pitchFamily="34" charset="0"/>
                <a:cs typeface="Calibri" panose="020F0502020204030204" pitchFamily="34" charset="0"/>
              </a:rPr>
              <a:t>Examples include: </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Downscaled Climate Scenarios by Ifeanyi Nduka, Geeta Persad, 2024</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Historic Hurricane Beulah Wind, Rain, and Coastal Surge, Clint Dawson,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Probability Map of Infectious Disease Spread, Teresa Patricia Feria, 2023</a:t>
            </a:r>
          </a:p>
          <a:p>
            <a:pPr marL="171450" lvl="1" indent="-171450">
              <a:buFont typeface="Arial" panose="020B0604020202020204" pitchFamily="34" charset="0"/>
              <a:buChar char="•"/>
            </a:pPr>
            <a:r>
              <a:rPr lang="en-US" sz="1200" dirty="0">
                <a:solidFill>
                  <a:schemeClr val="accent1"/>
                </a:solidFill>
                <a:latin typeface="Calibri" panose="020F0502020204030204" pitchFamily="34" charset="0"/>
                <a:cs typeface="Calibri" panose="020F0502020204030204" pitchFamily="34" charset="0"/>
              </a:rPr>
              <a:t>Predicted Environmental Suitability for B. </a:t>
            </a:r>
            <a:r>
              <a:rPr lang="en-US" sz="1200" dirty="0" err="1">
                <a:solidFill>
                  <a:schemeClr val="accent1"/>
                </a:solidFill>
                <a:latin typeface="Calibri" panose="020F0502020204030204" pitchFamily="34" charset="0"/>
                <a:cs typeface="Calibri" panose="020F0502020204030204" pitchFamily="34" charset="0"/>
              </a:rPr>
              <a:t>pseudomillai</a:t>
            </a:r>
            <a:r>
              <a:rPr lang="en-US" sz="1200" dirty="0">
                <a:solidFill>
                  <a:schemeClr val="accent1"/>
                </a:solidFill>
                <a:latin typeface="Calibri" panose="020F0502020204030204" pitchFamily="34" charset="0"/>
                <a:cs typeface="Calibri" panose="020F0502020204030204" pitchFamily="34" charset="0"/>
              </a:rPr>
              <a:t> in Texas, Michael </a:t>
            </a:r>
            <a:r>
              <a:rPr lang="en-US" sz="1200" dirty="0" err="1">
                <a:solidFill>
                  <a:schemeClr val="accent1"/>
                </a:solidFill>
                <a:latin typeface="Calibri" panose="020F0502020204030204" pitchFamily="34" charset="0"/>
                <a:cs typeface="Calibri" panose="020F0502020204030204" pitchFamily="34" charset="0"/>
              </a:rPr>
              <a:t>Shensky</a:t>
            </a:r>
            <a:r>
              <a:rPr lang="en-US" sz="1200" dirty="0">
                <a:solidFill>
                  <a:schemeClr val="accent1"/>
                </a:solidFill>
                <a:latin typeface="Calibri" panose="020F0502020204030204" pitchFamily="34" charset="0"/>
                <a:cs typeface="Calibri" panose="020F0502020204030204" pitchFamily="34" charset="0"/>
              </a:rPr>
              <a:t> and Katherine Brown, 2022 </a:t>
            </a:r>
          </a:p>
          <a:p>
            <a:pPr marL="12383" lvl="0" algn="l" rtl="0">
              <a:lnSpc>
                <a:spcPct val="100000"/>
              </a:lnSpc>
              <a:spcBef>
                <a:spcPts val="0"/>
              </a:spcBef>
              <a:spcAft>
                <a:spcPts val="0"/>
              </a:spcAft>
              <a:buClr>
                <a:schemeClr val="lt1"/>
              </a:buClr>
              <a:buSzPct val="100000"/>
            </a:pPr>
            <a:endParaRPr lang="en-US" sz="1200" dirty="0">
              <a:solidFill>
                <a:schemeClr val="accent1"/>
              </a:solidFill>
            </a:endParaRPr>
          </a:p>
        </p:txBody>
      </p:sp>
      <p:pic>
        <p:nvPicPr>
          <p:cNvPr id="2" name="Google Shape;254;p31" descr="Map&#10;&#10;Description automatically generated">
            <a:extLst>
              <a:ext uri="{FF2B5EF4-FFF2-40B4-BE49-F238E27FC236}">
                <a16:creationId xmlns:a16="http://schemas.microsoft.com/office/drawing/2014/main" id="{1DEB1026-0472-067F-DA0B-751B459A7317}"/>
              </a:ext>
            </a:extLst>
          </p:cNvPr>
          <p:cNvPicPr preferRelativeResize="0">
            <a:picLocks noChangeAspect="1"/>
          </p:cNvPicPr>
          <p:nvPr/>
        </p:nvPicPr>
        <p:blipFill rotWithShape="1">
          <a:blip r:embed="rId3">
            <a:alphaModFix/>
          </a:blip>
          <a:srcRect t="15713"/>
          <a:stretch/>
        </p:blipFill>
        <p:spPr>
          <a:xfrm>
            <a:off x="3605504" y="2117361"/>
            <a:ext cx="1946461" cy="1059643"/>
          </a:xfrm>
          <a:prstGeom prst="rect">
            <a:avLst/>
          </a:prstGeom>
          <a:noFill/>
          <a:ln>
            <a:noFill/>
          </a:ln>
        </p:spPr>
      </p:pic>
      <p:pic>
        <p:nvPicPr>
          <p:cNvPr id="4" name="Google Shape;264;p31">
            <a:extLst>
              <a:ext uri="{FF2B5EF4-FFF2-40B4-BE49-F238E27FC236}">
                <a16:creationId xmlns:a16="http://schemas.microsoft.com/office/drawing/2014/main" id="{52F0066D-6F57-696E-0B7E-EE515E655F61}"/>
              </a:ext>
            </a:extLst>
          </p:cNvPr>
          <p:cNvPicPr preferRelativeResize="0"/>
          <p:nvPr/>
        </p:nvPicPr>
        <p:blipFill rotWithShape="1">
          <a:blip r:embed="rId4">
            <a:alphaModFix/>
          </a:blip>
          <a:srcRect/>
          <a:stretch/>
        </p:blipFill>
        <p:spPr>
          <a:xfrm>
            <a:off x="3019721" y="1261140"/>
            <a:ext cx="1220205" cy="1172732"/>
          </a:xfrm>
          <a:prstGeom prst="rect">
            <a:avLst/>
          </a:prstGeom>
          <a:noFill/>
          <a:ln>
            <a:noFill/>
          </a:ln>
        </p:spPr>
      </p:pic>
      <p:pic>
        <p:nvPicPr>
          <p:cNvPr id="6" name="Google Shape;250;p31">
            <a:extLst>
              <a:ext uri="{FF2B5EF4-FFF2-40B4-BE49-F238E27FC236}">
                <a16:creationId xmlns:a16="http://schemas.microsoft.com/office/drawing/2014/main" id="{C4EFBC43-82B9-3708-C84D-0DDCF4CEF28C}"/>
              </a:ext>
            </a:extLst>
          </p:cNvPr>
          <p:cNvPicPr preferRelativeResize="0"/>
          <p:nvPr/>
        </p:nvPicPr>
        <p:blipFill rotWithShape="1">
          <a:blip r:embed="rId5">
            <a:alphaModFix/>
          </a:blip>
          <a:srcRect/>
          <a:stretch/>
        </p:blipFill>
        <p:spPr>
          <a:xfrm>
            <a:off x="1766871" y="1287594"/>
            <a:ext cx="1182358" cy="1120474"/>
          </a:xfrm>
          <a:prstGeom prst="rect">
            <a:avLst/>
          </a:prstGeom>
          <a:noFill/>
          <a:ln>
            <a:noFill/>
          </a:ln>
        </p:spPr>
      </p:pic>
      <p:sp>
        <p:nvSpPr>
          <p:cNvPr id="7" name="Google Shape;302;p33">
            <a:extLst>
              <a:ext uri="{FF2B5EF4-FFF2-40B4-BE49-F238E27FC236}">
                <a16:creationId xmlns:a16="http://schemas.microsoft.com/office/drawing/2014/main" id="{49412C34-9D5B-DC73-A027-8FB7AD48323A}"/>
              </a:ext>
            </a:extLst>
          </p:cNvPr>
          <p:cNvSpPr/>
          <p:nvPr/>
        </p:nvSpPr>
        <p:spPr>
          <a:xfrm>
            <a:off x="1815224" y="2643584"/>
            <a:ext cx="2377800" cy="2377800"/>
          </a:xfrm>
          <a:prstGeom prst="ellipse">
            <a:avLst/>
          </a:prstGeom>
          <a:noFill/>
          <a:ln w="38100" cap="flat" cmpd="sng">
            <a:solidFill>
              <a:srgbClr val="BF570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8" name="Google Shape;302;p33">
            <a:extLst>
              <a:ext uri="{FF2B5EF4-FFF2-40B4-BE49-F238E27FC236}">
                <a16:creationId xmlns:a16="http://schemas.microsoft.com/office/drawing/2014/main" id="{218AFA93-E57B-294F-C10F-F4FF37E59AD1}"/>
              </a:ext>
            </a:extLst>
          </p:cNvPr>
          <p:cNvSpPr/>
          <p:nvPr/>
        </p:nvSpPr>
        <p:spPr>
          <a:xfrm>
            <a:off x="2164150" y="2651890"/>
            <a:ext cx="1654464" cy="897617"/>
          </a:xfrm>
          <a:prstGeom prst="ellipse">
            <a:avLst/>
          </a:prstGeom>
          <a:noFill/>
          <a:ln w="101600" cap="flat" cmpd="sng">
            <a:solidFill>
              <a:schemeClr val="bg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0" name="Google Shape;313;p33">
            <a:extLst>
              <a:ext uri="{FF2B5EF4-FFF2-40B4-BE49-F238E27FC236}">
                <a16:creationId xmlns:a16="http://schemas.microsoft.com/office/drawing/2014/main" id="{F97BF171-79AC-18CF-41E8-5A6CC92AADD0}"/>
              </a:ext>
            </a:extLst>
          </p:cNvPr>
          <p:cNvSpPr/>
          <p:nvPr/>
        </p:nvSpPr>
        <p:spPr>
          <a:xfrm>
            <a:off x="3130501" y="2256743"/>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1" name="Google Shape;313;p33">
            <a:extLst>
              <a:ext uri="{FF2B5EF4-FFF2-40B4-BE49-F238E27FC236}">
                <a16:creationId xmlns:a16="http://schemas.microsoft.com/office/drawing/2014/main" id="{5EF557F1-19DD-AC1C-C796-06D3C43B7916}"/>
              </a:ext>
            </a:extLst>
          </p:cNvPr>
          <p:cNvSpPr/>
          <p:nvPr/>
        </p:nvSpPr>
        <p:spPr>
          <a:xfrm>
            <a:off x="2228898" y="2240106"/>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2" name="Google Shape;313;p33">
            <a:extLst>
              <a:ext uri="{FF2B5EF4-FFF2-40B4-BE49-F238E27FC236}">
                <a16:creationId xmlns:a16="http://schemas.microsoft.com/office/drawing/2014/main" id="{399E29E1-BCCD-F3C3-7993-2C7624F26126}"/>
              </a:ext>
            </a:extLst>
          </p:cNvPr>
          <p:cNvSpPr/>
          <p:nvPr/>
        </p:nvSpPr>
        <p:spPr>
          <a:xfrm>
            <a:off x="3720366" y="2700967"/>
            <a:ext cx="584700" cy="581700"/>
          </a:xfrm>
          <a:prstGeom prst="ellipse">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14" name="Google Shape;312;p33">
            <a:extLst>
              <a:ext uri="{FF2B5EF4-FFF2-40B4-BE49-F238E27FC236}">
                <a16:creationId xmlns:a16="http://schemas.microsoft.com/office/drawing/2014/main" id="{63F6EDDB-5D65-9210-E77F-55A1B1CF09FC}"/>
              </a:ext>
            </a:extLst>
          </p:cNvPr>
          <p:cNvSpPr>
            <a:spLocks noChangeAspect="1"/>
          </p:cNvSpPr>
          <p:nvPr/>
        </p:nvSpPr>
        <p:spPr>
          <a:xfrm>
            <a:off x="2301595" y="2295214"/>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15" name="Picture 14">
            <a:extLst>
              <a:ext uri="{FF2B5EF4-FFF2-40B4-BE49-F238E27FC236}">
                <a16:creationId xmlns:a16="http://schemas.microsoft.com/office/drawing/2014/main" id="{C579E433-38EA-EA40-516E-6151CBA69E26}"/>
              </a:ext>
            </a:extLst>
          </p:cNvPr>
          <p:cNvPicPr>
            <a:picLocks noChangeAspect="1"/>
          </p:cNvPicPr>
          <p:nvPr/>
        </p:nvPicPr>
        <p:blipFill>
          <a:blip r:embed="rId6"/>
          <a:srcRect l="8695" t="1975" r="62997" b="34959"/>
          <a:stretch/>
        </p:blipFill>
        <p:spPr>
          <a:xfrm>
            <a:off x="2358774" y="2367954"/>
            <a:ext cx="315958" cy="275630"/>
          </a:xfrm>
          <a:prstGeom prst="rect">
            <a:avLst/>
          </a:prstGeom>
        </p:spPr>
      </p:pic>
      <p:sp>
        <p:nvSpPr>
          <p:cNvPr id="16" name="Google Shape;312;p33">
            <a:extLst>
              <a:ext uri="{FF2B5EF4-FFF2-40B4-BE49-F238E27FC236}">
                <a16:creationId xmlns:a16="http://schemas.microsoft.com/office/drawing/2014/main" id="{A82804DE-03A9-B99D-B7F5-8A9B443C03DE}"/>
              </a:ext>
            </a:extLst>
          </p:cNvPr>
          <p:cNvSpPr>
            <a:spLocks noChangeAspect="1"/>
          </p:cNvSpPr>
          <p:nvPr/>
        </p:nvSpPr>
        <p:spPr>
          <a:xfrm>
            <a:off x="3201169" y="2338720"/>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23" name="Google Shape;312;p33">
            <a:extLst>
              <a:ext uri="{FF2B5EF4-FFF2-40B4-BE49-F238E27FC236}">
                <a16:creationId xmlns:a16="http://schemas.microsoft.com/office/drawing/2014/main" id="{6A1780A2-1B5C-1A7E-B821-5933E3AD99C4}"/>
              </a:ext>
            </a:extLst>
          </p:cNvPr>
          <p:cNvSpPr>
            <a:spLocks noChangeAspect="1"/>
          </p:cNvSpPr>
          <p:nvPr/>
        </p:nvSpPr>
        <p:spPr>
          <a:xfrm>
            <a:off x="3780663" y="2755435"/>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27" name="Picture 26">
            <a:extLst>
              <a:ext uri="{FF2B5EF4-FFF2-40B4-BE49-F238E27FC236}">
                <a16:creationId xmlns:a16="http://schemas.microsoft.com/office/drawing/2014/main" id="{DE8732EB-2330-F436-9D20-B1F962D2FB21}"/>
              </a:ext>
            </a:extLst>
          </p:cNvPr>
          <p:cNvPicPr>
            <a:picLocks noChangeAspect="1"/>
          </p:cNvPicPr>
          <p:nvPr/>
        </p:nvPicPr>
        <p:blipFill>
          <a:blip r:embed="rId6"/>
          <a:srcRect l="70857" t="9285" r="7211" b="29507"/>
          <a:stretch/>
        </p:blipFill>
        <p:spPr>
          <a:xfrm>
            <a:off x="3280136" y="2396259"/>
            <a:ext cx="295556" cy="322975"/>
          </a:xfrm>
          <a:prstGeom prst="rect">
            <a:avLst/>
          </a:prstGeom>
        </p:spPr>
      </p:pic>
      <p:sp>
        <p:nvSpPr>
          <p:cNvPr id="28" name="Arc 27">
            <a:extLst>
              <a:ext uri="{FF2B5EF4-FFF2-40B4-BE49-F238E27FC236}">
                <a16:creationId xmlns:a16="http://schemas.microsoft.com/office/drawing/2014/main" id="{398BB90C-01B3-4BF0-2D94-064C0889E811}"/>
              </a:ext>
            </a:extLst>
          </p:cNvPr>
          <p:cNvSpPr/>
          <p:nvPr/>
        </p:nvSpPr>
        <p:spPr>
          <a:xfrm rot="20306230">
            <a:off x="1897957" y="2909118"/>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a:extLst>
              <a:ext uri="{FF2B5EF4-FFF2-40B4-BE49-F238E27FC236}">
                <a16:creationId xmlns:a16="http://schemas.microsoft.com/office/drawing/2014/main" id="{5C688764-71B5-70F5-0F10-87B412E346E9}"/>
              </a:ext>
            </a:extLst>
          </p:cNvPr>
          <p:cNvSpPr/>
          <p:nvPr/>
        </p:nvSpPr>
        <p:spPr>
          <a:xfrm rot="17103810">
            <a:off x="2963719" y="2907085"/>
            <a:ext cx="1055818" cy="914400"/>
          </a:xfrm>
          <a:prstGeom prst="arc">
            <a:avLst>
              <a:gd name="adj1" fmla="val 16200000"/>
              <a:gd name="adj2" fmla="val 54804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2C3CC4F6-7148-BAB7-68FB-CCEF3F02B465}"/>
              </a:ext>
            </a:extLst>
          </p:cNvPr>
          <p:cNvSpPr/>
          <p:nvPr/>
        </p:nvSpPr>
        <p:spPr>
          <a:xfrm rot="715263">
            <a:off x="2143597" y="2681941"/>
            <a:ext cx="839265" cy="914400"/>
          </a:xfrm>
          <a:prstGeom prst="arc">
            <a:avLst>
              <a:gd name="adj1" fmla="val 16200000"/>
              <a:gd name="adj2" fmla="val 21100369"/>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E8B04E4C-FC4F-2510-2ED9-1BE83AFBD63D}"/>
              </a:ext>
            </a:extLst>
          </p:cNvPr>
          <p:cNvSpPr/>
          <p:nvPr/>
        </p:nvSpPr>
        <p:spPr>
          <a:xfrm rot="16480773">
            <a:off x="3061086" y="2707760"/>
            <a:ext cx="839265" cy="914400"/>
          </a:xfrm>
          <a:prstGeom prst="arc">
            <a:avLst>
              <a:gd name="adj1" fmla="val 16200000"/>
              <a:gd name="adj2" fmla="val 19112338"/>
            </a:avLst>
          </a:prstGeom>
          <a:noFill/>
          <a:ln w="25400">
            <a:solidFill>
              <a:srgbClr val="BF57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32">
            <a:extLst>
              <a:ext uri="{FF2B5EF4-FFF2-40B4-BE49-F238E27FC236}">
                <a16:creationId xmlns:a16="http://schemas.microsoft.com/office/drawing/2014/main" id="{A0684AEB-D0C3-5D6E-7764-494537B63EC9}"/>
              </a:ext>
            </a:extLst>
          </p:cNvPr>
          <p:cNvPicPr>
            <a:picLocks noChangeAspect="1"/>
          </p:cNvPicPr>
          <p:nvPr/>
        </p:nvPicPr>
        <p:blipFill>
          <a:blip r:embed="rId7"/>
          <a:srcRect l="68962" b="43516"/>
          <a:stretch/>
        </p:blipFill>
        <p:spPr>
          <a:xfrm>
            <a:off x="1147066" y="2365073"/>
            <a:ext cx="756746" cy="1189748"/>
          </a:xfrm>
          <a:prstGeom prst="rect">
            <a:avLst/>
          </a:prstGeom>
        </p:spPr>
      </p:pic>
      <p:grpSp>
        <p:nvGrpSpPr>
          <p:cNvPr id="34" name="Google Shape;304;p33">
            <a:extLst>
              <a:ext uri="{FF2B5EF4-FFF2-40B4-BE49-F238E27FC236}">
                <a16:creationId xmlns:a16="http://schemas.microsoft.com/office/drawing/2014/main" id="{587EDF42-3BC2-587A-2AB0-B54810FA4BC1}"/>
              </a:ext>
            </a:extLst>
          </p:cNvPr>
          <p:cNvGrpSpPr/>
          <p:nvPr/>
        </p:nvGrpSpPr>
        <p:grpSpPr>
          <a:xfrm>
            <a:off x="1921197" y="2771416"/>
            <a:ext cx="2140875" cy="2122200"/>
            <a:chOff x="8530294" y="2364259"/>
            <a:chExt cx="2854500" cy="2829600"/>
          </a:xfrm>
        </p:grpSpPr>
        <p:sp>
          <p:nvSpPr>
            <p:cNvPr id="35" name="Google Shape;305;p33">
              <a:extLst>
                <a:ext uri="{FF2B5EF4-FFF2-40B4-BE49-F238E27FC236}">
                  <a16:creationId xmlns:a16="http://schemas.microsoft.com/office/drawing/2014/main" id="{4E4F92BF-24EC-9756-5C77-3372583637F5}"/>
                </a:ext>
              </a:extLst>
            </p:cNvPr>
            <p:cNvSpPr/>
            <p:nvPr/>
          </p:nvSpPr>
          <p:spPr>
            <a:xfrm>
              <a:off x="8530294" y="2364259"/>
              <a:ext cx="2854500" cy="28296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6" name="Google Shape;306;p33">
              <a:extLst>
                <a:ext uri="{FF2B5EF4-FFF2-40B4-BE49-F238E27FC236}">
                  <a16:creationId xmlns:a16="http://schemas.microsoft.com/office/drawing/2014/main" id="{C04CD934-1248-4C6A-2AB4-56430028FD09}"/>
                </a:ext>
              </a:extLst>
            </p:cNvPr>
            <p:cNvSpPr/>
            <p:nvPr/>
          </p:nvSpPr>
          <p:spPr>
            <a:xfrm>
              <a:off x="8682694" y="2516667"/>
              <a:ext cx="2568900" cy="25467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7" name="Google Shape;307;p33">
              <a:extLst>
                <a:ext uri="{FF2B5EF4-FFF2-40B4-BE49-F238E27FC236}">
                  <a16:creationId xmlns:a16="http://schemas.microsoft.com/office/drawing/2014/main" id="{3EC74F8F-CFB9-27D6-576B-3DE5E5BF633F}"/>
                </a:ext>
              </a:extLst>
            </p:cNvPr>
            <p:cNvSpPr/>
            <p:nvPr/>
          </p:nvSpPr>
          <p:spPr>
            <a:xfrm>
              <a:off x="8760954" y="2582582"/>
              <a:ext cx="2426400" cy="24051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38" name="Google Shape;308;p33">
              <a:extLst>
                <a:ext uri="{FF2B5EF4-FFF2-40B4-BE49-F238E27FC236}">
                  <a16:creationId xmlns:a16="http://schemas.microsoft.com/office/drawing/2014/main" id="{4C14A513-0D1C-28B4-69E7-694F75F54A15}"/>
                </a:ext>
              </a:extLst>
            </p:cNvPr>
            <p:cNvSpPr/>
            <p:nvPr/>
          </p:nvSpPr>
          <p:spPr>
            <a:xfrm>
              <a:off x="8620909" y="2442520"/>
              <a:ext cx="2711700" cy="2688300"/>
            </a:xfrm>
            <a:prstGeom prst="ellipse">
              <a:avLst/>
            </a:prstGeom>
            <a:noFill/>
            <a:ln w="9525" cap="flat" cmpd="sng">
              <a:solidFill>
                <a:schemeClr val="accent1">
                  <a:alpha val="4078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grpSp>
      <p:sp>
        <p:nvSpPr>
          <p:cNvPr id="39" name="Google Shape;333;p33">
            <a:extLst>
              <a:ext uri="{FF2B5EF4-FFF2-40B4-BE49-F238E27FC236}">
                <a16:creationId xmlns:a16="http://schemas.microsoft.com/office/drawing/2014/main" id="{E9715652-BE8D-9780-1AD0-F13AE985A2A6}"/>
              </a:ext>
            </a:extLst>
          </p:cNvPr>
          <p:cNvSpPr/>
          <p:nvPr/>
        </p:nvSpPr>
        <p:spPr>
          <a:xfrm rot="5168317">
            <a:off x="2873820" y="3268804"/>
            <a:ext cx="257663" cy="212218"/>
          </a:xfrm>
          <a:prstGeom prst="chevron">
            <a:avLst>
              <a:gd name="adj" fmla="val 75717"/>
            </a:avLst>
          </a:prstGeom>
          <a:solidFill>
            <a:srgbClr val="BF5700"/>
          </a:solidFill>
          <a:ln w="25400" cap="flat" cmpd="sng">
            <a:solidFill>
              <a:srgbClr val="BF57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dk1"/>
              </a:solidFill>
              <a:latin typeface="Arial"/>
              <a:ea typeface="Arial"/>
              <a:cs typeface="Arial"/>
              <a:sym typeface="Arial"/>
            </a:endParaRPr>
          </a:p>
        </p:txBody>
      </p:sp>
      <p:sp>
        <p:nvSpPr>
          <p:cNvPr id="40" name="Google Shape;312;p33">
            <a:extLst>
              <a:ext uri="{FF2B5EF4-FFF2-40B4-BE49-F238E27FC236}">
                <a16:creationId xmlns:a16="http://schemas.microsoft.com/office/drawing/2014/main" id="{55B4BD7B-3107-A8AB-3AC8-E0631CC6DA51}"/>
              </a:ext>
            </a:extLst>
          </p:cNvPr>
          <p:cNvSpPr/>
          <p:nvPr/>
        </p:nvSpPr>
        <p:spPr>
          <a:xfrm>
            <a:off x="1653881" y="2719234"/>
            <a:ext cx="584700" cy="581700"/>
          </a:xfrm>
          <a:prstGeom prst="ellipse">
            <a:avLst/>
          </a:prstGeom>
          <a:solidFill>
            <a:srgbClr val="BF5700"/>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sp>
        <p:nvSpPr>
          <p:cNvPr id="41" name="Google Shape;312;p33">
            <a:extLst>
              <a:ext uri="{FF2B5EF4-FFF2-40B4-BE49-F238E27FC236}">
                <a16:creationId xmlns:a16="http://schemas.microsoft.com/office/drawing/2014/main" id="{45F710B0-1DC5-906D-3A4F-6728AFE4E371}"/>
              </a:ext>
            </a:extLst>
          </p:cNvPr>
          <p:cNvSpPr>
            <a:spLocks noChangeAspect="1"/>
          </p:cNvSpPr>
          <p:nvPr/>
        </p:nvSpPr>
        <p:spPr>
          <a:xfrm>
            <a:off x="1733736" y="2789166"/>
            <a:ext cx="438525" cy="436275"/>
          </a:xfrm>
          <a:prstGeom prst="ellipse">
            <a:avLst/>
          </a:prstGeom>
          <a:solidFill>
            <a:schemeClr val="bg1"/>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050" b="0" i="0" u="none" strike="noStrike" cap="none">
              <a:solidFill>
                <a:schemeClr val="lt1"/>
              </a:solidFill>
              <a:latin typeface="Arial"/>
              <a:ea typeface="Arial"/>
              <a:cs typeface="Arial"/>
              <a:sym typeface="Arial"/>
            </a:endParaRPr>
          </a:p>
        </p:txBody>
      </p:sp>
      <p:pic>
        <p:nvPicPr>
          <p:cNvPr id="42" name="Picture 41">
            <a:extLst>
              <a:ext uri="{FF2B5EF4-FFF2-40B4-BE49-F238E27FC236}">
                <a16:creationId xmlns:a16="http://schemas.microsoft.com/office/drawing/2014/main" id="{69E7C084-0AE1-3AF4-86B9-93CA7D14937D}"/>
              </a:ext>
            </a:extLst>
          </p:cNvPr>
          <p:cNvPicPr>
            <a:picLocks noChangeAspect="1"/>
          </p:cNvPicPr>
          <p:nvPr/>
        </p:nvPicPr>
        <p:blipFill>
          <a:blip r:embed="rId6"/>
          <a:srcRect l="40365" t="16130" r="29012" b="874"/>
          <a:stretch/>
        </p:blipFill>
        <p:spPr>
          <a:xfrm>
            <a:off x="1806447" y="2847646"/>
            <a:ext cx="299008" cy="317315"/>
          </a:xfrm>
          <a:prstGeom prst="rect">
            <a:avLst/>
          </a:prstGeom>
        </p:spPr>
      </p:pic>
      <p:pic>
        <p:nvPicPr>
          <p:cNvPr id="43" name="Google Shape;579;g119b4d31e92_2_26">
            <a:extLst>
              <a:ext uri="{FF2B5EF4-FFF2-40B4-BE49-F238E27FC236}">
                <a16:creationId xmlns:a16="http://schemas.microsoft.com/office/drawing/2014/main" id="{845F4469-7991-8E18-B8A8-969921425A73}"/>
              </a:ext>
            </a:extLst>
          </p:cNvPr>
          <p:cNvPicPr preferRelativeResize="0">
            <a:picLocks noChangeAspect="1"/>
          </p:cNvPicPr>
          <p:nvPr/>
        </p:nvPicPr>
        <p:blipFill rotWithShape="1">
          <a:blip r:embed="rId8">
            <a:alphaModFix/>
          </a:blip>
          <a:srcRect/>
          <a:stretch/>
        </p:blipFill>
        <p:spPr>
          <a:xfrm>
            <a:off x="1912589" y="3474575"/>
            <a:ext cx="2336105" cy="1507633"/>
          </a:xfrm>
          <a:prstGeom prst="rect">
            <a:avLst/>
          </a:prstGeom>
          <a:noFill/>
          <a:ln>
            <a:noFill/>
          </a:ln>
        </p:spPr>
      </p:pic>
      <p:pic>
        <p:nvPicPr>
          <p:cNvPr id="44" name="Graphic 43" descr="Crops with solid fill">
            <a:extLst>
              <a:ext uri="{FF2B5EF4-FFF2-40B4-BE49-F238E27FC236}">
                <a16:creationId xmlns:a16="http://schemas.microsoft.com/office/drawing/2014/main" id="{6E07C447-6693-C6E7-1C1C-8BD08FC19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38021" y="2787581"/>
            <a:ext cx="349376" cy="349376"/>
          </a:xfrm>
          <a:prstGeom prst="rect">
            <a:avLst/>
          </a:prstGeom>
        </p:spPr>
      </p:pic>
    </p:spTree>
    <p:extLst>
      <p:ext uri="{BB962C8B-B14F-4D97-AF65-F5344CB8AC3E}">
        <p14:creationId xmlns:p14="http://schemas.microsoft.com/office/powerpoint/2010/main" val="1771736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15851fe9dda_0_425"/>
          <p:cNvSpPr/>
          <p:nvPr/>
        </p:nvSpPr>
        <p:spPr>
          <a:xfrm>
            <a:off x="533400" y="1059100"/>
            <a:ext cx="8077200" cy="3551100"/>
          </a:xfrm>
          <a:prstGeom prst="rect">
            <a:avLst/>
          </a:prstGeom>
          <a:solidFill>
            <a:srgbClr val="BD5800"/>
          </a:solidFill>
          <a:ln>
            <a:noFill/>
          </a:ln>
          <a:effectLst>
            <a:outerShdw blurRad="40000" dist="23000" dir="5400000" rotWithShape="0">
              <a:schemeClr val="dk1">
                <a:alpha val="34117"/>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113" name="Google Shape;113;g15851fe9dda_0_425"/>
          <p:cNvSpPr/>
          <p:nvPr/>
        </p:nvSpPr>
        <p:spPr>
          <a:xfrm>
            <a:off x="6782625" y="2134700"/>
            <a:ext cx="1233000" cy="1556700"/>
          </a:xfrm>
          <a:prstGeom prst="roundRect">
            <a:avLst>
              <a:gd name="adj" fmla="val 16667"/>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14" name="Google Shape;114;g15851fe9dda_0_425"/>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115" name="Google Shape;115;g15851fe9dda_0_425"/>
          <p:cNvSpPr txBox="1">
            <a:spLocks noGrp="1"/>
          </p:cNvSpPr>
          <p:nvPr>
            <p:ph type="title"/>
          </p:nvPr>
        </p:nvSpPr>
        <p:spPr>
          <a:xfrm>
            <a:off x="457200" y="304800"/>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ts val="4000"/>
              <a:buFont typeface="Arial Black"/>
              <a:buNone/>
            </a:pPr>
            <a:r>
              <a:rPr lang="en-US" sz="4000" b="1">
                <a:solidFill>
                  <a:srgbClr val="BD5800"/>
                </a:solidFill>
                <a:latin typeface="Arial Black"/>
                <a:ea typeface="Arial Black"/>
                <a:cs typeface="Arial Black"/>
                <a:sym typeface="Arial Black"/>
              </a:rPr>
              <a:t>Intentionality…</a:t>
            </a:r>
            <a:endParaRPr/>
          </a:p>
        </p:txBody>
      </p:sp>
      <p:sp>
        <p:nvSpPr>
          <p:cNvPr id="116" name="Google Shape;116;g15851fe9dda_0_425"/>
          <p:cNvSpPr txBox="1">
            <a:spLocks noGrp="1"/>
          </p:cNvSpPr>
          <p:nvPr>
            <p:ph type="body" idx="1"/>
          </p:nvPr>
        </p:nvSpPr>
        <p:spPr>
          <a:xfrm>
            <a:off x="567325" y="1237875"/>
            <a:ext cx="4866000" cy="3108600"/>
          </a:xfrm>
          <a:prstGeom prst="rect">
            <a:avLst/>
          </a:prstGeom>
          <a:noFill/>
          <a:ln>
            <a:noFill/>
          </a:ln>
        </p:spPr>
        <p:txBody>
          <a:bodyPr spcFirstLastPara="1" wrap="square" lIns="91425" tIns="45700" rIns="91425" bIns="45700" anchor="t" anchorCtr="0">
            <a:normAutofit fontScale="92500" lnSpcReduction="10000"/>
          </a:bodyPr>
          <a:lstStyle/>
          <a:p>
            <a:pPr marL="342900" lvl="0" indent="-342898" algn="l" rtl="0">
              <a:lnSpc>
                <a:spcPct val="100000"/>
              </a:lnSpc>
              <a:spcBef>
                <a:spcPts val="0"/>
              </a:spcBef>
              <a:spcAft>
                <a:spcPts val="0"/>
              </a:spcAft>
              <a:buClr>
                <a:schemeClr val="lt1"/>
              </a:buClr>
              <a:buSzPts val="2600"/>
              <a:buFont typeface="Calibri"/>
              <a:buChar char="•"/>
            </a:pPr>
            <a:r>
              <a:rPr lang="en-US" sz="2600">
                <a:solidFill>
                  <a:schemeClr val="lt1"/>
                </a:solidFill>
              </a:rPr>
              <a:t>Embrace Transdisciplinarity </a:t>
            </a:r>
            <a:endParaRPr/>
          </a:p>
          <a:p>
            <a:pPr marL="742950" lvl="1" indent="-285748" algn="l" rtl="0">
              <a:lnSpc>
                <a:spcPct val="100000"/>
              </a:lnSpc>
              <a:spcBef>
                <a:spcPts val="440"/>
              </a:spcBef>
              <a:spcAft>
                <a:spcPts val="0"/>
              </a:spcAft>
              <a:buClr>
                <a:schemeClr val="lt1"/>
              </a:buClr>
              <a:buSzPts val="2200"/>
              <a:buFont typeface="Calibri"/>
              <a:buChar char="–"/>
            </a:pPr>
            <a:r>
              <a:rPr lang="en-US" sz="2200">
                <a:solidFill>
                  <a:schemeClr val="lt1"/>
                </a:solidFill>
              </a:rPr>
              <a:t>Wicked problems carry multiple perspectives</a:t>
            </a:r>
            <a:endParaRPr/>
          </a:p>
          <a:p>
            <a:pPr marL="742950" lvl="1" indent="-285750" algn="l" rtl="0">
              <a:lnSpc>
                <a:spcPct val="100000"/>
              </a:lnSpc>
              <a:spcBef>
                <a:spcPts val="440"/>
              </a:spcBef>
              <a:spcAft>
                <a:spcPts val="0"/>
              </a:spcAft>
              <a:buClr>
                <a:schemeClr val="lt1"/>
              </a:buClr>
              <a:buSzPts val="2200"/>
              <a:buFont typeface="Calibri"/>
              <a:buChar char="–"/>
            </a:pPr>
            <a:r>
              <a:rPr lang="en-US" sz="2200">
                <a:solidFill>
                  <a:schemeClr val="lt1"/>
                </a:solidFill>
              </a:rPr>
              <a:t>Develop shared vocabularies</a:t>
            </a:r>
            <a:endParaRPr sz="2200">
              <a:solidFill>
                <a:schemeClr val="lt1"/>
              </a:solidFill>
            </a:endParaRPr>
          </a:p>
          <a:p>
            <a:pPr marL="742950" lvl="1" indent="-285750" algn="l" rtl="0">
              <a:lnSpc>
                <a:spcPct val="100000"/>
              </a:lnSpc>
              <a:spcBef>
                <a:spcPts val="440"/>
              </a:spcBef>
              <a:spcAft>
                <a:spcPts val="0"/>
              </a:spcAft>
              <a:buClr>
                <a:schemeClr val="lt1"/>
              </a:buClr>
              <a:buSzPts val="2200"/>
              <a:buFont typeface="Calibri"/>
              <a:buChar char="–"/>
            </a:pPr>
            <a:r>
              <a:rPr lang="en-US" sz="2200">
                <a:solidFill>
                  <a:schemeClr val="lt1"/>
                </a:solidFill>
              </a:rPr>
              <a:t>Design new frameworks, theories, approaches, descriptive protocols</a:t>
            </a:r>
            <a:endParaRPr sz="2200">
              <a:solidFill>
                <a:schemeClr val="lt1"/>
              </a:solidFill>
            </a:endParaRPr>
          </a:p>
          <a:p>
            <a:pPr marL="742950" lvl="1" indent="-285750" algn="l" rtl="0">
              <a:lnSpc>
                <a:spcPct val="100000"/>
              </a:lnSpc>
              <a:spcBef>
                <a:spcPts val="440"/>
              </a:spcBef>
              <a:spcAft>
                <a:spcPts val="0"/>
              </a:spcAft>
              <a:buClr>
                <a:schemeClr val="lt1"/>
              </a:buClr>
              <a:buSzPts val="2200"/>
              <a:buFont typeface="Calibri"/>
              <a:buChar char="–"/>
            </a:pPr>
            <a:r>
              <a:rPr lang="en-US" sz="2200">
                <a:solidFill>
                  <a:schemeClr val="lt1"/>
                </a:solidFill>
              </a:rPr>
              <a:t>Assure research is reusable</a:t>
            </a:r>
            <a:endParaRPr sz="2200">
              <a:solidFill>
                <a:schemeClr val="lt1"/>
              </a:solidFill>
            </a:endParaRPr>
          </a:p>
          <a:p>
            <a:pPr marL="742950" lvl="1" indent="-285748" algn="l" rtl="0">
              <a:lnSpc>
                <a:spcPct val="100000"/>
              </a:lnSpc>
              <a:spcBef>
                <a:spcPts val="440"/>
              </a:spcBef>
              <a:spcAft>
                <a:spcPts val="0"/>
              </a:spcAft>
              <a:buClr>
                <a:schemeClr val="lt1"/>
              </a:buClr>
              <a:buSzPts val="2200"/>
              <a:buFont typeface="Calibri"/>
              <a:buChar char="–"/>
            </a:pPr>
            <a:r>
              <a:rPr lang="en-US" sz="2200" u="sng">
                <a:solidFill>
                  <a:schemeClr val="lt1"/>
                </a:solidFill>
              </a:rPr>
              <a:t>Warning</a:t>
            </a:r>
            <a:r>
              <a:rPr lang="en-US" sz="2200">
                <a:solidFill>
                  <a:schemeClr val="lt1"/>
                </a:solidFill>
              </a:rPr>
              <a:t> - limited # of relationships we can carry</a:t>
            </a:r>
            <a:endParaRPr sz="2200">
              <a:solidFill>
                <a:schemeClr val="lt1"/>
              </a:solidFill>
            </a:endParaRPr>
          </a:p>
        </p:txBody>
      </p:sp>
      <p:sp>
        <p:nvSpPr>
          <p:cNvPr id="117" name="Google Shape;117;g15851fe9dda_0_425"/>
          <p:cNvSpPr txBox="1">
            <a:spLocks noGrp="1"/>
          </p:cNvSpPr>
          <p:nvPr>
            <p:ph type="title"/>
          </p:nvPr>
        </p:nvSpPr>
        <p:spPr>
          <a:xfrm>
            <a:off x="429650" y="4457800"/>
            <a:ext cx="8229600" cy="8574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BD5800"/>
              </a:buClr>
              <a:buSzPts val="4000"/>
              <a:buFont typeface="Arial Black"/>
              <a:buNone/>
            </a:pPr>
            <a:r>
              <a:rPr lang="en-US" sz="4000" b="1">
                <a:solidFill>
                  <a:srgbClr val="BD5800"/>
                </a:solidFill>
                <a:latin typeface="Arial Black"/>
                <a:ea typeface="Arial Black"/>
                <a:cs typeface="Arial Black"/>
                <a:sym typeface="Arial Black"/>
              </a:rPr>
              <a:t>Convergent Thinking</a:t>
            </a:r>
            <a:endParaRPr/>
          </a:p>
        </p:txBody>
      </p:sp>
      <p:sp>
        <p:nvSpPr>
          <p:cNvPr id="118" name="Google Shape;118;g15851fe9dda_0_425"/>
          <p:cNvSpPr/>
          <p:nvPr/>
        </p:nvSpPr>
        <p:spPr>
          <a:xfrm>
            <a:off x="5960325" y="2134700"/>
            <a:ext cx="1233000" cy="1556700"/>
          </a:xfrm>
          <a:prstGeom prst="roundRect">
            <a:avLst>
              <a:gd name="adj" fmla="val 16667"/>
            </a:avLst>
          </a:prstGeom>
          <a:solidFill>
            <a:srgbClr val="000000">
              <a:alpha val="4901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g15851fe9dda_0_425"/>
          <p:cNvSpPr/>
          <p:nvPr/>
        </p:nvSpPr>
        <p:spPr>
          <a:xfrm>
            <a:off x="5972725" y="3017159"/>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g15851fe9dda_0_425"/>
          <p:cNvSpPr/>
          <p:nvPr/>
        </p:nvSpPr>
        <p:spPr>
          <a:xfrm>
            <a:off x="8105283" y="285843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g15851fe9dda_0_425"/>
          <p:cNvSpPr/>
          <p:nvPr/>
        </p:nvSpPr>
        <p:spPr>
          <a:xfrm>
            <a:off x="6130802" y="2603834"/>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g15851fe9dda_0_425"/>
          <p:cNvSpPr/>
          <p:nvPr/>
        </p:nvSpPr>
        <p:spPr>
          <a:xfrm>
            <a:off x="6504786" y="3345250"/>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g15851fe9dda_0_425"/>
          <p:cNvSpPr/>
          <p:nvPr/>
        </p:nvSpPr>
        <p:spPr>
          <a:xfrm>
            <a:off x="7494939" y="2964250"/>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g15851fe9dda_0_425"/>
          <p:cNvSpPr/>
          <p:nvPr/>
        </p:nvSpPr>
        <p:spPr>
          <a:xfrm>
            <a:off x="8103348" y="2513375"/>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g15851fe9dda_0_425"/>
          <p:cNvSpPr/>
          <p:nvPr/>
        </p:nvSpPr>
        <p:spPr>
          <a:xfrm>
            <a:off x="7265446" y="2536667"/>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g15851fe9dda_0_425"/>
          <p:cNvSpPr/>
          <p:nvPr/>
        </p:nvSpPr>
        <p:spPr>
          <a:xfrm>
            <a:off x="6887125" y="2208575"/>
            <a:ext cx="229800" cy="229800"/>
          </a:xfrm>
          <a:prstGeom prst="flowChartConnector">
            <a:avLst/>
          </a:prstGeom>
          <a:solidFill>
            <a:schemeClr val="lt2"/>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15851fe9dda_0_425"/>
          <p:cNvSpPr/>
          <p:nvPr/>
        </p:nvSpPr>
        <p:spPr>
          <a:xfrm>
            <a:off x="7800781" y="3269050"/>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g15851fe9dda_0_425"/>
          <p:cNvSpPr/>
          <p:nvPr/>
        </p:nvSpPr>
        <p:spPr>
          <a:xfrm>
            <a:off x="6886083" y="2940959"/>
            <a:ext cx="156300" cy="168000"/>
          </a:xfrm>
          <a:prstGeom prst="flowChartConnector">
            <a:avLst/>
          </a:prstGeom>
          <a:solidFill>
            <a:srgbClr val="000000">
              <a:alpha val="49019"/>
            </a:srgbClr>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9" name="Google Shape;129;g15851fe9dda_0_425"/>
          <p:cNvCxnSpPr>
            <a:stCxn id="125" idx="1"/>
            <a:endCxn id="126" idx="5"/>
          </p:cNvCxnSpPr>
          <p:nvPr/>
        </p:nvCxnSpPr>
        <p:spPr>
          <a:xfrm rot="10800000">
            <a:off x="7083136" y="2404670"/>
            <a:ext cx="205200" cy="156600"/>
          </a:xfrm>
          <a:prstGeom prst="straightConnector1">
            <a:avLst/>
          </a:prstGeom>
          <a:noFill/>
          <a:ln w="9525" cap="flat" cmpd="sng">
            <a:solidFill>
              <a:srgbClr val="CCCCCC"/>
            </a:solidFill>
            <a:prstDash val="solid"/>
            <a:round/>
            <a:headEnd type="none" w="sm" len="sm"/>
            <a:tailEnd type="triangle" w="med" len="med"/>
          </a:ln>
        </p:spPr>
      </p:cxnSp>
      <p:cxnSp>
        <p:nvCxnSpPr>
          <p:cNvPr id="130" name="Google Shape;130;g15851fe9dda_0_425"/>
          <p:cNvCxnSpPr>
            <a:stCxn id="128" idx="7"/>
            <a:endCxn id="126" idx="5"/>
          </p:cNvCxnSpPr>
          <p:nvPr/>
        </p:nvCxnSpPr>
        <p:spPr>
          <a:xfrm rot="10800000" flipH="1">
            <a:off x="7019493" y="2404862"/>
            <a:ext cx="63900" cy="560700"/>
          </a:xfrm>
          <a:prstGeom prst="straightConnector1">
            <a:avLst/>
          </a:prstGeom>
          <a:noFill/>
          <a:ln w="9525" cap="flat" cmpd="sng">
            <a:solidFill>
              <a:srgbClr val="CCCCCC"/>
            </a:solidFill>
            <a:prstDash val="solid"/>
            <a:round/>
            <a:headEnd type="none" w="sm" len="sm"/>
            <a:tailEnd type="triangle" w="med" len="med"/>
          </a:ln>
        </p:spPr>
      </p:cxnSp>
      <p:cxnSp>
        <p:nvCxnSpPr>
          <p:cNvPr id="131" name="Google Shape;131;g15851fe9dda_0_425"/>
          <p:cNvCxnSpPr>
            <a:stCxn id="119" idx="6"/>
            <a:endCxn id="126" idx="4"/>
          </p:cNvCxnSpPr>
          <p:nvPr/>
        </p:nvCxnSpPr>
        <p:spPr>
          <a:xfrm rot="10800000" flipH="1">
            <a:off x="6129025" y="2438459"/>
            <a:ext cx="873000" cy="662700"/>
          </a:xfrm>
          <a:prstGeom prst="straightConnector1">
            <a:avLst/>
          </a:prstGeom>
          <a:noFill/>
          <a:ln w="9525" cap="flat" cmpd="sng">
            <a:solidFill>
              <a:srgbClr val="CCCCCC"/>
            </a:solidFill>
            <a:prstDash val="solid"/>
            <a:round/>
            <a:headEnd type="none" w="sm" len="sm"/>
            <a:tailEnd type="triangle" w="med" len="med"/>
          </a:ln>
        </p:spPr>
      </p:cxnSp>
      <p:cxnSp>
        <p:nvCxnSpPr>
          <p:cNvPr id="132" name="Google Shape;132;g15851fe9dda_0_425"/>
          <p:cNvCxnSpPr>
            <a:stCxn id="121" idx="7"/>
            <a:endCxn id="126" idx="3"/>
          </p:cNvCxnSpPr>
          <p:nvPr/>
        </p:nvCxnSpPr>
        <p:spPr>
          <a:xfrm rot="10800000" flipH="1">
            <a:off x="6264212" y="2404637"/>
            <a:ext cx="656700" cy="223800"/>
          </a:xfrm>
          <a:prstGeom prst="straightConnector1">
            <a:avLst/>
          </a:prstGeom>
          <a:noFill/>
          <a:ln w="9525" cap="flat" cmpd="sng">
            <a:solidFill>
              <a:srgbClr val="CCCCCC"/>
            </a:solidFill>
            <a:prstDash val="solid"/>
            <a:round/>
            <a:headEnd type="none" w="sm" len="sm"/>
            <a:tailEnd type="triangle" w="med" len="med"/>
          </a:ln>
        </p:spPr>
      </p:cxnSp>
      <p:cxnSp>
        <p:nvCxnSpPr>
          <p:cNvPr id="133" name="Google Shape;133;g15851fe9dda_0_425"/>
          <p:cNvCxnSpPr>
            <a:stCxn id="124" idx="1"/>
            <a:endCxn id="126" idx="6"/>
          </p:cNvCxnSpPr>
          <p:nvPr/>
        </p:nvCxnSpPr>
        <p:spPr>
          <a:xfrm rot="10800000">
            <a:off x="7117038" y="2323478"/>
            <a:ext cx="1009200" cy="214500"/>
          </a:xfrm>
          <a:prstGeom prst="straightConnector1">
            <a:avLst/>
          </a:prstGeom>
          <a:noFill/>
          <a:ln w="9525" cap="flat" cmpd="sng">
            <a:solidFill>
              <a:srgbClr val="CCCCCC"/>
            </a:solidFill>
            <a:prstDash val="solid"/>
            <a:round/>
            <a:headEnd type="none" w="sm" len="sm"/>
            <a:tailEnd type="triangle" w="med" len="med"/>
          </a:ln>
        </p:spPr>
      </p:cxnSp>
      <p:sp>
        <p:nvSpPr>
          <p:cNvPr id="134" name="Google Shape;134;g15851fe9dda_0_425"/>
          <p:cNvSpPr txBox="1"/>
          <p:nvPr/>
        </p:nvSpPr>
        <p:spPr>
          <a:xfrm>
            <a:off x="6425300" y="4190500"/>
            <a:ext cx="21381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(Pennington et al., 2019)</a:t>
            </a:r>
            <a:endParaRPr sz="1400" b="0" i="0" u="none" strike="noStrike" cap="none" dirty="0">
              <a:solidFill>
                <a:srgbClr val="000000"/>
              </a:solidFill>
              <a:latin typeface="Calibri"/>
              <a:ea typeface="Calibri"/>
              <a:cs typeface="Calibri"/>
              <a:sym typeface="Calibri"/>
            </a:endParaRPr>
          </a:p>
        </p:txBody>
      </p:sp>
      <p:cxnSp>
        <p:nvCxnSpPr>
          <p:cNvPr id="135" name="Google Shape;135;g15851fe9dda_0_425"/>
          <p:cNvCxnSpPr>
            <a:stCxn id="121" idx="3"/>
            <a:endCxn id="119" idx="0"/>
          </p:cNvCxnSpPr>
          <p:nvPr/>
        </p:nvCxnSpPr>
        <p:spPr>
          <a:xfrm flipH="1">
            <a:off x="6050792" y="2747231"/>
            <a:ext cx="102900" cy="270000"/>
          </a:xfrm>
          <a:prstGeom prst="straightConnector1">
            <a:avLst/>
          </a:prstGeom>
          <a:noFill/>
          <a:ln w="9525" cap="flat" cmpd="sng">
            <a:solidFill>
              <a:schemeClr val="dk2"/>
            </a:solidFill>
            <a:prstDash val="solid"/>
            <a:round/>
            <a:headEnd type="none" w="sm" len="sm"/>
            <a:tailEnd type="none" w="sm" len="sm"/>
          </a:ln>
        </p:spPr>
      </p:cxnSp>
      <p:cxnSp>
        <p:nvCxnSpPr>
          <p:cNvPr id="136" name="Google Shape;136;g15851fe9dda_0_425"/>
          <p:cNvCxnSpPr>
            <a:stCxn id="120" idx="2"/>
            <a:endCxn id="121" idx="5"/>
          </p:cNvCxnSpPr>
          <p:nvPr/>
        </p:nvCxnSpPr>
        <p:spPr>
          <a:xfrm rot="10800000">
            <a:off x="6264183" y="2747134"/>
            <a:ext cx="1841100" cy="195300"/>
          </a:xfrm>
          <a:prstGeom prst="straightConnector1">
            <a:avLst/>
          </a:prstGeom>
          <a:noFill/>
          <a:ln w="9525" cap="flat" cmpd="sng">
            <a:solidFill>
              <a:schemeClr val="dk2"/>
            </a:solidFill>
            <a:prstDash val="solid"/>
            <a:round/>
            <a:headEnd type="none" w="sm" len="sm"/>
            <a:tailEnd type="none" w="sm" len="sm"/>
          </a:ln>
        </p:spPr>
      </p:cxnSp>
      <p:cxnSp>
        <p:nvCxnSpPr>
          <p:cNvPr id="137" name="Google Shape;137;g15851fe9dda_0_425"/>
          <p:cNvCxnSpPr>
            <a:stCxn id="127" idx="1"/>
            <a:endCxn id="128" idx="5"/>
          </p:cNvCxnSpPr>
          <p:nvPr/>
        </p:nvCxnSpPr>
        <p:spPr>
          <a:xfrm rot="10800000">
            <a:off x="7019371" y="3084253"/>
            <a:ext cx="804300" cy="209400"/>
          </a:xfrm>
          <a:prstGeom prst="straightConnector1">
            <a:avLst/>
          </a:prstGeom>
          <a:noFill/>
          <a:ln w="9525" cap="flat" cmpd="sng">
            <a:solidFill>
              <a:schemeClr val="dk2"/>
            </a:solidFill>
            <a:prstDash val="solid"/>
            <a:round/>
            <a:headEnd type="none" w="sm" len="sm"/>
            <a:tailEnd type="none" w="sm" len="sm"/>
          </a:ln>
        </p:spPr>
      </p:cxnSp>
      <p:cxnSp>
        <p:nvCxnSpPr>
          <p:cNvPr id="138" name="Google Shape;138;g15851fe9dda_0_425"/>
          <p:cNvCxnSpPr>
            <a:stCxn id="128" idx="6"/>
            <a:endCxn id="123" idx="2"/>
          </p:cNvCxnSpPr>
          <p:nvPr/>
        </p:nvCxnSpPr>
        <p:spPr>
          <a:xfrm>
            <a:off x="7042383" y="3024959"/>
            <a:ext cx="452700" cy="23400"/>
          </a:xfrm>
          <a:prstGeom prst="straightConnector1">
            <a:avLst/>
          </a:prstGeom>
          <a:noFill/>
          <a:ln w="9525" cap="flat" cmpd="sng">
            <a:solidFill>
              <a:schemeClr val="dk2"/>
            </a:solidFill>
            <a:prstDash val="solid"/>
            <a:round/>
            <a:headEnd type="none" w="sm" len="sm"/>
            <a:tailEnd type="none" w="sm" len="sm"/>
          </a:ln>
        </p:spPr>
      </p:cxnSp>
      <p:cxnSp>
        <p:nvCxnSpPr>
          <p:cNvPr id="139" name="Google Shape;139;g15851fe9dda_0_425"/>
          <p:cNvCxnSpPr>
            <a:stCxn id="119" idx="5"/>
            <a:endCxn id="122" idx="1"/>
          </p:cNvCxnSpPr>
          <p:nvPr/>
        </p:nvCxnSpPr>
        <p:spPr>
          <a:xfrm>
            <a:off x="6106135" y="3160556"/>
            <a:ext cx="421500" cy="209400"/>
          </a:xfrm>
          <a:prstGeom prst="straightConnector1">
            <a:avLst/>
          </a:prstGeom>
          <a:noFill/>
          <a:ln w="9525" cap="flat" cmpd="sng">
            <a:solidFill>
              <a:schemeClr val="dk2"/>
            </a:solidFill>
            <a:prstDash val="solid"/>
            <a:round/>
            <a:headEnd type="none" w="sm" len="sm"/>
            <a:tailEnd type="none" w="sm" len="sm"/>
          </a:ln>
        </p:spPr>
      </p:cxnSp>
      <p:cxnSp>
        <p:nvCxnSpPr>
          <p:cNvPr id="140" name="Google Shape;140;g15851fe9dda_0_425"/>
          <p:cNvCxnSpPr>
            <a:stCxn id="124" idx="2"/>
            <a:endCxn id="125" idx="6"/>
          </p:cNvCxnSpPr>
          <p:nvPr/>
        </p:nvCxnSpPr>
        <p:spPr>
          <a:xfrm flipH="1">
            <a:off x="7421748" y="2597375"/>
            <a:ext cx="681600" cy="23400"/>
          </a:xfrm>
          <a:prstGeom prst="straightConnector1">
            <a:avLst/>
          </a:prstGeom>
          <a:noFill/>
          <a:ln w="9525" cap="flat" cmpd="sng">
            <a:solidFill>
              <a:schemeClr val="dk2"/>
            </a:solidFill>
            <a:prstDash val="solid"/>
            <a:round/>
            <a:headEnd type="none" w="sm" len="sm"/>
            <a:tailEnd type="none" w="sm" len="sm"/>
          </a:ln>
        </p:spPr>
      </p:cxnSp>
      <p:cxnSp>
        <p:nvCxnSpPr>
          <p:cNvPr id="141" name="Google Shape;141;g15851fe9dda_0_425"/>
          <p:cNvCxnSpPr>
            <a:stCxn id="122" idx="0"/>
            <a:endCxn id="126" idx="4"/>
          </p:cNvCxnSpPr>
          <p:nvPr/>
        </p:nvCxnSpPr>
        <p:spPr>
          <a:xfrm rot="10800000" flipH="1">
            <a:off x="6582936" y="2438350"/>
            <a:ext cx="419100" cy="906900"/>
          </a:xfrm>
          <a:prstGeom prst="straightConnector1">
            <a:avLst/>
          </a:prstGeom>
          <a:noFill/>
          <a:ln w="9525" cap="flat" cmpd="sng">
            <a:solidFill>
              <a:srgbClr val="CCCCCC"/>
            </a:solidFill>
            <a:prstDash val="solid"/>
            <a:round/>
            <a:headEnd type="none" w="sm" len="sm"/>
            <a:tailEnd type="triangle" w="med" len="med"/>
          </a:ln>
        </p:spPr>
      </p:cxnSp>
      <p:cxnSp>
        <p:nvCxnSpPr>
          <p:cNvPr id="142" name="Google Shape;142;g15851fe9dda_0_425"/>
          <p:cNvCxnSpPr>
            <a:stCxn id="125" idx="5"/>
            <a:endCxn id="123" idx="0"/>
          </p:cNvCxnSpPr>
          <p:nvPr/>
        </p:nvCxnSpPr>
        <p:spPr>
          <a:xfrm>
            <a:off x="7398856" y="2680064"/>
            <a:ext cx="174300" cy="284100"/>
          </a:xfrm>
          <a:prstGeom prst="straightConnector1">
            <a:avLst/>
          </a:prstGeom>
          <a:noFill/>
          <a:ln w="9525" cap="flat" cmpd="sng">
            <a:solidFill>
              <a:schemeClr val="dk2"/>
            </a:solidFill>
            <a:prstDash val="solid"/>
            <a:round/>
            <a:headEnd type="none" w="sm" len="sm"/>
            <a:tailEnd type="none" w="sm" len="sm"/>
          </a:ln>
        </p:spPr>
      </p:cxnSp>
      <p:cxnSp>
        <p:nvCxnSpPr>
          <p:cNvPr id="143" name="Google Shape;143;g15851fe9dda_0_425"/>
          <p:cNvCxnSpPr>
            <a:stCxn id="123" idx="5"/>
            <a:endCxn id="127" idx="1"/>
          </p:cNvCxnSpPr>
          <p:nvPr/>
        </p:nvCxnSpPr>
        <p:spPr>
          <a:xfrm>
            <a:off x="7628349" y="3107647"/>
            <a:ext cx="195300" cy="186000"/>
          </a:xfrm>
          <a:prstGeom prst="straightConnector1">
            <a:avLst/>
          </a:prstGeom>
          <a:noFill/>
          <a:ln w="9525" cap="flat" cmpd="sng">
            <a:solidFill>
              <a:schemeClr val="dk2"/>
            </a:solidFill>
            <a:prstDash val="solid"/>
            <a:round/>
            <a:headEnd type="none" w="sm" len="sm"/>
            <a:tailEnd type="none" w="sm" len="sm"/>
          </a:ln>
        </p:spPr>
      </p:cxnSp>
      <p:cxnSp>
        <p:nvCxnSpPr>
          <p:cNvPr id="144" name="Google Shape;144;g15851fe9dda_0_425"/>
          <p:cNvCxnSpPr>
            <a:stCxn id="120" idx="4"/>
            <a:endCxn id="127" idx="7"/>
          </p:cNvCxnSpPr>
          <p:nvPr/>
        </p:nvCxnSpPr>
        <p:spPr>
          <a:xfrm flipH="1">
            <a:off x="7934133" y="3026434"/>
            <a:ext cx="249300" cy="267300"/>
          </a:xfrm>
          <a:prstGeom prst="straightConnector1">
            <a:avLst/>
          </a:prstGeom>
          <a:noFill/>
          <a:ln w="9525" cap="flat" cmpd="sng">
            <a:solidFill>
              <a:schemeClr val="dk2"/>
            </a:solidFill>
            <a:prstDash val="solid"/>
            <a:round/>
            <a:headEnd type="none" w="sm" len="sm"/>
            <a:tailEnd type="none" w="sm" len="sm"/>
          </a:ln>
        </p:spPr>
      </p:cxnSp>
      <p:sp>
        <p:nvSpPr>
          <p:cNvPr id="145" name="Google Shape;145;g15851fe9dda_0_425"/>
          <p:cNvSpPr txBox="1"/>
          <p:nvPr/>
        </p:nvSpPr>
        <p:spPr>
          <a:xfrm>
            <a:off x="5316950" y="1313788"/>
            <a:ext cx="31899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Transdisciplinary</a:t>
            </a:r>
            <a:endParaRPr sz="1800" b="0" i="0" u="none" strike="noStrike" cap="none">
              <a:solidFill>
                <a:schemeClr val="lt1"/>
              </a:solidFill>
              <a:latin typeface="Calibri"/>
              <a:ea typeface="Calibri"/>
              <a:cs typeface="Calibri"/>
              <a:sym typeface="Calibri"/>
            </a:endParaRPr>
          </a:p>
        </p:txBody>
      </p:sp>
      <p:sp>
        <p:nvSpPr>
          <p:cNvPr id="146" name="Google Shape;146;g15851fe9dda_0_425"/>
          <p:cNvSpPr txBox="1"/>
          <p:nvPr/>
        </p:nvSpPr>
        <p:spPr>
          <a:xfrm>
            <a:off x="5677075" y="3811525"/>
            <a:ext cx="2574300" cy="461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alibri"/>
                <a:ea typeface="Calibri"/>
                <a:cs typeface="Calibri"/>
                <a:sym typeface="Calibri"/>
              </a:rPr>
              <a:t>Shared Frameworks</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4">
          <a:extLst>
            <a:ext uri="{FF2B5EF4-FFF2-40B4-BE49-F238E27FC236}">
              <a16:creationId xmlns:a16="http://schemas.microsoft.com/office/drawing/2014/main" id="{26410D03-0B72-4993-923C-C642DF60BC84}"/>
            </a:ext>
          </a:extLst>
        </p:cNvPr>
        <p:cNvGrpSpPr/>
        <p:nvPr/>
      </p:nvGrpSpPr>
      <p:grpSpPr>
        <a:xfrm>
          <a:off x="0" y="0"/>
          <a:ext cx="0" cy="0"/>
          <a:chOff x="0" y="0"/>
          <a:chExt cx="0" cy="0"/>
        </a:xfrm>
      </p:grpSpPr>
      <p:sp>
        <p:nvSpPr>
          <p:cNvPr id="275" name="Google Shape;275;p21">
            <a:extLst>
              <a:ext uri="{FF2B5EF4-FFF2-40B4-BE49-F238E27FC236}">
                <a16:creationId xmlns:a16="http://schemas.microsoft.com/office/drawing/2014/main" id="{2B3558C3-2DBF-B249-C663-515E7E61EAAB}"/>
              </a:ext>
            </a:extLst>
          </p:cNvPr>
          <p:cNvSpPr txBox="1">
            <a:spLocks noGrp="1"/>
          </p:cNvSpPr>
          <p:nvPr>
            <p:ph type="title"/>
          </p:nvPr>
        </p:nvSpPr>
        <p:spPr>
          <a:xfrm>
            <a:off x="245660" y="3575304"/>
            <a:ext cx="5293730" cy="1218908"/>
          </a:xfrm>
          <a:prstGeom prst="rect">
            <a:avLst/>
          </a:prstGeom>
          <a:solidFill>
            <a:srgbClr val="69562D"/>
          </a:solid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800"/>
              <a:buNone/>
            </a:pPr>
            <a:r>
              <a:rPr lang="en-US" sz="3150" dirty="0">
                <a:solidFill>
                  <a:srgbClr val="FFFFFF"/>
                </a:solidFill>
                <a:latin typeface="Arial"/>
                <a:ea typeface="Arial"/>
                <a:cs typeface="Arial"/>
                <a:sym typeface="Arial"/>
              </a:rPr>
              <a:t>Data fusion to understand cascading impacts.</a:t>
            </a:r>
            <a:endParaRPr dirty="0"/>
          </a:p>
        </p:txBody>
      </p:sp>
      <p:sp>
        <p:nvSpPr>
          <p:cNvPr id="277" name="Google Shape;277;p21">
            <a:extLst>
              <a:ext uri="{FF2B5EF4-FFF2-40B4-BE49-F238E27FC236}">
                <a16:creationId xmlns:a16="http://schemas.microsoft.com/office/drawing/2014/main" id="{B9FDE1B0-39F9-7AF7-9EC1-EE58ECCAB32E}"/>
              </a:ext>
            </a:extLst>
          </p:cNvPr>
          <p:cNvSpPr txBox="1">
            <a:spLocks noGrp="1"/>
          </p:cNvSpPr>
          <p:nvPr>
            <p:ph type="body" idx="1"/>
          </p:nvPr>
        </p:nvSpPr>
        <p:spPr>
          <a:xfrm>
            <a:off x="5638800" y="514349"/>
            <a:ext cx="3363884" cy="4400549"/>
          </a:xfrm>
          <a:prstGeom prst="rect">
            <a:avLst/>
          </a:prstGeom>
          <a:solidFill>
            <a:srgbClr val="3A2D23"/>
          </a:solidFill>
          <a:ln>
            <a:noFill/>
          </a:ln>
        </p:spPr>
        <p:txBody>
          <a:bodyPr spcFirstLastPara="1" wrap="square" lIns="91425" tIns="45700" rIns="91425" bIns="45700" anchor="ctr" anchorCtr="0">
            <a:normAutofit/>
          </a:bodyPr>
          <a:lstStyle/>
          <a:p>
            <a:pPr marL="0" indent="0" algn="ctr">
              <a:lnSpc>
                <a:spcPct val="90000"/>
              </a:lnSpc>
              <a:spcBef>
                <a:spcPts val="800"/>
              </a:spcBef>
              <a:buClr>
                <a:schemeClr val="dk1"/>
              </a:buClr>
              <a:buNone/>
            </a:pPr>
            <a:r>
              <a:rPr lang="en-US" sz="2000" b="1" dirty="0">
                <a:solidFill>
                  <a:srgbClr val="B05306"/>
                </a:solidFill>
                <a:latin typeface="Calibri" panose="020F0502020204030204" pitchFamily="34" charset="0"/>
                <a:cs typeface="Calibri" panose="020F0502020204030204" pitchFamily="34" charset="0"/>
              </a:rPr>
              <a:t>What is Decision Support in the Wild? </a:t>
            </a:r>
          </a:p>
          <a:p>
            <a:pPr marL="285750" indent="-285750">
              <a:lnSpc>
                <a:spcPct val="90000"/>
              </a:lnSpc>
              <a:spcBef>
                <a:spcPts val="800"/>
              </a:spcBef>
              <a:buClr>
                <a:schemeClr val="dk1"/>
              </a:buClr>
            </a:pPr>
            <a:r>
              <a:rPr lang="en-US" sz="1600" dirty="0">
                <a:solidFill>
                  <a:schemeClr val="bg1"/>
                </a:solidFill>
                <a:latin typeface="Calibri" panose="020F0502020204030204" pitchFamily="34" charset="0"/>
                <a:cs typeface="Calibri" panose="020F0502020204030204" pitchFamily="34" charset="0"/>
              </a:rPr>
              <a:t>Team developing </a:t>
            </a:r>
            <a:r>
              <a:rPr lang="en-US" sz="1600" b="1" dirty="0">
                <a:solidFill>
                  <a:srgbClr val="B05306"/>
                </a:solidFill>
                <a:latin typeface="Calibri" panose="020F0502020204030204" pitchFamily="34" charset="0"/>
                <a:cs typeface="Calibri" panose="020F0502020204030204" pitchFamily="34" charset="0"/>
              </a:rPr>
              <a:t>data fusion </a:t>
            </a:r>
            <a:r>
              <a:rPr lang="en-US" sz="1600" dirty="0">
                <a:solidFill>
                  <a:schemeClr val="bg1"/>
                </a:solidFill>
                <a:latin typeface="Calibri" panose="020F0502020204030204" pitchFamily="34" charset="0"/>
                <a:cs typeface="Calibri" panose="020F0502020204030204" pitchFamily="34" charset="0"/>
              </a:rPr>
              <a:t>approaches to make effective and timely climate-related decisions.</a:t>
            </a:r>
          </a:p>
          <a:p>
            <a:pPr marL="285750" indent="-285750">
              <a:lnSpc>
                <a:spcPct val="90000"/>
              </a:lnSpc>
              <a:spcBef>
                <a:spcPts val="800"/>
              </a:spcBef>
              <a:buClr>
                <a:schemeClr val="dk1"/>
              </a:buClr>
              <a:buSzPts val="1500"/>
            </a:pPr>
            <a:r>
              <a:rPr lang="en-US" sz="1600" dirty="0">
                <a:solidFill>
                  <a:schemeClr val="bg1"/>
                </a:solidFill>
                <a:latin typeface="Calibri" panose="020F0502020204030204" pitchFamily="34" charset="0"/>
                <a:cs typeface="Calibri" panose="020F0502020204030204" pitchFamily="34" charset="0"/>
              </a:rPr>
              <a:t>~2021 - Open geospatial analytics informed medical decisions related to infectious disease identification (</a:t>
            </a:r>
            <a:r>
              <a:rPr lang="en-US" sz="1600" i="1" dirty="0" err="1">
                <a:solidFill>
                  <a:schemeClr val="bg1"/>
                </a:solidFill>
                <a:latin typeface="Calibri" panose="020F0502020204030204" pitchFamily="34" charset="0"/>
                <a:cs typeface="Calibri" panose="020F0502020204030204" pitchFamily="34" charset="0"/>
              </a:rPr>
              <a:t>meliodosis</a:t>
            </a:r>
            <a:r>
              <a:rPr lang="en-US" sz="1600" dirty="0">
                <a:solidFill>
                  <a:schemeClr val="bg1"/>
                </a:solidFill>
                <a:latin typeface="Calibri" panose="020F0502020204030204" pitchFamily="34" charset="0"/>
                <a:cs typeface="Calibri" panose="020F0502020204030204" pitchFamily="34" charset="0"/>
              </a:rPr>
              <a:t>)</a:t>
            </a:r>
          </a:p>
          <a:p>
            <a:pPr marL="285750" indent="-285750">
              <a:lnSpc>
                <a:spcPct val="90000"/>
              </a:lnSpc>
              <a:spcBef>
                <a:spcPts val="800"/>
              </a:spcBef>
              <a:buClr>
                <a:schemeClr val="dk1"/>
              </a:buClr>
              <a:buSzPts val="1500"/>
            </a:pPr>
            <a:r>
              <a:rPr lang="en-US" sz="1600" dirty="0">
                <a:solidFill>
                  <a:schemeClr val="bg1"/>
                </a:solidFill>
                <a:latin typeface="Calibri" panose="020F0502020204030204" pitchFamily="34" charset="0"/>
                <a:cs typeface="Calibri" panose="020F0502020204030204" pitchFamily="34" charset="0"/>
              </a:rPr>
              <a:t>Success because data and map were </a:t>
            </a:r>
            <a:r>
              <a:rPr lang="en-US" sz="1600" b="1" dirty="0">
                <a:solidFill>
                  <a:srgbClr val="B05306"/>
                </a:solidFill>
                <a:latin typeface="Calibri" panose="020F0502020204030204" pitchFamily="34" charset="0"/>
                <a:cs typeface="Calibri" panose="020F0502020204030204" pitchFamily="34" charset="0"/>
              </a:rPr>
              <a:t>shared openly </a:t>
            </a:r>
          </a:p>
          <a:p>
            <a:pPr marL="285750" indent="-285750">
              <a:lnSpc>
                <a:spcPct val="90000"/>
              </a:lnSpc>
              <a:spcBef>
                <a:spcPts val="800"/>
              </a:spcBef>
              <a:buClr>
                <a:schemeClr val="dk1"/>
              </a:buClr>
              <a:buSzPts val="1500"/>
            </a:pPr>
            <a:r>
              <a:rPr lang="en-US" sz="1600" dirty="0">
                <a:solidFill>
                  <a:schemeClr val="bg1"/>
                </a:solidFill>
                <a:latin typeface="Calibri" panose="020F0502020204030204" pitchFamily="34" charset="0"/>
                <a:cs typeface="Calibri" panose="020F0502020204030204" pitchFamily="34" charset="0"/>
              </a:rPr>
              <a:t>the result was unexpected </a:t>
            </a:r>
            <a:r>
              <a:rPr lang="en-US" sz="1600" dirty="0">
                <a:solidFill>
                  <a:srgbClr val="B05306"/>
                </a:solidFill>
                <a:latin typeface="Calibri" panose="020F0502020204030204" pitchFamily="34" charset="0"/>
                <a:cs typeface="Calibri" panose="020F0502020204030204" pitchFamily="34" charset="0"/>
              </a:rPr>
              <a:t>emphasizes need to support reusable science</a:t>
            </a:r>
            <a:endParaRPr lang="en-US" sz="1800" i="1" dirty="0">
              <a:solidFill>
                <a:srgbClr val="3F3F3F"/>
              </a:solidFill>
            </a:endParaRPr>
          </a:p>
          <a:p>
            <a:pPr marL="0" lvl="0" indent="0" algn="l" rtl="0">
              <a:lnSpc>
                <a:spcPct val="100000"/>
              </a:lnSpc>
              <a:spcBef>
                <a:spcPts val="360"/>
              </a:spcBef>
              <a:spcAft>
                <a:spcPts val="0"/>
              </a:spcAft>
              <a:buSzPts val="1800"/>
              <a:buNone/>
            </a:pPr>
            <a:endParaRPr sz="1800" dirty="0">
              <a:solidFill>
                <a:srgbClr val="FFFFFF"/>
              </a:solidFill>
              <a:latin typeface="Arial"/>
              <a:ea typeface="Arial"/>
              <a:cs typeface="Arial"/>
              <a:sym typeface="Arial"/>
            </a:endParaRPr>
          </a:p>
          <a:p>
            <a:pPr marL="0" lvl="0" indent="0" algn="l" rtl="0">
              <a:lnSpc>
                <a:spcPct val="100000"/>
              </a:lnSpc>
              <a:spcBef>
                <a:spcPts val="360"/>
              </a:spcBef>
              <a:spcAft>
                <a:spcPts val="0"/>
              </a:spcAft>
              <a:buSzPts val="1800"/>
              <a:buNone/>
            </a:pPr>
            <a:endParaRPr sz="1500" dirty="0">
              <a:solidFill>
                <a:srgbClr val="FFFFFF"/>
              </a:solidFill>
              <a:latin typeface="Arial"/>
              <a:ea typeface="Arial"/>
              <a:cs typeface="Arial"/>
              <a:sym typeface="Arial"/>
            </a:endParaRPr>
          </a:p>
        </p:txBody>
      </p:sp>
      <p:pic>
        <p:nvPicPr>
          <p:cNvPr id="2" name="Google Shape;579;g119b4d31e92_2_26">
            <a:extLst>
              <a:ext uri="{FF2B5EF4-FFF2-40B4-BE49-F238E27FC236}">
                <a16:creationId xmlns:a16="http://schemas.microsoft.com/office/drawing/2014/main" id="{0E6C30B7-D4FA-FD8A-788E-7103BB08D04D}"/>
              </a:ext>
            </a:extLst>
          </p:cNvPr>
          <p:cNvPicPr preferRelativeResize="0"/>
          <p:nvPr/>
        </p:nvPicPr>
        <p:blipFill rotWithShape="1">
          <a:blip r:embed="rId3">
            <a:alphaModFix/>
          </a:blip>
          <a:srcRect/>
          <a:stretch/>
        </p:blipFill>
        <p:spPr>
          <a:xfrm>
            <a:off x="441434" y="349288"/>
            <a:ext cx="4533775" cy="2925927"/>
          </a:xfrm>
          <a:prstGeom prst="rect">
            <a:avLst/>
          </a:prstGeom>
          <a:noFill/>
          <a:ln>
            <a:noFill/>
          </a:ln>
        </p:spPr>
      </p:pic>
      <p:sp>
        <p:nvSpPr>
          <p:cNvPr id="3" name="Google Shape;440;p28">
            <a:extLst>
              <a:ext uri="{FF2B5EF4-FFF2-40B4-BE49-F238E27FC236}">
                <a16:creationId xmlns:a16="http://schemas.microsoft.com/office/drawing/2014/main" id="{F100C070-0106-DB80-881D-1E3A3AD75120}"/>
              </a:ext>
            </a:extLst>
          </p:cNvPr>
          <p:cNvSpPr txBox="1"/>
          <p:nvPr/>
        </p:nvSpPr>
        <p:spPr>
          <a:xfrm>
            <a:off x="5638800" y="4335604"/>
            <a:ext cx="3363884" cy="430847"/>
          </a:xfrm>
          <a:prstGeom prst="rect">
            <a:avLst/>
          </a:prstGeom>
          <a:noFill/>
          <a:ln>
            <a:noFill/>
          </a:ln>
        </p:spPr>
        <p:txBody>
          <a:bodyPr spcFirstLastPara="1" wrap="square" lIns="91425" tIns="45700" rIns="91425" bIns="45700" anchor="t" anchorCtr="0">
            <a:spAutoFit/>
          </a:bodyPr>
          <a:lstStyle/>
          <a:p>
            <a:pPr algn="ctr">
              <a:buClr>
                <a:srgbClr val="D30001"/>
              </a:buClr>
              <a:buSzPts val="1350"/>
            </a:pPr>
            <a:r>
              <a:rPr lang="en-US" sz="1100" b="0" i="1" u="none" strike="noStrike" cap="none" dirty="0">
                <a:solidFill>
                  <a:schemeClr val="tx1">
                    <a:lumMod val="50000"/>
                    <a:lumOff val="50000"/>
                  </a:schemeClr>
                </a:solidFill>
                <a:latin typeface="Book Antiqua"/>
                <a:ea typeface="Book Antiqua"/>
                <a:cs typeface="Book Antiqua"/>
                <a:sym typeface="Book Antiqua"/>
              </a:rPr>
              <a:t>Work with Clint Dawson, Katy Brown, </a:t>
            </a:r>
            <a:r>
              <a:rPr lang="en-US" sz="1100" i="1" dirty="0">
                <a:solidFill>
                  <a:schemeClr val="tx1">
                    <a:lumMod val="50000"/>
                    <a:lumOff val="50000"/>
                  </a:schemeClr>
                </a:solidFill>
                <a:latin typeface="Book Antiqua"/>
                <a:ea typeface="Book Antiqua"/>
                <a:cs typeface="Book Antiqua"/>
                <a:sym typeface="Book Antiqua"/>
              </a:rPr>
              <a:t>(UT) </a:t>
            </a:r>
            <a:r>
              <a:rPr lang="en-US" sz="1100" b="0" i="1" u="none" strike="noStrike" cap="none" dirty="0">
                <a:solidFill>
                  <a:schemeClr val="tx1">
                    <a:lumMod val="50000"/>
                    <a:lumOff val="50000"/>
                  </a:schemeClr>
                </a:solidFill>
                <a:latin typeface="Book Antiqua"/>
                <a:ea typeface="Book Antiqua"/>
                <a:cs typeface="Book Antiqua"/>
                <a:sym typeface="Book Antiqua"/>
              </a:rPr>
              <a:t>Paty Feria (UTRGV), Francisco Guajardo (MOST)</a:t>
            </a:r>
          </a:p>
        </p:txBody>
      </p:sp>
      <p:sp>
        <p:nvSpPr>
          <p:cNvPr id="4" name="Google Shape;485;p3">
            <a:extLst>
              <a:ext uri="{FF2B5EF4-FFF2-40B4-BE49-F238E27FC236}">
                <a16:creationId xmlns:a16="http://schemas.microsoft.com/office/drawing/2014/main" id="{14D3044D-240A-4901-C79C-380886CEAAFA}"/>
              </a:ext>
            </a:extLst>
          </p:cNvPr>
          <p:cNvSpPr txBox="1"/>
          <p:nvPr/>
        </p:nvSpPr>
        <p:spPr>
          <a:xfrm>
            <a:off x="379344" y="4914899"/>
            <a:ext cx="8307456" cy="45720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PlanetTexas2050.utexas.edu</a:t>
            </a:r>
            <a:endParaRPr sz="1400" b="0" i="0" u="none" strike="noStrike" cap="none" dirty="0">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dirty="0">
              <a:solidFill>
                <a:schemeClr val="lt1"/>
              </a:solidFill>
              <a:latin typeface="Arial"/>
              <a:ea typeface="Arial"/>
              <a:cs typeface="Arial"/>
              <a:sym typeface="Arial"/>
            </a:endParaRPr>
          </a:p>
        </p:txBody>
      </p:sp>
      <p:pic>
        <p:nvPicPr>
          <p:cNvPr id="5" name="Google Shape;486;p3" descr="Logo&#10;&#10;Description automatically generated">
            <a:extLst>
              <a:ext uri="{FF2B5EF4-FFF2-40B4-BE49-F238E27FC236}">
                <a16:creationId xmlns:a16="http://schemas.microsoft.com/office/drawing/2014/main" id="{78399596-93B3-480F-7D73-34C01E90C914}"/>
              </a:ext>
            </a:extLst>
          </p:cNvPr>
          <p:cNvPicPr preferRelativeResize="0"/>
          <p:nvPr/>
        </p:nvPicPr>
        <p:blipFill rotWithShape="1">
          <a:blip r:embed="rId4">
            <a:alphaModFix/>
          </a:blip>
          <a:srcRect r="-311" b="28570"/>
          <a:stretch/>
        </p:blipFill>
        <p:spPr>
          <a:xfrm>
            <a:off x="377020" y="4947334"/>
            <a:ext cx="2035240" cy="202251"/>
          </a:xfrm>
          <a:prstGeom prst="rect">
            <a:avLst/>
          </a:prstGeom>
          <a:noFill/>
          <a:ln>
            <a:noFill/>
          </a:ln>
        </p:spPr>
      </p:pic>
      <p:sp>
        <p:nvSpPr>
          <p:cNvPr id="7" name="Google Shape;406;p26">
            <a:extLst>
              <a:ext uri="{FF2B5EF4-FFF2-40B4-BE49-F238E27FC236}">
                <a16:creationId xmlns:a16="http://schemas.microsoft.com/office/drawing/2014/main" id="{FCEDEE89-0052-1141-9E8D-28374CE9DD16}"/>
              </a:ext>
            </a:extLst>
          </p:cNvPr>
          <p:cNvSpPr txBox="1">
            <a:spLocks/>
          </p:cNvSpPr>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US" sz="2800" dirty="0">
                <a:solidFill>
                  <a:schemeClr val="lt1"/>
                </a:solidFill>
              </a:rPr>
              <a:t>Fusion – Leaning In to Open</a:t>
            </a:r>
            <a:endParaRPr lang="en-US" dirty="0"/>
          </a:p>
        </p:txBody>
      </p:sp>
      <p:sp>
        <p:nvSpPr>
          <p:cNvPr id="8" name="TextBox 7">
            <a:extLst>
              <a:ext uri="{FF2B5EF4-FFF2-40B4-BE49-F238E27FC236}">
                <a16:creationId xmlns:a16="http://schemas.microsoft.com/office/drawing/2014/main" id="{755BD2BC-6632-83E7-1C49-43E0FD438CD6}"/>
              </a:ext>
            </a:extLst>
          </p:cNvPr>
          <p:cNvSpPr txBox="1"/>
          <p:nvPr/>
        </p:nvSpPr>
        <p:spPr>
          <a:xfrm>
            <a:off x="245659" y="3200400"/>
            <a:ext cx="5293730" cy="430887"/>
          </a:xfrm>
          <a:prstGeom prst="rect">
            <a:avLst/>
          </a:prstGeom>
          <a:noFill/>
        </p:spPr>
        <p:txBody>
          <a:bodyPr wrap="square" rtlCol="0">
            <a:spAutoFit/>
          </a:bodyPr>
          <a:lstStyle/>
          <a:p>
            <a:pPr algn="ctr"/>
            <a:r>
              <a:rPr lang="en-US" sz="1100" dirty="0"/>
              <a:t>Mapped projection of environmental conditions that favor infectious disease spread in Deep South Texas, 2021 produced by </a:t>
            </a:r>
            <a:r>
              <a:rPr lang="en-US" sz="1100" dirty="0" err="1"/>
              <a:t>Paty</a:t>
            </a:r>
            <a:r>
              <a:rPr lang="en-US" sz="1100" dirty="0"/>
              <a:t> Feria, UT RGV</a:t>
            </a:r>
          </a:p>
        </p:txBody>
      </p:sp>
    </p:spTree>
    <p:extLst>
      <p:ext uri="{BB962C8B-B14F-4D97-AF65-F5344CB8AC3E}">
        <p14:creationId xmlns:p14="http://schemas.microsoft.com/office/powerpoint/2010/main" val="3855230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31"/>
          <p:cNvPicPr preferRelativeResize="0"/>
          <p:nvPr/>
        </p:nvPicPr>
        <p:blipFill rotWithShape="1">
          <a:blip r:embed="rId3">
            <a:alphaModFix/>
          </a:blip>
          <a:srcRect/>
          <a:stretch/>
        </p:blipFill>
        <p:spPr>
          <a:xfrm>
            <a:off x="1076702" y="1433950"/>
            <a:ext cx="1099300" cy="1027373"/>
          </a:xfrm>
          <a:prstGeom prst="rect">
            <a:avLst/>
          </a:prstGeom>
          <a:noFill/>
          <a:ln>
            <a:noFill/>
          </a:ln>
        </p:spPr>
      </p:pic>
      <p:pic>
        <p:nvPicPr>
          <p:cNvPr id="251" name="Google Shape;251;p31" descr="A picture containing text, outdoor&#10;&#10;Description automatically generated"/>
          <p:cNvPicPr preferRelativeResize="0"/>
          <p:nvPr/>
        </p:nvPicPr>
        <p:blipFill rotWithShape="1">
          <a:blip r:embed="rId4">
            <a:alphaModFix/>
          </a:blip>
          <a:srcRect l="4725" t="27292" b="31454"/>
          <a:stretch/>
        </p:blipFill>
        <p:spPr>
          <a:xfrm>
            <a:off x="1160439" y="3228138"/>
            <a:ext cx="1846460" cy="799475"/>
          </a:xfrm>
          <a:prstGeom prst="rect">
            <a:avLst/>
          </a:prstGeom>
          <a:noFill/>
          <a:ln>
            <a:noFill/>
          </a:ln>
        </p:spPr>
      </p:pic>
      <p:sp>
        <p:nvSpPr>
          <p:cNvPr id="252" name="Google Shape;252;p31"/>
          <p:cNvSpPr txBox="1">
            <a:spLocks noGrp="1"/>
          </p:cNvSpPr>
          <p:nvPr>
            <p:ph type="title"/>
          </p:nvPr>
        </p:nvSpPr>
        <p:spPr>
          <a:xfrm>
            <a:off x="60186" y="290732"/>
            <a:ext cx="89592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BD5800"/>
              </a:buClr>
              <a:buSzPct val="100000"/>
              <a:buFont typeface="Arial Black"/>
              <a:buNone/>
            </a:pPr>
            <a:r>
              <a:rPr lang="en-US" sz="4000" b="1" dirty="0">
                <a:latin typeface="Arial Black"/>
                <a:ea typeface="Arial Black"/>
                <a:cs typeface="Arial Black"/>
                <a:sym typeface="Arial Black"/>
              </a:rPr>
              <a:t>Story Informed Collections</a:t>
            </a:r>
            <a:endParaRPr dirty="0"/>
          </a:p>
        </p:txBody>
      </p:sp>
      <p:sp>
        <p:nvSpPr>
          <p:cNvPr id="253" name="Google Shape;253;p31"/>
          <p:cNvSpPr txBox="1">
            <a:spLocks noGrp="1"/>
          </p:cNvSpPr>
          <p:nvPr>
            <p:ph type="body" idx="1"/>
          </p:nvPr>
        </p:nvSpPr>
        <p:spPr>
          <a:xfrm>
            <a:off x="4396375" y="4427425"/>
            <a:ext cx="5194200" cy="7395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SzPct val="116424"/>
              <a:buNone/>
            </a:pPr>
            <a:r>
              <a:rPr lang="en-US" sz="2600">
                <a:solidFill>
                  <a:schemeClr val="lt1"/>
                </a:solidFill>
                <a:latin typeface="Arial"/>
                <a:ea typeface="Arial"/>
                <a:cs typeface="Arial"/>
                <a:sym typeface="Arial"/>
              </a:rPr>
              <a:t>Moving from Prototypes to production</a:t>
            </a:r>
            <a:endParaRPr sz="2600">
              <a:solidFill>
                <a:schemeClr val="lt1"/>
              </a:solidFill>
              <a:latin typeface="Arial"/>
              <a:ea typeface="Arial"/>
              <a:cs typeface="Arial"/>
              <a:sym typeface="Arial"/>
            </a:endParaRPr>
          </a:p>
          <a:p>
            <a:pPr marL="1371600" lvl="0" indent="0" algn="l" rtl="0">
              <a:lnSpc>
                <a:spcPct val="100000"/>
              </a:lnSpc>
              <a:spcBef>
                <a:spcPts val="440"/>
              </a:spcBef>
              <a:spcAft>
                <a:spcPts val="0"/>
              </a:spcAft>
              <a:buSzPct val="151351"/>
              <a:buNone/>
            </a:pPr>
            <a:endParaRPr sz="2000"/>
          </a:p>
        </p:txBody>
      </p:sp>
      <p:pic>
        <p:nvPicPr>
          <p:cNvPr id="254" name="Google Shape;254;p31" descr="Map&#10;&#10;Description automatically generated"/>
          <p:cNvPicPr preferRelativeResize="0"/>
          <p:nvPr/>
        </p:nvPicPr>
        <p:blipFill rotWithShape="1">
          <a:blip r:embed="rId5">
            <a:alphaModFix/>
          </a:blip>
          <a:srcRect/>
          <a:stretch/>
        </p:blipFill>
        <p:spPr>
          <a:xfrm>
            <a:off x="3889725" y="1453726"/>
            <a:ext cx="3995275" cy="2580472"/>
          </a:xfrm>
          <a:prstGeom prst="rect">
            <a:avLst/>
          </a:prstGeom>
          <a:noFill/>
          <a:ln>
            <a:noFill/>
          </a:ln>
        </p:spPr>
      </p:pic>
      <p:sp>
        <p:nvSpPr>
          <p:cNvPr id="255" name="Google Shape;255;p31"/>
          <p:cNvSpPr txBox="1"/>
          <p:nvPr/>
        </p:nvSpPr>
        <p:spPr>
          <a:xfrm>
            <a:off x="3889725" y="4104325"/>
            <a:ext cx="4095900" cy="323100"/>
          </a:xfrm>
          <a:prstGeom prst="rect">
            <a:avLst/>
          </a:prstGeom>
          <a:solidFill>
            <a:srgbClr val="000000">
              <a:alpha val="47843"/>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00" b="0" i="0" u="none" strike="noStrike" cap="none">
                <a:solidFill>
                  <a:schemeClr val="lt1"/>
                </a:solidFill>
                <a:latin typeface="Calibri"/>
                <a:ea typeface="Calibri"/>
                <a:cs typeface="Calibri"/>
                <a:sym typeface="Calibri"/>
              </a:rPr>
              <a:t>(Brown &amp; Shensky, in development - Disease Vulnerability Map )</a:t>
            </a:r>
            <a:endParaRPr sz="900" b="0" i="0" u="none" strike="noStrike" cap="none">
              <a:solidFill>
                <a:schemeClr val="lt1"/>
              </a:solidFill>
              <a:latin typeface="Calibri"/>
              <a:ea typeface="Calibri"/>
              <a:cs typeface="Calibri"/>
              <a:sym typeface="Calibri"/>
            </a:endParaRPr>
          </a:p>
        </p:txBody>
      </p:sp>
      <p:sp>
        <p:nvSpPr>
          <p:cNvPr id="256" name="Google Shape;256;p31"/>
          <p:cNvSpPr txBox="1"/>
          <p:nvPr/>
        </p:nvSpPr>
        <p:spPr>
          <a:xfrm>
            <a:off x="150150" y="4121675"/>
            <a:ext cx="3562800" cy="461635"/>
          </a:xfrm>
          <a:prstGeom prst="rect">
            <a:avLst/>
          </a:prstGeom>
          <a:solidFill>
            <a:srgbClr val="000000">
              <a:alpha val="47843"/>
            </a:srgbClr>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900" b="0" i="0" u="none" strike="noStrike" cap="none" dirty="0">
                <a:solidFill>
                  <a:schemeClr val="lt1"/>
                </a:solidFill>
                <a:latin typeface="Calibri"/>
                <a:ea typeface="Calibri"/>
                <a:cs typeface="Calibri"/>
                <a:sym typeface="Calibri"/>
              </a:rPr>
              <a:t>(</a:t>
            </a:r>
            <a:r>
              <a:rPr lang="en-US" sz="900" dirty="0">
                <a:solidFill>
                  <a:schemeClr val="lt1"/>
                </a:solidFill>
                <a:latin typeface="Calibri"/>
                <a:ea typeface="Calibri"/>
                <a:cs typeface="Calibri"/>
                <a:sym typeface="Calibri"/>
              </a:rPr>
              <a:t>Pierce, Fletcher, Dawson</a:t>
            </a:r>
            <a:r>
              <a:rPr lang="en-US" sz="900" b="0" i="0" u="none" strike="noStrike" cap="none" dirty="0">
                <a:solidFill>
                  <a:schemeClr val="lt1"/>
                </a:solidFill>
                <a:latin typeface="Calibri"/>
                <a:ea typeface="Calibri"/>
                <a:cs typeface="Calibri"/>
                <a:sym typeface="Calibri"/>
              </a:rPr>
              <a:t>, </a:t>
            </a:r>
            <a:r>
              <a:rPr lang="en-US" sz="900" dirty="0">
                <a:solidFill>
                  <a:schemeClr val="lt1"/>
                </a:solidFill>
                <a:latin typeface="Calibri"/>
                <a:ea typeface="Calibri"/>
                <a:cs typeface="Calibri"/>
                <a:sym typeface="Calibri"/>
              </a:rPr>
              <a:t>in prep</a:t>
            </a:r>
            <a:r>
              <a:rPr lang="en-US" sz="900" b="0" i="0" u="none" strike="noStrike" cap="none" dirty="0">
                <a:solidFill>
                  <a:schemeClr val="lt1"/>
                </a:solidFill>
                <a:latin typeface="Calibri"/>
                <a:ea typeface="Calibri"/>
                <a:cs typeface="Calibri"/>
                <a:sym typeface="Calibri"/>
              </a:rPr>
              <a:t> - Large Data Collections </a:t>
            </a:r>
            <a:r>
              <a:rPr lang="en-US" sz="900" dirty="0">
                <a:solidFill>
                  <a:schemeClr val="lt1"/>
                </a:solidFill>
                <a:latin typeface="Calibri"/>
                <a:ea typeface="Calibri"/>
                <a:cs typeface="Calibri"/>
                <a:sym typeface="Calibri"/>
              </a:rPr>
              <a:t>&amp;</a:t>
            </a:r>
            <a:r>
              <a:rPr lang="en-US" sz="900" b="0" i="0" u="none" strike="noStrike" cap="none" dirty="0">
                <a:solidFill>
                  <a:schemeClr val="lt1"/>
                </a:solidFill>
                <a:latin typeface="Calibri"/>
                <a:ea typeface="Calibri"/>
                <a:cs typeface="Calibri"/>
                <a:sym typeface="Calibri"/>
              </a:rPr>
              <a:t> </a:t>
            </a:r>
            <a:r>
              <a:rPr lang="en-US" sz="900" dirty="0">
                <a:solidFill>
                  <a:schemeClr val="lt1"/>
                </a:solidFill>
                <a:latin typeface="Calibri"/>
                <a:ea typeface="Calibri"/>
                <a:cs typeface="Calibri"/>
                <a:sym typeface="Calibri"/>
              </a:rPr>
              <a:t>Provenance</a:t>
            </a:r>
            <a:r>
              <a:rPr lang="en-US" sz="900" b="0" i="0" u="none" strike="noStrike" cap="none" dirty="0">
                <a:solidFill>
                  <a:schemeClr val="lt1"/>
                </a:solidFill>
                <a:latin typeface="Calibri"/>
                <a:ea typeface="Calibri"/>
                <a:cs typeface="Calibri"/>
                <a:sym typeface="Calibri"/>
              </a:rPr>
              <a:t>)</a:t>
            </a:r>
            <a:endParaRPr sz="1000" b="0" i="0" u="none" strike="noStrike" cap="none" dirty="0">
              <a:solidFill>
                <a:schemeClr val="lt1"/>
              </a:solidFill>
              <a:latin typeface="Calibri"/>
              <a:ea typeface="Calibri"/>
              <a:cs typeface="Calibri"/>
              <a:sym typeface="Calibri"/>
            </a:endParaRPr>
          </a:p>
        </p:txBody>
      </p:sp>
      <p:sp>
        <p:nvSpPr>
          <p:cNvPr id="257" name="Google Shape;257;p31"/>
          <p:cNvSpPr txBox="1"/>
          <p:nvPr/>
        </p:nvSpPr>
        <p:spPr>
          <a:xfrm>
            <a:off x="150150" y="1005175"/>
            <a:ext cx="3605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a:solidFill>
                  <a:srgbClr val="262626"/>
                </a:solidFill>
              </a:rPr>
              <a:t>Fusion Collections for Historic Events</a:t>
            </a:r>
            <a:endParaRPr sz="200" b="0" i="0" u="none" strike="noStrike" cap="none">
              <a:solidFill>
                <a:srgbClr val="262626"/>
              </a:solidFill>
              <a:latin typeface="Calibri"/>
              <a:ea typeface="Calibri"/>
              <a:cs typeface="Calibri"/>
              <a:sym typeface="Calibri"/>
            </a:endParaRPr>
          </a:p>
        </p:txBody>
      </p:sp>
      <p:sp>
        <p:nvSpPr>
          <p:cNvPr id="258" name="Google Shape;258;p31"/>
          <p:cNvSpPr txBox="1"/>
          <p:nvPr/>
        </p:nvSpPr>
        <p:spPr>
          <a:xfrm>
            <a:off x="3996975" y="1028275"/>
            <a:ext cx="4396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a:solidFill>
                  <a:srgbClr val="262626"/>
                </a:solidFill>
                <a:latin typeface="Calibri"/>
                <a:ea typeface="Calibri"/>
                <a:cs typeface="Calibri"/>
                <a:sym typeface="Calibri"/>
              </a:rPr>
              <a:t>Cascading Hazards - Floods + </a:t>
            </a:r>
            <a:r>
              <a:rPr lang="en-US" sz="1400" b="0" i="0" u="none" strike="noStrike" cap="none">
                <a:solidFill>
                  <a:srgbClr val="262626"/>
                </a:solidFill>
                <a:latin typeface="Calibri"/>
                <a:ea typeface="Calibri"/>
                <a:cs typeface="Calibri"/>
                <a:sym typeface="Calibri"/>
              </a:rPr>
              <a:t>Infectious Disease Prediction</a:t>
            </a:r>
            <a:endParaRPr sz="1400" b="0" i="0" u="none" strike="noStrike" cap="none">
              <a:solidFill>
                <a:srgbClr val="262626"/>
              </a:solidFill>
              <a:latin typeface="Calibri"/>
              <a:ea typeface="Calibri"/>
              <a:cs typeface="Calibri"/>
              <a:sym typeface="Calibri"/>
            </a:endParaRPr>
          </a:p>
        </p:txBody>
      </p:sp>
      <p:pic>
        <p:nvPicPr>
          <p:cNvPr id="259" name="Google Shape;259;p31" descr="Diagram&#10;&#10;Description automatically generated"/>
          <p:cNvPicPr preferRelativeResize="0"/>
          <p:nvPr/>
        </p:nvPicPr>
        <p:blipFill rotWithShape="1">
          <a:blip r:embed="rId6">
            <a:alphaModFix/>
          </a:blip>
          <a:srcRect/>
          <a:stretch/>
        </p:blipFill>
        <p:spPr>
          <a:xfrm>
            <a:off x="6584500" y="1768949"/>
            <a:ext cx="1922348" cy="1405950"/>
          </a:xfrm>
          <a:prstGeom prst="rect">
            <a:avLst/>
          </a:prstGeom>
          <a:noFill/>
          <a:ln>
            <a:noFill/>
          </a:ln>
        </p:spPr>
      </p:pic>
      <p:sp>
        <p:nvSpPr>
          <p:cNvPr id="260" name="Google Shape;260;p31"/>
          <p:cNvSpPr txBox="1">
            <a:spLocks noGrp="1"/>
          </p:cNvSpPr>
          <p:nvPr>
            <p:ph type="sldNum" idx="12"/>
          </p:nvPr>
        </p:nvSpPr>
        <p:spPr>
          <a:xfrm>
            <a:off x="8630886" y="4874217"/>
            <a:ext cx="388500" cy="16950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750"/>
              <a:buFont typeface="Arial"/>
              <a:buNone/>
            </a:pPr>
            <a:fld id="{00000000-1234-1234-1234-123412341234}" type="slidenum">
              <a:rPr lang="en-US" sz="750" b="0" i="0" u="none" strike="noStrike" cap="none">
                <a:solidFill>
                  <a:schemeClr val="lt1"/>
                </a:solidFill>
                <a:latin typeface="Century Gothic"/>
                <a:ea typeface="Century Gothic"/>
                <a:cs typeface="Century Gothic"/>
                <a:sym typeface="Century Gothic"/>
              </a:rPr>
              <a:t>31</a:t>
            </a:fld>
            <a:endParaRPr sz="750" b="0" i="0" u="none" strike="noStrike" cap="none">
              <a:solidFill>
                <a:schemeClr val="lt1"/>
              </a:solidFill>
              <a:latin typeface="Century Gothic"/>
              <a:ea typeface="Century Gothic"/>
              <a:cs typeface="Century Gothic"/>
              <a:sym typeface="Century Gothic"/>
            </a:endParaRPr>
          </a:p>
        </p:txBody>
      </p:sp>
      <p:pic>
        <p:nvPicPr>
          <p:cNvPr id="261" name="Google Shape;261;p31" descr="A picture containing text, outdoor&#10;&#10;Description automatically generated"/>
          <p:cNvPicPr preferRelativeResize="0"/>
          <p:nvPr/>
        </p:nvPicPr>
        <p:blipFill rotWithShape="1">
          <a:blip r:embed="rId7">
            <a:alphaModFix/>
          </a:blip>
          <a:srcRect t="9937" b="15060"/>
          <a:stretch/>
        </p:blipFill>
        <p:spPr>
          <a:xfrm>
            <a:off x="150149" y="2986175"/>
            <a:ext cx="986001" cy="739500"/>
          </a:xfrm>
          <a:prstGeom prst="rect">
            <a:avLst/>
          </a:prstGeom>
          <a:noFill/>
          <a:ln>
            <a:noFill/>
          </a:ln>
        </p:spPr>
      </p:pic>
      <p:pic>
        <p:nvPicPr>
          <p:cNvPr id="262" name="Google Shape;262;p31" descr="Map&#10;&#10;Description automatically generated"/>
          <p:cNvPicPr preferRelativeResize="0"/>
          <p:nvPr/>
        </p:nvPicPr>
        <p:blipFill rotWithShape="1">
          <a:blip r:embed="rId8">
            <a:alphaModFix/>
          </a:blip>
          <a:srcRect t="14456"/>
          <a:stretch/>
        </p:blipFill>
        <p:spPr>
          <a:xfrm>
            <a:off x="150150" y="1405375"/>
            <a:ext cx="986000" cy="866849"/>
          </a:xfrm>
          <a:prstGeom prst="rect">
            <a:avLst/>
          </a:prstGeom>
          <a:noFill/>
          <a:ln>
            <a:noFill/>
          </a:ln>
        </p:spPr>
      </p:pic>
      <p:pic>
        <p:nvPicPr>
          <p:cNvPr id="263" name="Google Shape;263;p31" descr="Map&#10;&#10;Description automatically generated"/>
          <p:cNvPicPr preferRelativeResize="0"/>
          <p:nvPr/>
        </p:nvPicPr>
        <p:blipFill rotWithShape="1">
          <a:blip r:embed="rId9">
            <a:alphaModFix/>
          </a:blip>
          <a:srcRect/>
          <a:stretch/>
        </p:blipFill>
        <p:spPr>
          <a:xfrm>
            <a:off x="150150" y="2261075"/>
            <a:ext cx="986001" cy="757673"/>
          </a:xfrm>
          <a:prstGeom prst="rect">
            <a:avLst/>
          </a:prstGeom>
          <a:noFill/>
          <a:ln>
            <a:noFill/>
          </a:ln>
        </p:spPr>
      </p:pic>
      <p:pic>
        <p:nvPicPr>
          <p:cNvPr id="264" name="Google Shape;264;p31"/>
          <p:cNvPicPr preferRelativeResize="0"/>
          <p:nvPr/>
        </p:nvPicPr>
        <p:blipFill rotWithShape="1">
          <a:blip r:embed="rId10">
            <a:alphaModFix/>
          </a:blip>
          <a:srcRect/>
          <a:stretch/>
        </p:blipFill>
        <p:spPr>
          <a:xfrm>
            <a:off x="1136150" y="2440101"/>
            <a:ext cx="1039852" cy="909367"/>
          </a:xfrm>
          <a:prstGeom prst="rect">
            <a:avLst/>
          </a:prstGeom>
          <a:noFill/>
          <a:ln>
            <a:noFill/>
          </a:ln>
        </p:spPr>
      </p:pic>
      <p:sp>
        <p:nvSpPr>
          <p:cNvPr id="265" name="Google Shape;265;p31"/>
          <p:cNvSpPr txBox="1"/>
          <p:nvPr/>
        </p:nvSpPr>
        <p:spPr>
          <a:xfrm>
            <a:off x="2176000" y="1504350"/>
            <a:ext cx="1766400" cy="1616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100" b="1" dirty="0"/>
              <a:t>Case Study Beulah</a:t>
            </a:r>
            <a:endParaRPr sz="1100" b="1" dirty="0"/>
          </a:p>
          <a:p>
            <a:pPr marL="0" marR="0" lvl="0" indent="0" algn="ctr" rtl="0">
              <a:lnSpc>
                <a:spcPct val="100000"/>
              </a:lnSpc>
              <a:spcBef>
                <a:spcPts val="0"/>
              </a:spcBef>
              <a:spcAft>
                <a:spcPts val="0"/>
              </a:spcAft>
              <a:buNone/>
            </a:pPr>
            <a:r>
              <a:rPr lang="en-US" sz="1100" b="1" dirty="0"/>
              <a:t> </a:t>
            </a:r>
            <a:endParaRPr sz="1100" b="1" dirty="0"/>
          </a:p>
          <a:p>
            <a:pPr marL="0" marR="0" lvl="0" indent="0" algn="l" rtl="0">
              <a:lnSpc>
                <a:spcPct val="100000"/>
              </a:lnSpc>
              <a:spcBef>
                <a:spcPts val="0"/>
              </a:spcBef>
              <a:spcAft>
                <a:spcPts val="0"/>
              </a:spcAft>
              <a:buNone/>
            </a:pPr>
            <a:r>
              <a:rPr lang="en-US" sz="1100" dirty="0"/>
              <a:t>- </a:t>
            </a:r>
            <a:r>
              <a:rPr lang="en-US" sz="1100" b="0" i="0" u="none" strike="noStrike" cap="none" dirty="0">
                <a:solidFill>
                  <a:srgbClr val="000000"/>
                </a:solidFill>
                <a:latin typeface="Arial"/>
                <a:ea typeface="Arial"/>
                <a:cs typeface="Arial"/>
                <a:sym typeface="Arial"/>
              </a:rPr>
              <a:t>Category III Hurricane</a:t>
            </a:r>
            <a:endParaRPr sz="1100" b="0" i="0" u="none" strike="noStrike" cap="none" dirty="0">
              <a:solidFill>
                <a:srgbClr val="000000"/>
              </a:solidFill>
              <a:latin typeface="Arial"/>
              <a:ea typeface="Arial"/>
              <a:cs typeface="Arial"/>
              <a:sym typeface="Arial"/>
            </a:endParaRPr>
          </a:p>
          <a:p>
            <a:pPr marL="0" lvl="0" indent="0" algn="l" rtl="0">
              <a:spcBef>
                <a:spcPts val="0"/>
              </a:spcBef>
              <a:spcAft>
                <a:spcPts val="0"/>
              </a:spcAft>
              <a:buNone/>
            </a:pPr>
            <a:r>
              <a:rPr lang="en-US" sz="1100" dirty="0">
                <a:solidFill>
                  <a:schemeClr val="dk1"/>
                </a:solidFill>
              </a:rPr>
              <a:t>- Hi Winds 160 mph south of Corpus Christi</a:t>
            </a:r>
            <a:endParaRPr sz="1100" dirty="0">
              <a:solidFill>
                <a:schemeClr val="dk1"/>
              </a:solidFill>
            </a:endParaRPr>
          </a:p>
          <a:p>
            <a:pPr marL="0" lvl="0" indent="0" algn="l" rtl="0">
              <a:spcBef>
                <a:spcPts val="0"/>
              </a:spcBef>
              <a:spcAft>
                <a:spcPts val="0"/>
              </a:spcAft>
              <a:buNone/>
            </a:pPr>
            <a:r>
              <a:rPr lang="en-US" sz="1100" dirty="0">
                <a:solidFill>
                  <a:schemeClr val="dk1"/>
                </a:solidFill>
              </a:rPr>
              <a:t>- ~115 tornadoes </a:t>
            </a:r>
            <a:endParaRPr sz="1100" dirty="0">
              <a:solidFill>
                <a:schemeClr val="dk1"/>
              </a:solidFill>
            </a:endParaRPr>
          </a:p>
          <a:p>
            <a:pPr marL="0" lvl="0" indent="0" algn="l" rtl="0">
              <a:spcBef>
                <a:spcPts val="0"/>
              </a:spcBef>
              <a:spcAft>
                <a:spcPts val="0"/>
              </a:spcAft>
              <a:buNone/>
            </a:pPr>
            <a:r>
              <a:rPr lang="en-US" sz="1100" dirty="0">
                <a:solidFill>
                  <a:schemeClr val="dk1"/>
                </a:solidFill>
              </a:rPr>
              <a:t>- Devastating storm along Lower Texas Coast </a:t>
            </a:r>
            <a:endParaRPr sz="1100" dirty="0">
              <a:solidFill>
                <a:schemeClr val="dk1"/>
              </a:solidFill>
            </a:endParaRPr>
          </a:p>
          <a:p>
            <a:pPr marL="0" lvl="0" indent="0" algn="l" rtl="0">
              <a:spcBef>
                <a:spcPts val="0"/>
              </a:spcBef>
              <a:spcAft>
                <a:spcPts val="0"/>
              </a:spcAft>
              <a:buNone/>
            </a:pPr>
            <a:r>
              <a:rPr lang="en-US" sz="1100" dirty="0">
                <a:solidFill>
                  <a:schemeClr val="dk1"/>
                </a:solidFill>
              </a:rPr>
              <a:t>-Surge 15-20 ft</a:t>
            </a:r>
            <a:endParaRPr sz="7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C5CFA-3DA2-E230-D954-4B970B623F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EF6684-D461-F1A8-13A1-099F0FF5750A}"/>
              </a:ext>
            </a:extLst>
          </p:cNvPr>
          <p:cNvSpPr>
            <a:spLocks noGrp="1"/>
          </p:cNvSpPr>
          <p:nvPr>
            <p:ph type="ctrTitle"/>
          </p:nvPr>
        </p:nvSpPr>
        <p:spPr>
          <a:xfrm>
            <a:off x="751788" y="386475"/>
            <a:ext cx="7772400" cy="1102519"/>
          </a:xfrm>
        </p:spPr>
        <p:txBody>
          <a:bodyPr/>
          <a:lstStyle/>
          <a:p>
            <a:pPr algn="ctr"/>
            <a:r>
              <a:rPr lang="en-US" dirty="0">
                <a:solidFill>
                  <a:srgbClr val="B05306"/>
                </a:solidFill>
              </a:rPr>
              <a:t>What’s Happening Next?</a:t>
            </a:r>
          </a:p>
        </p:txBody>
      </p:sp>
      <p:sp>
        <p:nvSpPr>
          <p:cNvPr id="3" name="Subtitle 2">
            <a:extLst>
              <a:ext uri="{FF2B5EF4-FFF2-40B4-BE49-F238E27FC236}">
                <a16:creationId xmlns:a16="http://schemas.microsoft.com/office/drawing/2014/main" id="{F325FAA4-AB51-7DEE-974A-0E8180B3E864}"/>
              </a:ext>
            </a:extLst>
          </p:cNvPr>
          <p:cNvSpPr>
            <a:spLocks noGrp="1"/>
          </p:cNvSpPr>
          <p:nvPr>
            <p:ph type="subTitle" idx="1"/>
          </p:nvPr>
        </p:nvSpPr>
        <p:spPr>
          <a:xfrm>
            <a:off x="1371600" y="1488994"/>
            <a:ext cx="6559826" cy="3268031"/>
          </a:xfrm>
        </p:spPr>
        <p:txBody>
          <a:bodyPr>
            <a:normAutofit/>
          </a:bodyPr>
          <a:lstStyle/>
          <a:p>
            <a:r>
              <a:rPr lang="en-US" dirty="0"/>
              <a:t>Expanding collections of multi-modal data will inform scientific research. </a:t>
            </a:r>
          </a:p>
          <a:p>
            <a:endParaRPr lang="en-US" dirty="0"/>
          </a:p>
          <a:p>
            <a:r>
              <a:rPr lang="en-US" dirty="0"/>
              <a:t>AI-Tools will assist and accelerate the pace of discovery, convergence, and implementation.</a:t>
            </a:r>
          </a:p>
          <a:p>
            <a:endParaRPr lang="en-US" dirty="0"/>
          </a:p>
        </p:txBody>
      </p:sp>
    </p:spTree>
    <p:extLst>
      <p:ext uri="{BB962C8B-B14F-4D97-AF65-F5344CB8AC3E}">
        <p14:creationId xmlns:p14="http://schemas.microsoft.com/office/powerpoint/2010/main" val="4219795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0"/>
          <p:cNvSpPr txBox="1">
            <a:spLocks noGrp="1"/>
          </p:cNvSpPr>
          <p:nvPr>
            <p:ph type="sldNum" idx="12"/>
          </p:nvPr>
        </p:nvSpPr>
        <p:spPr>
          <a:xfrm>
            <a:off x="8363164" y="4769778"/>
            <a:ext cx="656400" cy="2739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rgbClr val="F2F2F2"/>
                </a:solidFill>
                <a:latin typeface="Questrial"/>
                <a:ea typeface="Questrial"/>
                <a:cs typeface="Questrial"/>
                <a:sym typeface="Questrial"/>
              </a:rPr>
              <a:t>33</a:t>
            </a:fld>
            <a:endParaRPr sz="1200" b="0" i="0" u="none" strike="noStrike" cap="none">
              <a:solidFill>
                <a:srgbClr val="F2F2F2"/>
              </a:solidFill>
              <a:latin typeface="Questrial"/>
              <a:ea typeface="Questrial"/>
              <a:cs typeface="Questrial"/>
              <a:sym typeface="Questrial"/>
            </a:endParaRPr>
          </a:p>
        </p:txBody>
      </p:sp>
      <p:sp>
        <p:nvSpPr>
          <p:cNvPr id="129" name="Google Shape;129;p20"/>
          <p:cNvSpPr txBox="1"/>
          <p:nvPr/>
        </p:nvSpPr>
        <p:spPr>
          <a:xfrm>
            <a:off x="1332186" y="-187159"/>
            <a:ext cx="5525814" cy="73895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700"/>
              <a:buFont typeface="Questrial"/>
              <a:buNone/>
            </a:pPr>
            <a:r>
              <a:rPr lang="en-US" sz="2700" b="1" i="0" u="none" strike="noStrike" cap="none" dirty="0">
                <a:solidFill>
                  <a:schemeClr val="bg1"/>
                </a:solidFill>
                <a:latin typeface="Questrial"/>
                <a:ea typeface="Questrial"/>
                <a:cs typeface="Questrial"/>
                <a:sym typeface="Questrial"/>
              </a:rPr>
              <a:t>What is Artificial Intelligence?</a:t>
            </a:r>
            <a:endParaRPr dirty="0">
              <a:solidFill>
                <a:schemeClr val="bg1"/>
              </a:solidFill>
            </a:endParaRPr>
          </a:p>
        </p:txBody>
      </p:sp>
      <p:sp>
        <p:nvSpPr>
          <p:cNvPr id="130" name="Google Shape;130;p20"/>
          <p:cNvSpPr txBox="1">
            <a:spLocks noGrp="1"/>
          </p:cNvSpPr>
          <p:nvPr>
            <p:ph type="title"/>
          </p:nvPr>
        </p:nvSpPr>
        <p:spPr>
          <a:xfrm>
            <a:off x="9128" y="454350"/>
            <a:ext cx="9010436" cy="738952"/>
          </a:xfrm>
          <a:prstGeom prst="rect">
            <a:avLst/>
          </a:prstGeom>
          <a:noFill/>
          <a:ln>
            <a:noFill/>
          </a:ln>
        </p:spPr>
        <p:txBody>
          <a:bodyPr spcFirstLastPara="1" wrap="square" lIns="91425" tIns="45700" rIns="91425" bIns="45700" anchor="ctr" anchorCtr="0">
            <a:noAutofit/>
          </a:bodyPr>
          <a:lstStyle/>
          <a:p>
            <a:pPr marL="0" lvl="0" indent="0" rtl="0">
              <a:lnSpc>
                <a:spcPct val="100000"/>
              </a:lnSpc>
              <a:spcBef>
                <a:spcPts val="0"/>
              </a:spcBef>
              <a:spcAft>
                <a:spcPts val="0"/>
              </a:spcAft>
              <a:buSzPts val="1800"/>
              <a:buFont typeface="Noto Sans Symbols"/>
              <a:buNone/>
            </a:pPr>
            <a:r>
              <a:rPr lang="en-US" sz="1800" i="1" dirty="0">
                <a:solidFill>
                  <a:srgbClr val="BE5800"/>
                </a:solidFill>
              </a:rPr>
              <a:t>“The essence of AI – indeed, the essence of Intelligence – Is the ability to make appropriate generalizations in a timely fashion based on limited data.”</a:t>
            </a:r>
            <a:endParaRPr sz="1800" dirty="0"/>
          </a:p>
        </p:txBody>
      </p:sp>
      <p:sp>
        <p:nvSpPr>
          <p:cNvPr id="131" name="Google Shape;131;p20"/>
          <p:cNvSpPr/>
          <p:nvPr/>
        </p:nvSpPr>
        <p:spPr>
          <a:xfrm>
            <a:off x="6499365" y="823826"/>
            <a:ext cx="2097600" cy="30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None/>
            </a:pPr>
            <a:r>
              <a:rPr lang="en-US" i="1" dirty="0">
                <a:solidFill>
                  <a:srgbClr val="BE5800"/>
                </a:solidFill>
              </a:rPr>
              <a:t>-</a:t>
            </a:r>
            <a:r>
              <a:rPr lang="en-US" sz="1400" b="0" i="1" u="none" strike="noStrike" cap="none" dirty="0">
                <a:solidFill>
                  <a:srgbClr val="BE5800"/>
                </a:solidFill>
                <a:latin typeface="Arial"/>
                <a:ea typeface="Arial"/>
                <a:cs typeface="Arial"/>
                <a:sym typeface="Arial"/>
              </a:rPr>
              <a:t>Kaplan, 2016</a:t>
            </a:r>
            <a:endParaRPr sz="1400" b="0" i="0" u="none" strike="noStrike" cap="none" dirty="0">
              <a:solidFill>
                <a:srgbClr val="BE5800"/>
              </a:solidFill>
              <a:latin typeface="Arial"/>
              <a:ea typeface="Arial"/>
              <a:cs typeface="Arial"/>
              <a:sym typeface="Arial"/>
            </a:endParaRPr>
          </a:p>
        </p:txBody>
      </p:sp>
      <p:pic>
        <p:nvPicPr>
          <p:cNvPr id="2" name="Picture 1">
            <a:extLst>
              <a:ext uri="{FF2B5EF4-FFF2-40B4-BE49-F238E27FC236}">
                <a16:creationId xmlns:a16="http://schemas.microsoft.com/office/drawing/2014/main" id="{236A0D16-DF47-0F34-F9BE-0FE624E4CF8F}"/>
              </a:ext>
            </a:extLst>
          </p:cNvPr>
          <p:cNvPicPr>
            <a:picLocks noChangeAspect="1"/>
          </p:cNvPicPr>
          <p:nvPr/>
        </p:nvPicPr>
        <p:blipFill>
          <a:blip r:embed="rId3"/>
          <a:stretch>
            <a:fillRect/>
          </a:stretch>
        </p:blipFill>
        <p:spPr>
          <a:xfrm>
            <a:off x="1418897" y="1193302"/>
            <a:ext cx="5201574" cy="3509121"/>
          </a:xfrm>
          <a:prstGeom prst="rect">
            <a:avLst/>
          </a:prstGeom>
        </p:spPr>
      </p:pic>
      <p:sp>
        <p:nvSpPr>
          <p:cNvPr id="3" name="Google Shape;92;p3">
            <a:extLst>
              <a:ext uri="{FF2B5EF4-FFF2-40B4-BE49-F238E27FC236}">
                <a16:creationId xmlns:a16="http://schemas.microsoft.com/office/drawing/2014/main" id="{3CF5DE35-0A99-5474-4877-CA872590F57D}"/>
              </a:ext>
            </a:extLst>
          </p:cNvPr>
          <p:cNvSpPr txBox="1"/>
          <p:nvPr/>
        </p:nvSpPr>
        <p:spPr>
          <a:xfrm>
            <a:off x="6398710" y="4727365"/>
            <a:ext cx="274529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Calibri"/>
                <a:ea typeface="Calibri"/>
                <a:cs typeface="Calibri"/>
                <a:sym typeface="Calibri"/>
              </a:rPr>
              <a:t>(US Dept of Education, no date)</a:t>
            </a:r>
            <a:endParaRPr sz="1200" dirty="0">
              <a:latin typeface="Calibri"/>
              <a:ea typeface="Calibri"/>
              <a:cs typeface="Calibri"/>
              <a:sym typeface="Calibri"/>
            </a:endParaRPr>
          </a:p>
        </p:txBody>
      </p:sp>
    </p:spTree>
    <p:extLst>
      <p:ext uri="{BB962C8B-B14F-4D97-AF65-F5344CB8AC3E}">
        <p14:creationId xmlns:p14="http://schemas.microsoft.com/office/powerpoint/2010/main" val="1261351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9C35D-7A9E-6C7C-D9FE-C055C5D82F5A}"/>
            </a:ext>
          </a:extLst>
        </p:cNvPr>
        <p:cNvGrpSpPr/>
        <p:nvPr/>
      </p:nvGrpSpPr>
      <p:grpSpPr>
        <a:xfrm>
          <a:off x="0" y="0"/>
          <a:ext cx="0" cy="0"/>
          <a:chOff x="0" y="0"/>
          <a:chExt cx="0" cy="0"/>
        </a:xfrm>
      </p:grpSpPr>
      <p:pic>
        <p:nvPicPr>
          <p:cNvPr id="19" name="Picture 18" descr="A graph of different colored lines&#10;&#10;Description automatically generated">
            <a:extLst>
              <a:ext uri="{FF2B5EF4-FFF2-40B4-BE49-F238E27FC236}">
                <a16:creationId xmlns:a16="http://schemas.microsoft.com/office/drawing/2014/main" id="{E9F0CD4E-7252-CC5C-BB3E-EBC690DC9E05}"/>
              </a:ext>
            </a:extLst>
          </p:cNvPr>
          <p:cNvPicPr>
            <a:picLocks noChangeAspect="1"/>
          </p:cNvPicPr>
          <p:nvPr/>
        </p:nvPicPr>
        <p:blipFill>
          <a:blip r:embed="rId2"/>
          <a:stretch>
            <a:fillRect/>
          </a:stretch>
        </p:blipFill>
        <p:spPr>
          <a:xfrm>
            <a:off x="-15664" y="460861"/>
            <a:ext cx="6066788" cy="4282439"/>
          </a:xfrm>
          <a:prstGeom prst="rect">
            <a:avLst/>
          </a:prstGeom>
        </p:spPr>
      </p:pic>
      <p:sp>
        <p:nvSpPr>
          <p:cNvPr id="20" name="Oval 19">
            <a:extLst>
              <a:ext uri="{FF2B5EF4-FFF2-40B4-BE49-F238E27FC236}">
                <a16:creationId xmlns:a16="http://schemas.microsoft.com/office/drawing/2014/main" id="{49C02458-5DB8-8D26-E0B8-C383EA61B64A}"/>
              </a:ext>
            </a:extLst>
          </p:cNvPr>
          <p:cNvSpPr/>
          <p:nvPr/>
        </p:nvSpPr>
        <p:spPr>
          <a:xfrm>
            <a:off x="4434840" y="2644140"/>
            <a:ext cx="1325880" cy="243840"/>
          </a:xfrm>
          <a:prstGeom prst="ellipse">
            <a:avLst/>
          </a:prstGeom>
          <a:noFill/>
          <a:ln>
            <a:solidFill>
              <a:srgbClr val="BF57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task&#10;&#10;Description automatically generated">
            <a:extLst>
              <a:ext uri="{FF2B5EF4-FFF2-40B4-BE49-F238E27FC236}">
                <a16:creationId xmlns:a16="http://schemas.microsoft.com/office/drawing/2014/main" id="{3BE891B0-F3AD-719E-32AB-130ED6D192E5}"/>
              </a:ext>
            </a:extLst>
          </p:cNvPr>
          <p:cNvPicPr>
            <a:picLocks noChangeAspect="1"/>
          </p:cNvPicPr>
          <p:nvPr/>
        </p:nvPicPr>
        <p:blipFill>
          <a:blip r:embed="rId3"/>
          <a:srcRect l="1784" t="4331" r="38412"/>
          <a:stretch/>
        </p:blipFill>
        <p:spPr>
          <a:xfrm>
            <a:off x="5815584" y="1061272"/>
            <a:ext cx="3286615" cy="3250598"/>
          </a:xfrm>
          <a:prstGeom prst="rect">
            <a:avLst/>
          </a:prstGeom>
        </p:spPr>
      </p:pic>
      <p:sp>
        <p:nvSpPr>
          <p:cNvPr id="5" name="Google Shape;92;p3">
            <a:extLst>
              <a:ext uri="{FF2B5EF4-FFF2-40B4-BE49-F238E27FC236}">
                <a16:creationId xmlns:a16="http://schemas.microsoft.com/office/drawing/2014/main" id="{B7220F05-E94F-0772-BC3F-8EED76CE3EA5}"/>
              </a:ext>
            </a:extLst>
          </p:cNvPr>
          <p:cNvSpPr txBox="1"/>
          <p:nvPr/>
        </p:nvSpPr>
        <p:spPr>
          <a:xfrm>
            <a:off x="0" y="4567740"/>
            <a:ext cx="5442505" cy="553968"/>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US" sz="1200" dirty="0">
                <a:latin typeface="Calibri"/>
                <a:ea typeface="Calibri"/>
                <a:cs typeface="Calibri"/>
                <a:sym typeface="Calibri"/>
              </a:rPr>
              <a:t>(Special thanks to Rick L Stevens of Argonne for sharing the AI performance graphic @ the Trillion Parameter Consortia Meeting, June 2024)</a:t>
            </a:r>
            <a:endParaRPr sz="1200" dirty="0">
              <a:latin typeface="Calibri"/>
              <a:ea typeface="Calibri"/>
              <a:cs typeface="Calibri"/>
              <a:sym typeface="Calibri"/>
            </a:endParaRPr>
          </a:p>
        </p:txBody>
      </p:sp>
      <p:sp>
        <p:nvSpPr>
          <p:cNvPr id="6" name="Google Shape;92;p3">
            <a:extLst>
              <a:ext uri="{FF2B5EF4-FFF2-40B4-BE49-F238E27FC236}">
                <a16:creationId xmlns:a16="http://schemas.microsoft.com/office/drawing/2014/main" id="{1A16E338-5294-6863-FBAD-D45C70FD6CAF}"/>
              </a:ext>
            </a:extLst>
          </p:cNvPr>
          <p:cNvSpPr txBox="1"/>
          <p:nvPr/>
        </p:nvSpPr>
        <p:spPr>
          <a:xfrm>
            <a:off x="6356909" y="4290756"/>
            <a:ext cx="2745290" cy="55396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latin typeface="Calibri"/>
                <a:ea typeface="Calibri"/>
                <a:cs typeface="Calibri"/>
                <a:sym typeface="Calibri"/>
              </a:rPr>
              <a:t>A Survey on Reasoning with Foundational Models (Sun et al, 2024)</a:t>
            </a:r>
            <a:endParaRPr sz="1200" dirty="0">
              <a:latin typeface="Calibri"/>
              <a:ea typeface="Calibri"/>
              <a:cs typeface="Calibri"/>
              <a:sym typeface="Calibri"/>
            </a:endParaRPr>
          </a:p>
        </p:txBody>
      </p:sp>
      <p:cxnSp>
        <p:nvCxnSpPr>
          <p:cNvPr id="9" name="Straight Connector 8">
            <a:extLst>
              <a:ext uri="{FF2B5EF4-FFF2-40B4-BE49-F238E27FC236}">
                <a16:creationId xmlns:a16="http://schemas.microsoft.com/office/drawing/2014/main" id="{799FDAFF-5324-CD06-676D-CD9205545B15}"/>
              </a:ext>
            </a:extLst>
          </p:cNvPr>
          <p:cNvCxnSpPr>
            <a:cxnSpLocks/>
          </p:cNvCxnSpPr>
          <p:nvPr/>
        </p:nvCxnSpPr>
        <p:spPr>
          <a:xfrm>
            <a:off x="7761428" y="2686571"/>
            <a:ext cx="1304196" cy="0"/>
          </a:xfrm>
          <a:prstGeom prst="line">
            <a:avLst/>
          </a:prstGeom>
          <a:ln w="25400">
            <a:solidFill>
              <a:srgbClr val="BF57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6F5FA7-3D31-79CD-8660-97B3FF4547DA}"/>
              </a:ext>
            </a:extLst>
          </p:cNvPr>
          <p:cNvCxnSpPr>
            <a:cxnSpLocks/>
          </p:cNvCxnSpPr>
          <p:nvPr/>
        </p:nvCxnSpPr>
        <p:spPr>
          <a:xfrm flipV="1">
            <a:off x="7679742" y="1565453"/>
            <a:ext cx="922933" cy="915073"/>
          </a:xfrm>
          <a:prstGeom prst="line">
            <a:avLst/>
          </a:prstGeom>
          <a:ln w="25400">
            <a:solidFill>
              <a:srgbClr val="BF57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11840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92" name="Google Shape;392;p38"/>
          <p:cNvSpPr txBox="1">
            <a:spLocks noGrp="1"/>
          </p:cNvSpPr>
          <p:nvPr>
            <p:ph type="title"/>
          </p:nvPr>
        </p:nvSpPr>
        <p:spPr>
          <a:xfrm>
            <a:off x="535089" y="2661441"/>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ts val="3960"/>
              <a:buFont typeface="Arial Black"/>
              <a:buNone/>
            </a:pPr>
            <a:r>
              <a:rPr lang="en-US" sz="3200" b="1" dirty="0">
                <a:solidFill>
                  <a:srgbClr val="1C2B39"/>
                </a:solidFill>
                <a:latin typeface="Arial Black"/>
                <a:ea typeface="Arial Black"/>
                <a:cs typeface="Arial Black"/>
                <a:sym typeface="Arial Black"/>
              </a:rPr>
              <a:t>Thanks to our Partners &amp; Funders:</a:t>
            </a:r>
            <a:endParaRPr sz="3200" dirty="0"/>
          </a:p>
        </p:txBody>
      </p:sp>
      <p:pic>
        <p:nvPicPr>
          <p:cNvPr id="393" name="Google Shape;393;p38"/>
          <p:cNvPicPr preferRelativeResize="0"/>
          <p:nvPr/>
        </p:nvPicPr>
        <p:blipFill rotWithShape="1">
          <a:blip r:embed="rId3">
            <a:alphaModFix/>
          </a:blip>
          <a:srcRect/>
          <a:stretch/>
        </p:blipFill>
        <p:spPr>
          <a:xfrm>
            <a:off x="288258" y="3305984"/>
            <a:ext cx="1061574" cy="1067127"/>
          </a:xfrm>
          <a:prstGeom prst="rect">
            <a:avLst/>
          </a:prstGeom>
          <a:noFill/>
          <a:ln>
            <a:noFill/>
          </a:ln>
        </p:spPr>
      </p:pic>
      <p:pic>
        <p:nvPicPr>
          <p:cNvPr id="394" name="Google Shape;394;p38"/>
          <p:cNvPicPr preferRelativeResize="0"/>
          <p:nvPr/>
        </p:nvPicPr>
        <p:blipFill rotWithShape="1">
          <a:blip r:embed="rId4">
            <a:alphaModFix/>
          </a:blip>
          <a:srcRect/>
          <a:stretch/>
        </p:blipFill>
        <p:spPr>
          <a:xfrm>
            <a:off x="6874532" y="3293621"/>
            <a:ext cx="2137444" cy="1332165"/>
          </a:xfrm>
          <a:prstGeom prst="rect">
            <a:avLst/>
          </a:prstGeom>
          <a:noFill/>
          <a:ln>
            <a:noFill/>
          </a:ln>
        </p:spPr>
      </p:pic>
      <p:pic>
        <p:nvPicPr>
          <p:cNvPr id="395" name="Google Shape;395;p38"/>
          <p:cNvPicPr preferRelativeResize="0"/>
          <p:nvPr/>
        </p:nvPicPr>
        <p:blipFill rotWithShape="1">
          <a:blip r:embed="rId5">
            <a:alphaModFix/>
          </a:blip>
          <a:srcRect/>
          <a:stretch/>
        </p:blipFill>
        <p:spPr>
          <a:xfrm>
            <a:off x="2348887" y="3443543"/>
            <a:ext cx="1722847" cy="1662395"/>
          </a:xfrm>
          <a:prstGeom prst="rect">
            <a:avLst/>
          </a:prstGeom>
          <a:noFill/>
          <a:ln>
            <a:noFill/>
          </a:ln>
        </p:spPr>
      </p:pic>
      <p:sp>
        <p:nvSpPr>
          <p:cNvPr id="396" name="Google Shape;396;p38"/>
          <p:cNvSpPr txBox="1"/>
          <p:nvPr/>
        </p:nvSpPr>
        <p:spPr>
          <a:xfrm>
            <a:off x="116805" y="4291683"/>
            <a:ext cx="296760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Navigating the New Arctic</a:t>
            </a:r>
            <a:endParaRPr sz="1200" dirty="0"/>
          </a:p>
          <a:p>
            <a:pPr marL="0" marR="0" lvl="0" indent="0" algn="l"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Award No</a:t>
            </a:r>
            <a:r>
              <a:rPr lang="en-US" sz="1200" b="0" i="0" u="none" strike="noStrike" cap="none" dirty="0">
                <a:solidFill>
                  <a:srgbClr val="BE5800"/>
                </a:solidFill>
                <a:latin typeface="Arial"/>
                <a:ea typeface="Arial"/>
                <a:cs typeface="Arial"/>
                <a:sym typeface="Arial"/>
              </a:rPr>
              <a:t>. #1952196</a:t>
            </a:r>
            <a:endParaRPr sz="1200" b="0" i="0" u="none" strike="noStrike" cap="none" dirty="0">
              <a:solidFill>
                <a:srgbClr val="BE5800"/>
              </a:solidFill>
              <a:latin typeface="Arial"/>
              <a:ea typeface="Arial"/>
              <a:cs typeface="Arial"/>
              <a:sym typeface="Arial"/>
            </a:endParaRPr>
          </a:p>
        </p:txBody>
      </p:sp>
      <p:sp>
        <p:nvSpPr>
          <p:cNvPr id="397" name="Google Shape;397;p38"/>
          <p:cNvSpPr txBox="1"/>
          <p:nvPr/>
        </p:nvSpPr>
        <p:spPr>
          <a:xfrm>
            <a:off x="116805" y="4732967"/>
            <a:ext cx="2967600" cy="4246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BD5800"/>
              </a:buClr>
              <a:buSzPts val="1200"/>
              <a:buFont typeface="Arial"/>
              <a:buNone/>
            </a:pPr>
            <a:r>
              <a:rPr lang="en-US" sz="1200" b="0" i="0" u="none" strike="noStrike" cap="none" dirty="0" err="1">
                <a:solidFill>
                  <a:srgbClr val="BD5800"/>
                </a:solidFill>
                <a:latin typeface="Arial"/>
                <a:ea typeface="Arial"/>
                <a:cs typeface="Arial"/>
                <a:sym typeface="Arial"/>
              </a:rPr>
              <a:t>EarthCube</a:t>
            </a:r>
            <a:r>
              <a:rPr lang="en-US" sz="1200" b="0" i="0" u="none" strike="noStrike" cap="none" dirty="0">
                <a:solidFill>
                  <a:srgbClr val="BD5800"/>
                </a:solidFill>
                <a:latin typeface="Arial"/>
                <a:ea typeface="Arial"/>
                <a:cs typeface="Arial"/>
                <a:sym typeface="Arial"/>
              </a:rPr>
              <a:t> IS-GEO RCN</a:t>
            </a:r>
            <a:endParaRPr sz="1200" dirty="0"/>
          </a:p>
          <a:p>
            <a:pPr marL="0" marR="0" lvl="0" indent="0" algn="l" rtl="0">
              <a:lnSpc>
                <a:spcPct val="90000"/>
              </a:lnSpc>
              <a:spcBef>
                <a:spcPts val="0"/>
              </a:spcBef>
              <a:spcAft>
                <a:spcPts val="0"/>
              </a:spcAft>
              <a:buClr>
                <a:srgbClr val="BD5800"/>
              </a:buClr>
              <a:buSzPts val="1200"/>
              <a:buFont typeface="Arial"/>
              <a:buNone/>
            </a:pPr>
            <a:r>
              <a:rPr lang="en-US" sz="1200" b="0" i="0" u="none" strike="noStrike" cap="none" dirty="0">
                <a:solidFill>
                  <a:srgbClr val="BD5800"/>
                </a:solidFill>
                <a:latin typeface="Arial"/>
                <a:ea typeface="Arial"/>
                <a:cs typeface="Arial"/>
                <a:sym typeface="Arial"/>
              </a:rPr>
              <a:t>Award </a:t>
            </a:r>
            <a:r>
              <a:rPr lang="en-US" sz="1200" b="0" i="0" u="none" strike="noStrike" cap="none" dirty="0">
                <a:solidFill>
                  <a:srgbClr val="BE5800"/>
                </a:solidFill>
                <a:latin typeface="Arial"/>
                <a:ea typeface="Arial"/>
                <a:cs typeface="Arial"/>
                <a:sym typeface="Arial"/>
              </a:rPr>
              <a:t>No. </a:t>
            </a:r>
            <a:r>
              <a:rPr lang="en-US" sz="1200" b="0" i="0" u="sng" strike="noStrike" cap="none" dirty="0">
                <a:solidFill>
                  <a:srgbClr val="BE5800"/>
                </a:solidFill>
                <a:latin typeface="Arial"/>
                <a:ea typeface="Arial"/>
                <a:cs typeface="Arial"/>
                <a:sym typeface="Arial"/>
              </a:rPr>
              <a:t>#</a:t>
            </a:r>
            <a:r>
              <a:rPr lang="en-US" sz="1200" b="0" i="0" u="sng" strike="noStrike" cap="none" dirty="0">
                <a:solidFill>
                  <a:srgbClr val="BE5800"/>
                </a:solidFill>
                <a:latin typeface="Arial"/>
                <a:ea typeface="Arial"/>
                <a:cs typeface="Arial"/>
                <a:sym typeface="Arial"/>
                <a:hlinkClick r:id="rId6">
                  <a:extLst>
                    <a:ext uri="{A12FA001-AC4F-418D-AE19-62706E023703}">
                      <ahyp:hlinkClr xmlns:ahyp="http://schemas.microsoft.com/office/drawing/2018/hyperlinkcolor" val="tx"/>
                    </a:ext>
                  </a:extLst>
                </a:hlinkClick>
              </a:rPr>
              <a:t> 1632211</a:t>
            </a:r>
            <a:endParaRPr sz="1200" b="0" i="0" u="sng" strike="noStrike" cap="none" dirty="0">
              <a:solidFill>
                <a:srgbClr val="BE5800"/>
              </a:solidFill>
              <a:latin typeface="Arial"/>
              <a:ea typeface="Arial"/>
              <a:cs typeface="Arial"/>
              <a:sym typeface="Arial"/>
            </a:endParaRPr>
          </a:p>
        </p:txBody>
      </p:sp>
      <p:sp>
        <p:nvSpPr>
          <p:cNvPr id="398" name="Google Shape;398;p38"/>
          <p:cNvSpPr txBox="1"/>
          <p:nvPr/>
        </p:nvSpPr>
        <p:spPr>
          <a:xfrm>
            <a:off x="6874532" y="4480718"/>
            <a:ext cx="2137444" cy="48009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BD5800"/>
              </a:buClr>
              <a:buSzPts val="1200"/>
              <a:buFont typeface="Arial"/>
              <a:buNone/>
            </a:pPr>
            <a:r>
              <a:rPr lang="en-US" sz="1400" b="0" i="0" u="none" strike="noStrike" cap="none" dirty="0">
                <a:solidFill>
                  <a:srgbClr val="BD5800"/>
                </a:solidFill>
                <a:latin typeface="Arial"/>
                <a:ea typeface="Arial"/>
                <a:cs typeface="Arial"/>
                <a:sym typeface="Arial"/>
              </a:rPr>
              <a:t>Intersectional </a:t>
            </a:r>
          </a:p>
          <a:p>
            <a:pPr marL="0" marR="0" lvl="0" indent="0" algn="ctr" rtl="0">
              <a:lnSpc>
                <a:spcPct val="90000"/>
              </a:lnSpc>
              <a:spcBef>
                <a:spcPts val="0"/>
              </a:spcBef>
              <a:spcAft>
                <a:spcPts val="0"/>
              </a:spcAft>
              <a:buClr>
                <a:srgbClr val="BD5800"/>
              </a:buClr>
              <a:buSzPts val="1200"/>
              <a:buFont typeface="Arial"/>
              <a:buNone/>
            </a:pPr>
            <a:r>
              <a:rPr lang="en-US" sz="1400" b="0" i="0" u="none" strike="noStrike" cap="none" dirty="0">
                <a:solidFill>
                  <a:srgbClr val="BD5800"/>
                </a:solidFill>
                <a:latin typeface="Arial"/>
                <a:ea typeface="Arial"/>
                <a:cs typeface="Arial"/>
                <a:sym typeface="Arial"/>
              </a:rPr>
              <a:t>Research Program</a:t>
            </a:r>
            <a:endParaRPr sz="1400" b="0" i="0" u="none" strike="noStrike" cap="none" dirty="0">
              <a:solidFill>
                <a:srgbClr val="BE5800"/>
              </a:solidFill>
              <a:latin typeface="Arial"/>
              <a:ea typeface="Arial"/>
              <a:cs typeface="Arial"/>
              <a:sym typeface="Arial"/>
            </a:endParaRPr>
          </a:p>
        </p:txBody>
      </p:sp>
      <p:sp>
        <p:nvSpPr>
          <p:cNvPr id="3" name="Google Shape;287;g1a2a8a919e9_0_377">
            <a:extLst>
              <a:ext uri="{FF2B5EF4-FFF2-40B4-BE49-F238E27FC236}">
                <a16:creationId xmlns:a16="http://schemas.microsoft.com/office/drawing/2014/main" id="{F7A868A7-4613-378F-31FF-5A37695C9FD1}"/>
              </a:ext>
            </a:extLst>
          </p:cNvPr>
          <p:cNvSpPr/>
          <p:nvPr/>
        </p:nvSpPr>
        <p:spPr>
          <a:xfrm>
            <a:off x="4520290" y="3176959"/>
            <a:ext cx="1184281" cy="1604331"/>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Google Shape;301;g1a2a8a919e9_0_377">
            <a:extLst>
              <a:ext uri="{FF2B5EF4-FFF2-40B4-BE49-F238E27FC236}">
                <a16:creationId xmlns:a16="http://schemas.microsoft.com/office/drawing/2014/main" id="{58A96050-B19C-56A5-85B8-757E51F48DB3}"/>
              </a:ext>
            </a:extLst>
          </p:cNvPr>
          <p:cNvPicPr preferRelativeResize="0"/>
          <p:nvPr/>
        </p:nvPicPr>
        <p:blipFill rotWithShape="1">
          <a:blip r:embed="rId7">
            <a:alphaModFix/>
          </a:blip>
          <a:srcRect t="6942"/>
          <a:stretch/>
        </p:blipFill>
        <p:spPr>
          <a:xfrm>
            <a:off x="4920824" y="3336705"/>
            <a:ext cx="1035557" cy="1184257"/>
          </a:xfrm>
          <a:prstGeom prst="rect">
            <a:avLst/>
          </a:prstGeom>
          <a:noFill/>
          <a:ln>
            <a:noFill/>
          </a:ln>
        </p:spPr>
      </p:pic>
      <p:sp>
        <p:nvSpPr>
          <p:cNvPr id="5" name="Google Shape;302;g1a2a8a919e9_0_377">
            <a:extLst>
              <a:ext uri="{FF2B5EF4-FFF2-40B4-BE49-F238E27FC236}">
                <a16:creationId xmlns:a16="http://schemas.microsoft.com/office/drawing/2014/main" id="{1EA47A2C-5EEC-F934-74FE-79CE3AFD2FD7}"/>
              </a:ext>
            </a:extLst>
          </p:cNvPr>
          <p:cNvSpPr txBox="1"/>
          <p:nvPr/>
        </p:nvSpPr>
        <p:spPr>
          <a:xfrm>
            <a:off x="4385108" y="4447230"/>
            <a:ext cx="2358682"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200" dirty="0">
                <a:solidFill>
                  <a:srgbClr val="346E84"/>
                </a:solidFill>
                <a:highlight>
                  <a:srgbClr val="FFFFFF"/>
                </a:highlight>
              </a:rPr>
              <a:t>Urban Integrated Field Laboratories</a:t>
            </a:r>
            <a:endParaRPr sz="1200" dirty="0">
              <a:solidFill>
                <a:srgbClr val="346E84"/>
              </a:solidFill>
              <a:highlight>
                <a:srgbClr val="FFFFFF"/>
              </a:highlight>
            </a:endParaRPr>
          </a:p>
          <a:p>
            <a:pPr marL="0" lvl="0" indent="0" algn="ctr" rtl="0">
              <a:spcBef>
                <a:spcPts val="0"/>
              </a:spcBef>
              <a:spcAft>
                <a:spcPts val="0"/>
              </a:spcAft>
              <a:buNone/>
            </a:pPr>
            <a:r>
              <a:rPr lang="en-US" sz="1200" dirty="0">
                <a:solidFill>
                  <a:srgbClr val="346E84"/>
                </a:solidFill>
                <a:highlight>
                  <a:srgbClr val="FFFFFF"/>
                </a:highlight>
              </a:rPr>
              <a:t>US Department of Energy</a:t>
            </a:r>
            <a:endParaRPr sz="1200" dirty="0">
              <a:solidFill>
                <a:srgbClr val="346E84"/>
              </a:solidFill>
              <a:highlight>
                <a:srgbClr val="FFFFFF"/>
              </a:highlight>
            </a:endParaRPr>
          </a:p>
        </p:txBody>
      </p:sp>
      <p:sp>
        <p:nvSpPr>
          <p:cNvPr id="10" name="Google Shape;190;g1298eb4af2b_0_236">
            <a:extLst>
              <a:ext uri="{FF2B5EF4-FFF2-40B4-BE49-F238E27FC236}">
                <a16:creationId xmlns:a16="http://schemas.microsoft.com/office/drawing/2014/main" id="{1418C667-35D4-C8B9-6C12-47EDB0794AAD}"/>
              </a:ext>
            </a:extLst>
          </p:cNvPr>
          <p:cNvSpPr/>
          <p:nvPr/>
        </p:nvSpPr>
        <p:spPr>
          <a:xfrm>
            <a:off x="196390" y="879969"/>
            <a:ext cx="8647800" cy="2476500"/>
          </a:xfrm>
          <a:prstGeom prst="rect">
            <a:avLst/>
          </a:prstGeom>
          <a:solidFill>
            <a:srgbClr val="BD5800"/>
          </a:solidFill>
          <a:ln>
            <a:noFill/>
          </a:ln>
          <a:effectLst>
            <a:outerShdw blurRad="40000" dist="23000" dir="5400000" rotWithShape="0">
              <a:schemeClr val="dk1">
                <a:alpha val="34510"/>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pic>
        <p:nvPicPr>
          <p:cNvPr id="11" name="Picture 2" descr="C:\Users\sawp33\Pictures\Suz Photo Backup\DCIM\Etnico-Cientifico_Oct2012\129___10\ForEmail_IMG_9764.jpg">
            <a:extLst>
              <a:ext uri="{FF2B5EF4-FFF2-40B4-BE49-F238E27FC236}">
                <a16:creationId xmlns:a16="http://schemas.microsoft.com/office/drawing/2014/main" id="{25D58B8E-82E5-0F6C-1DA7-787E4ADB949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223"/>
          <a:stretch/>
        </p:blipFill>
        <p:spPr bwMode="auto">
          <a:xfrm>
            <a:off x="569112" y="1088799"/>
            <a:ext cx="3009207" cy="2175010"/>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12" name="Google Shape;192;g1298eb4af2b_0_236">
            <a:extLst>
              <a:ext uri="{FF2B5EF4-FFF2-40B4-BE49-F238E27FC236}">
                <a16:creationId xmlns:a16="http://schemas.microsoft.com/office/drawing/2014/main" id="{ACAFAACB-CB00-46F0-45F4-57D2D6583DCC}"/>
              </a:ext>
            </a:extLst>
          </p:cNvPr>
          <p:cNvSpPr txBox="1">
            <a:spLocks/>
          </p:cNvSpPr>
          <p:nvPr/>
        </p:nvSpPr>
        <p:spPr>
          <a:xfrm>
            <a:off x="3764679" y="871939"/>
            <a:ext cx="4893150" cy="2476500"/>
          </a:xfrm>
          <a:prstGeom prst="rect">
            <a:avLst/>
          </a:prstGeom>
          <a:noFill/>
          <a:ln>
            <a:noFill/>
          </a:ln>
        </p:spPr>
        <p:txBody>
          <a:bodyPr spcFirstLastPara="1" wrap="square" lIns="91425" tIns="45700" rIns="91425" bIns="45700" anchor="t" anchorCtr="0">
            <a:normAutofit fontScale="7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lvl="1">
              <a:spcBef>
                <a:spcPts val="1040"/>
              </a:spcBef>
              <a:buClr>
                <a:schemeClr val="lt1"/>
              </a:buClr>
              <a:buSzPts val="2200"/>
            </a:pPr>
            <a:r>
              <a:rPr lang="en-US" sz="4100" b="1" dirty="0">
                <a:solidFill>
                  <a:schemeClr val="lt1"/>
                </a:solidFill>
              </a:rPr>
              <a:t>Organized through a Sociotechnical lens</a:t>
            </a:r>
          </a:p>
          <a:p>
            <a:pPr marL="742950" lvl="1" indent="-285750">
              <a:spcBef>
                <a:spcPts val="1040"/>
              </a:spcBef>
              <a:buClr>
                <a:schemeClr val="lt1"/>
              </a:buClr>
              <a:buSzPts val="2200"/>
              <a:buFont typeface="Arial"/>
              <a:buChar char="–"/>
            </a:pPr>
            <a:r>
              <a:rPr lang="en-US" sz="2200" dirty="0">
                <a:solidFill>
                  <a:schemeClr val="lt1"/>
                </a:solidFill>
              </a:rPr>
              <a:t>Convergent Thinking </a:t>
            </a:r>
            <a:endParaRPr lang="en-US" dirty="0"/>
          </a:p>
          <a:p>
            <a:pPr marL="742950" lvl="1" indent="-285750">
              <a:spcBef>
                <a:spcPts val="440"/>
              </a:spcBef>
              <a:buClr>
                <a:schemeClr val="lt1"/>
              </a:buClr>
              <a:buSzPts val="2200"/>
              <a:buFont typeface="Arial"/>
              <a:buChar char="–"/>
            </a:pPr>
            <a:r>
              <a:rPr lang="en-US" sz="2200" dirty="0">
                <a:solidFill>
                  <a:schemeClr val="lt1"/>
                </a:solidFill>
              </a:rPr>
              <a:t>Trustworthy Solutions</a:t>
            </a:r>
            <a:endParaRPr lang="en-US" dirty="0"/>
          </a:p>
          <a:p>
            <a:pPr marL="742950" lvl="1" indent="-285750">
              <a:spcBef>
                <a:spcPts val="440"/>
              </a:spcBef>
              <a:buClr>
                <a:schemeClr val="lt1"/>
              </a:buClr>
              <a:buSzPts val="2200"/>
              <a:buFont typeface="Arial"/>
              <a:buChar char="–"/>
            </a:pPr>
            <a:r>
              <a:rPr lang="en-US" sz="2200" dirty="0">
                <a:solidFill>
                  <a:schemeClr val="lt1"/>
                </a:solidFill>
              </a:rPr>
              <a:t>Knowledge Exchange</a:t>
            </a:r>
          </a:p>
          <a:p>
            <a:pPr marL="742950" lvl="1" indent="-285750">
              <a:spcBef>
                <a:spcPts val="440"/>
              </a:spcBef>
              <a:buClr>
                <a:schemeClr val="lt1"/>
              </a:buClr>
              <a:buSzPts val="2200"/>
              <a:buFont typeface="Arial"/>
              <a:buChar char="–"/>
            </a:pPr>
            <a:r>
              <a:rPr lang="en-US" sz="2200" dirty="0">
                <a:solidFill>
                  <a:schemeClr val="lt1"/>
                </a:solidFill>
              </a:rPr>
              <a:t>Place-based Sensemaking</a:t>
            </a:r>
          </a:p>
        </p:txBody>
      </p:sp>
      <p:sp>
        <p:nvSpPr>
          <p:cNvPr id="13" name="Google Shape;191;g1298eb4af2b_0_236">
            <a:extLst>
              <a:ext uri="{FF2B5EF4-FFF2-40B4-BE49-F238E27FC236}">
                <a16:creationId xmlns:a16="http://schemas.microsoft.com/office/drawing/2014/main" id="{3AA9B166-A321-1433-505B-858489A05041}"/>
              </a:ext>
            </a:extLst>
          </p:cNvPr>
          <p:cNvSpPr txBox="1">
            <a:spLocks/>
          </p:cNvSpPr>
          <p:nvPr/>
        </p:nvSpPr>
        <p:spPr>
          <a:xfrm>
            <a:off x="260890" y="265762"/>
            <a:ext cx="8518800" cy="8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3F3F3F"/>
              </a:buClr>
              <a:buSzPts val="1800"/>
              <a:buFont typeface="Arial"/>
              <a:buNone/>
              <a:defRPr sz="4400" b="0" i="0" u="none" strike="noStrike" cap="none">
                <a:solidFill>
                  <a:srgbClr val="3F3F3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Clr>
                <a:srgbClr val="BD5800"/>
              </a:buClr>
              <a:buSzPts val="4000"/>
              <a:buFont typeface="Arial Black"/>
              <a:buNone/>
            </a:pPr>
            <a:r>
              <a:rPr lang="en-US" sz="2800" b="1">
                <a:solidFill>
                  <a:srgbClr val="BD5800"/>
                </a:solidFill>
                <a:latin typeface="Arial Black"/>
                <a:ea typeface="Arial Black"/>
                <a:cs typeface="Arial Black"/>
                <a:sym typeface="Arial Black"/>
              </a:rPr>
              <a:t>Achieving the Speed of Trust</a:t>
            </a:r>
            <a:endParaRPr lang="en-US" sz="28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1a2a8a919e9_0_377"/>
          <p:cNvSpPr/>
          <p:nvPr/>
        </p:nvSpPr>
        <p:spPr>
          <a:xfrm>
            <a:off x="123900" y="3905175"/>
            <a:ext cx="808800" cy="8574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1a2a8a919e9_0_377"/>
          <p:cNvSpPr txBox="1">
            <a:spLocks noGrp="1"/>
          </p:cNvSpPr>
          <p:nvPr>
            <p:ph type="subTitle" idx="1"/>
          </p:nvPr>
        </p:nvSpPr>
        <p:spPr>
          <a:xfrm>
            <a:off x="452733" y="3573379"/>
            <a:ext cx="4251600" cy="818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315"/>
              </a:spcBef>
              <a:spcAft>
                <a:spcPts val="450"/>
              </a:spcAft>
              <a:buSzPts val="1260"/>
              <a:buNone/>
            </a:pPr>
            <a:r>
              <a:rPr lang="en-US"/>
              <a:t>Thanks to our Partners and Funders</a:t>
            </a:r>
            <a:endParaRPr/>
          </a:p>
        </p:txBody>
      </p:sp>
      <p:sp>
        <p:nvSpPr>
          <p:cNvPr id="289" name="Google Shape;289;g1a2a8a919e9_0_377"/>
          <p:cNvSpPr txBox="1">
            <a:spLocks noGrp="1"/>
          </p:cNvSpPr>
          <p:nvPr>
            <p:ph type="ctrTitle"/>
          </p:nvPr>
        </p:nvSpPr>
        <p:spPr>
          <a:xfrm>
            <a:off x="46000" y="992553"/>
            <a:ext cx="8229600" cy="8574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1C2B39"/>
              </a:buClr>
              <a:buSzPts val="3960"/>
              <a:buFont typeface="Arial Black"/>
              <a:buNone/>
            </a:pPr>
            <a:r>
              <a:rPr lang="en-US" sz="2800">
                <a:latin typeface="Arial Black"/>
                <a:ea typeface="Arial Black"/>
                <a:cs typeface="Arial Black"/>
                <a:sym typeface="Arial Black"/>
              </a:rPr>
              <a:t>Contact</a:t>
            </a:r>
            <a:r>
              <a:rPr lang="en-US" sz="2800" b="1">
                <a:latin typeface="Arial Black"/>
                <a:ea typeface="Arial Black"/>
                <a:cs typeface="Arial Black"/>
                <a:sym typeface="Arial Black"/>
              </a:rPr>
              <a:t>:</a:t>
            </a:r>
            <a:endParaRPr sz="2800"/>
          </a:p>
        </p:txBody>
      </p:sp>
      <p:sp>
        <p:nvSpPr>
          <p:cNvPr id="290" name="Google Shape;290;g1a2a8a919e9_0_377"/>
          <p:cNvSpPr txBox="1">
            <a:spLocks noGrp="1"/>
          </p:cNvSpPr>
          <p:nvPr>
            <p:ph type="body" idx="4294967295"/>
          </p:nvPr>
        </p:nvSpPr>
        <p:spPr>
          <a:xfrm>
            <a:off x="804725" y="1924356"/>
            <a:ext cx="4841332" cy="1146000"/>
          </a:xfrm>
          <a:prstGeom prst="rect">
            <a:avLst/>
          </a:prstGeom>
          <a:noFill/>
          <a:ln>
            <a:noFill/>
          </a:ln>
        </p:spPr>
        <p:txBody>
          <a:bodyPr spcFirstLastPara="1" wrap="square" lIns="91425" tIns="45700" rIns="91425" bIns="45700" anchor="t" anchorCtr="0">
            <a:normAutofit fontScale="32500" lnSpcReduction="20000"/>
          </a:bodyPr>
          <a:lstStyle/>
          <a:p>
            <a:pPr marL="0" lvl="0" indent="0" algn="l" rtl="0">
              <a:lnSpc>
                <a:spcPct val="100000"/>
              </a:lnSpc>
              <a:spcBef>
                <a:spcPts val="0"/>
              </a:spcBef>
              <a:spcAft>
                <a:spcPts val="0"/>
              </a:spcAft>
              <a:buClr>
                <a:srgbClr val="BD5800"/>
              </a:buClr>
              <a:buSzPct val="30957"/>
              <a:buNone/>
            </a:pPr>
            <a:r>
              <a:rPr lang="en-US" sz="9367" dirty="0" err="1">
                <a:solidFill>
                  <a:srgbClr val="BD5800"/>
                </a:solidFill>
                <a:latin typeface="Arial"/>
                <a:ea typeface="Arial"/>
                <a:cs typeface="Arial"/>
                <a:sym typeface="Arial"/>
              </a:rPr>
              <a:t>spierce@tacc.utexas.edu</a:t>
            </a:r>
            <a:endParaRPr sz="9367" dirty="0">
              <a:solidFill>
                <a:srgbClr val="BD5800"/>
              </a:solidFill>
              <a:latin typeface="Arial"/>
              <a:ea typeface="Arial"/>
              <a:cs typeface="Arial"/>
              <a:sym typeface="Arial"/>
            </a:endParaRPr>
          </a:p>
          <a:p>
            <a:pPr marL="0" lvl="0" indent="0" algn="l" rtl="0">
              <a:lnSpc>
                <a:spcPct val="100000"/>
              </a:lnSpc>
              <a:spcBef>
                <a:spcPts val="406"/>
              </a:spcBef>
              <a:spcAft>
                <a:spcPts val="0"/>
              </a:spcAft>
              <a:buClr>
                <a:srgbClr val="1C2B39"/>
              </a:buClr>
              <a:buSzPct val="193333"/>
              <a:buNone/>
            </a:pPr>
            <a:endParaRPr lang="en-US" dirty="0"/>
          </a:p>
          <a:p>
            <a:pPr marL="0" lvl="0" indent="0" algn="l" rtl="0">
              <a:lnSpc>
                <a:spcPct val="100000"/>
              </a:lnSpc>
              <a:spcBef>
                <a:spcPts val="406"/>
              </a:spcBef>
              <a:spcAft>
                <a:spcPts val="0"/>
              </a:spcAft>
              <a:buClr>
                <a:srgbClr val="1C2B39"/>
              </a:buClr>
              <a:buSzPct val="193333"/>
              <a:buNone/>
            </a:pPr>
            <a:endParaRPr dirty="0"/>
          </a:p>
          <a:p>
            <a:pPr marL="0" lvl="0" indent="0" algn="l" rtl="0">
              <a:lnSpc>
                <a:spcPct val="100000"/>
              </a:lnSpc>
              <a:spcBef>
                <a:spcPts val="406"/>
              </a:spcBef>
              <a:spcAft>
                <a:spcPts val="0"/>
              </a:spcAft>
              <a:buClr>
                <a:srgbClr val="3F3F3F"/>
              </a:buClr>
              <a:buSzPct val="100000"/>
              <a:buNone/>
            </a:pPr>
            <a:r>
              <a:rPr lang="en-US" sz="2900" dirty="0">
                <a:latin typeface="Arial"/>
                <a:ea typeface="Arial"/>
                <a:cs typeface="Arial"/>
                <a:sym typeface="Arial"/>
              </a:rPr>
              <a:t>	</a:t>
            </a:r>
            <a:endParaRPr dirty="0"/>
          </a:p>
        </p:txBody>
      </p:sp>
      <p:pic>
        <p:nvPicPr>
          <p:cNvPr id="291" name="Google Shape;291;g1a2a8a919e9_0_377"/>
          <p:cNvPicPr preferRelativeResize="0"/>
          <p:nvPr/>
        </p:nvPicPr>
        <p:blipFill rotWithShape="1">
          <a:blip r:embed="rId3">
            <a:alphaModFix/>
          </a:blip>
          <a:srcRect/>
          <a:stretch/>
        </p:blipFill>
        <p:spPr>
          <a:xfrm>
            <a:off x="471340" y="2009775"/>
            <a:ext cx="333375" cy="333375"/>
          </a:xfrm>
          <a:prstGeom prst="rect">
            <a:avLst/>
          </a:prstGeom>
          <a:noFill/>
          <a:ln>
            <a:noFill/>
          </a:ln>
        </p:spPr>
      </p:pic>
      <p:cxnSp>
        <p:nvCxnSpPr>
          <p:cNvPr id="292" name="Google Shape;292;g1a2a8a919e9_0_377"/>
          <p:cNvCxnSpPr/>
          <p:nvPr/>
        </p:nvCxnSpPr>
        <p:spPr>
          <a:xfrm>
            <a:off x="0" y="5010150"/>
            <a:ext cx="9144000" cy="0"/>
          </a:xfrm>
          <a:prstGeom prst="straightConnector1">
            <a:avLst/>
          </a:prstGeom>
          <a:noFill/>
          <a:ln w="381000" cap="flat" cmpd="sng">
            <a:solidFill>
              <a:schemeClr val="lt1"/>
            </a:solidFill>
            <a:prstDash val="solid"/>
            <a:round/>
            <a:headEnd type="none" w="sm" len="sm"/>
            <a:tailEnd type="none" w="sm" len="sm"/>
          </a:ln>
        </p:spPr>
      </p:cxnSp>
      <p:sp>
        <p:nvSpPr>
          <p:cNvPr id="293" name="Google Shape;293;g1a2a8a919e9_0_377"/>
          <p:cNvSpPr txBox="1"/>
          <p:nvPr/>
        </p:nvSpPr>
        <p:spPr>
          <a:xfrm>
            <a:off x="379344" y="4914899"/>
            <a:ext cx="8307600" cy="457200"/>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BD5800"/>
              </a:buClr>
              <a:buSzPts val="1200"/>
              <a:buFont typeface="Arial"/>
              <a:buNone/>
            </a:pPr>
            <a:r>
              <a:rPr lang="en-US" sz="1200" b="0" i="0" u="none" strike="noStrike" cap="none">
                <a:solidFill>
                  <a:srgbClr val="BD5800"/>
                </a:solidFill>
                <a:latin typeface="Arial"/>
                <a:ea typeface="Arial"/>
                <a:cs typeface="Arial"/>
                <a:sym typeface="Arial"/>
              </a:rPr>
              <a:t>PlanetTexas2050.utexas.edu</a:t>
            </a:r>
            <a:endParaRPr sz="1400" b="0" i="0" u="none" strike="noStrike" cap="none">
              <a:solidFill>
                <a:srgbClr val="000000"/>
              </a:solidFill>
              <a:latin typeface="Arial"/>
              <a:ea typeface="Arial"/>
              <a:cs typeface="Arial"/>
              <a:sym typeface="Arial"/>
            </a:endParaRPr>
          </a:p>
          <a:p>
            <a:pPr marL="0" marR="0" lvl="0" indent="0" algn="r" rtl="0">
              <a:lnSpc>
                <a:spcPct val="90000"/>
              </a:lnSpc>
              <a:spcBef>
                <a:spcPts val="1000"/>
              </a:spcBef>
              <a:spcAft>
                <a:spcPts val="0"/>
              </a:spcAft>
              <a:buClr>
                <a:schemeClr val="lt1"/>
              </a:buClr>
              <a:buSzPts val="1600"/>
              <a:buFont typeface="Arial"/>
              <a:buNone/>
            </a:pPr>
            <a:endParaRPr sz="1600" b="0" i="0" u="none" strike="noStrike" cap="none">
              <a:solidFill>
                <a:schemeClr val="lt1"/>
              </a:solidFill>
              <a:latin typeface="Arial"/>
              <a:ea typeface="Arial"/>
              <a:cs typeface="Arial"/>
              <a:sym typeface="Arial"/>
            </a:endParaRPr>
          </a:p>
        </p:txBody>
      </p:sp>
      <p:pic>
        <p:nvPicPr>
          <p:cNvPr id="294" name="Google Shape;294;g1a2a8a919e9_0_377" descr="Logo&#10;&#10;Description automatically generated"/>
          <p:cNvPicPr preferRelativeResize="0"/>
          <p:nvPr/>
        </p:nvPicPr>
        <p:blipFill rotWithShape="1">
          <a:blip r:embed="rId4">
            <a:alphaModFix/>
          </a:blip>
          <a:srcRect r="-310" b="28570"/>
          <a:stretch/>
        </p:blipFill>
        <p:spPr>
          <a:xfrm>
            <a:off x="377020" y="4947334"/>
            <a:ext cx="2035238" cy="202251"/>
          </a:xfrm>
          <a:prstGeom prst="rect">
            <a:avLst/>
          </a:prstGeom>
          <a:noFill/>
          <a:ln>
            <a:noFill/>
          </a:ln>
        </p:spPr>
      </p:pic>
      <p:pic>
        <p:nvPicPr>
          <p:cNvPr id="295" name="Google Shape;295;g1a2a8a919e9_0_377"/>
          <p:cNvPicPr preferRelativeResize="0"/>
          <p:nvPr/>
        </p:nvPicPr>
        <p:blipFill rotWithShape="1">
          <a:blip r:embed="rId5">
            <a:alphaModFix/>
          </a:blip>
          <a:srcRect/>
          <a:stretch/>
        </p:blipFill>
        <p:spPr>
          <a:xfrm>
            <a:off x="1090343" y="4067713"/>
            <a:ext cx="611482" cy="614674"/>
          </a:xfrm>
          <a:prstGeom prst="rect">
            <a:avLst/>
          </a:prstGeom>
          <a:noFill/>
          <a:ln>
            <a:noFill/>
          </a:ln>
        </p:spPr>
      </p:pic>
      <p:grpSp>
        <p:nvGrpSpPr>
          <p:cNvPr id="296" name="Google Shape;296;g1a2a8a919e9_0_377"/>
          <p:cNvGrpSpPr/>
          <p:nvPr/>
        </p:nvGrpSpPr>
        <p:grpSpPr>
          <a:xfrm>
            <a:off x="1859468" y="4146427"/>
            <a:ext cx="1017847" cy="457236"/>
            <a:chOff x="2124803" y="3547594"/>
            <a:chExt cx="1885950" cy="766531"/>
          </a:xfrm>
        </p:grpSpPr>
        <p:sp>
          <p:nvSpPr>
            <p:cNvPr id="297" name="Google Shape;297;g1a2a8a919e9_0_377"/>
            <p:cNvSpPr/>
            <p:nvPr/>
          </p:nvSpPr>
          <p:spPr>
            <a:xfrm>
              <a:off x="2203700" y="3552125"/>
              <a:ext cx="1756800" cy="762000"/>
            </a:xfrm>
            <a:prstGeom prst="roundRect">
              <a:avLst>
                <a:gd name="adj" fmla="val 16667"/>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8" name="Google Shape;298;g1a2a8a919e9_0_377" descr="A black and white logo&#10;&#10;Description automatically generated with medium confidence"/>
            <p:cNvPicPr preferRelativeResize="0"/>
            <p:nvPr/>
          </p:nvPicPr>
          <p:blipFill rotWithShape="1">
            <a:blip r:embed="rId6">
              <a:alphaModFix/>
            </a:blip>
            <a:srcRect b="28418"/>
            <a:stretch/>
          </p:blipFill>
          <p:spPr>
            <a:xfrm>
              <a:off x="2124803" y="3547594"/>
              <a:ext cx="1885950" cy="762000"/>
            </a:xfrm>
            <a:prstGeom prst="rect">
              <a:avLst/>
            </a:prstGeom>
            <a:noFill/>
            <a:ln>
              <a:noFill/>
            </a:ln>
          </p:spPr>
        </p:pic>
      </p:grpSp>
      <p:pic>
        <p:nvPicPr>
          <p:cNvPr id="299" name="Google Shape;299;g1a2a8a919e9_0_377"/>
          <p:cNvPicPr preferRelativeResize="0"/>
          <p:nvPr/>
        </p:nvPicPr>
        <p:blipFill rotWithShape="1">
          <a:blip r:embed="rId7">
            <a:alphaModFix/>
          </a:blip>
          <a:srcRect/>
          <a:stretch/>
        </p:blipFill>
        <p:spPr>
          <a:xfrm>
            <a:off x="2994593" y="4169425"/>
            <a:ext cx="1424157" cy="411250"/>
          </a:xfrm>
          <a:prstGeom prst="rect">
            <a:avLst/>
          </a:prstGeom>
          <a:noFill/>
          <a:ln>
            <a:noFill/>
          </a:ln>
        </p:spPr>
      </p:pic>
      <p:sp>
        <p:nvSpPr>
          <p:cNvPr id="300" name="Google Shape;300;g1a2a8a919e9_0_377"/>
          <p:cNvSpPr txBox="1">
            <a:spLocks noGrp="1"/>
          </p:cNvSpPr>
          <p:nvPr>
            <p:ph type="sldNum" idx="12"/>
          </p:nvPr>
        </p:nvSpPr>
        <p:spPr>
          <a:xfrm>
            <a:off x="8714232" y="4904137"/>
            <a:ext cx="305400" cy="139500"/>
          </a:xfrm>
          <a:prstGeom prst="rect">
            <a:avLst/>
          </a:prstGeom>
          <a:noFill/>
          <a:ln>
            <a:noFill/>
          </a:ln>
        </p:spPr>
        <p:txBody>
          <a:bodyPr spcFirstLastPara="1" wrap="square" lIns="0" tIns="45700" rIns="91425" bIns="45700" anchor="ctr" anchorCtr="0">
            <a:noAutofit/>
          </a:bodyPr>
          <a:lstStyle/>
          <a:p>
            <a:pPr marL="0" lvl="0" indent="0" algn="l" rtl="0">
              <a:lnSpc>
                <a:spcPct val="100000"/>
              </a:lnSpc>
              <a:spcBef>
                <a:spcPts val="0"/>
              </a:spcBef>
              <a:spcAft>
                <a:spcPts val="0"/>
              </a:spcAft>
              <a:buClr>
                <a:srgbClr val="000000"/>
              </a:buClr>
              <a:buSzPts val="750"/>
              <a:buFont typeface="Arial"/>
              <a:buNone/>
            </a:pPr>
            <a:fld id="{00000000-1234-1234-1234-123412341234}" type="slidenum">
              <a:rPr lang="en-US" sz="750">
                <a:solidFill>
                  <a:schemeClr val="lt1"/>
                </a:solidFill>
              </a:rPr>
              <a:t>36</a:t>
            </a:fld>
            <a:endParaRPr sz="750">
              <a:solidFill>
                <a:schemeClr val="lt1"/>
              </a:solidFill>
            </a:endParaRPr>
          </a:p>
        </p:txBody>
      </p:sp>
      <p:pic>
        <p:nvPicPr>
          <p:cNvPr id="301" name="Google Shape;301;g1a2a8a919e9_0_377"/>
          <p:cNvPicPr preferRelativeResize="0"/>
          <p:nvPr/>
        </p:nvPicPr>
        <p:blipFill rotWithShape="1">
          <a:blip r:embed="rId8">
            <a:alphaModFix/>
          </a:blip>
          <a:srcRect t="6942"/>
          <a:stretch/>
        </p:blipFill>
        <p:spPr>
          <a:xfrm>
            <a:off x="238450" y="3905175"/>
            <a:ext cx="579700" cy="555625"/>
          </a:xfrm>
          <a:prstGeom prst="rect">
            <a:avLst/>
          </a:prstGeom>
          <a:noFill/>
          <a:ln>
            <a:noFill/>
          </a:ln>
        </p:spPr>
      </p:pic>
      <p:sp>
        <p:nvSpPr>
          <p:cNvPr id="302" name="Google Shape;302;g1a2a8a919e9_0_377"/>
          <p:cNvSpPr txBox="1"/>
          <p:nvPr/>
        </p:nvSpPr>
        <p:spPr>
          <a:xfrm>
            <a:off x="123900" y="4315275"/>
            <a:ext cx="867000" cy="507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00" b="1" dirty="0">
                <a:solidFill>
                  <a:srgbClr val="346E84"/>
                </a:solidFill>
                <a:highlight>
                  <a:srgbClr val="FFFFFF"/>
                </a:highlight>
              </a:rPr>
              <a:t>Urban Integrated Field Laboratories</a:t>
            </a:r>
            <a:endParaRPr sz="600" b="1" dirty="0">
              <a:solidFill>
                <a:srgbClr val="346E84"/>
              </a:solidFill>
              <a:highlight>
                <a:srgbClr val="FFFFFF"/>
              </a:highlight>
            </a:endParaRPr>
          </a:p>
          <a:p>
            <a:pPr marL="0" lvl="0" indent="0" algn="ctr" rtl="0">
              <a:spcBef>
                <a:spcPts val="0"/>
              </a:spcBef>
              <a:spcAft>
                <a:spcPts val="0"/>
              </a:spcAft>
              <a:buNone/>
            </a:pPr>
            <a:r>
              <a:rPr lang="en-US" sz="900" b="1" dirty="0">
                <a:solidFill>
                  <a:srgbClr val="346E84"/>
                </a:solidFill>
                <a:highlight>
                  <a:srgbClr val="FFFFFF"/>
                </a:highlight>
              </a:rPr>
              <a:t>US DOE</a:t>
            </a:r>
            <a:endParaRPr sz="900" b="1" dirty="0">
              <a:solidFill>
                <a:srgbClr val="346E84"/>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6" name="Google Shape;406;p26"/>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1/2</a:t>
            </a:r>
            <a:endParaRPr dirty="0"/>
          </a:p>
        </p:txBody>
      </p:sp>
      <p:sp>
        <p:nvSpPr>
          <p:cNvPr id="2" name="TextBox 1">
            <a:extLst>
              <a:ext uri="{FF2B5EF4-FFF2-40B4-BE49-F238E27FC236}">
                <a16:creationId xmlns:a16="http://schemas.microsoft.com/office/drawing/2014/main" id="{8D44E75D-FAB0-D826-1F48-9CCEDECED035}"/>
              </a:ext>
            </a:extLst>
          </p:cNvPr>
          <p:cNvSpPr txBox="1"/>
          <p:nvPr/>
        </p:nvSpPr>
        <p:spPr>
          <a:xfrm>
            <a:off x="24937" y="803850"/>
            <a:ext cx="9119063" cy="4339650"/>
          </a:xfrm>
          <a:prstGeom prst="rect">
            <a:avLst/>
          </a:prstGeom>
          <a:noFill/>
        </p:spPr>
        <p:txBody>
          <a:bodyPr wrap="square" rtlCol="0">
            <a:spAutoFit/>
          </a:bodyPr>
          <a:lstStyle/>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AAAI, 2019, A 20-Year Roadmap for AI Research, Honolulu, Hawaii from Townhall, </a:t>
            </a:r>
            <a:r>
              <a:rPr lang="en-US" sz="1200" b="0" i="0" u="sng" strike="noStrike" cap="none" dirty="0">
                <a:solidFill>
                  <a:srgbClr val="BE5800"/>
                </a:solidFill>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https://aaai.org/Conferences/AAAI-19/townhall-a-20-year-roadmap-for-ai-research/</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Hamilton, S. H., Hunt, R. J., Jakeman, A. J., Pierce, S. A., Snow, V. O., Babbar-Sebens, M., Fu, B., Gober, P., Hill, M. C., Iwanaga, T., Loucks, D. P., Merritt, W. S., Peckham, S. D., Richmond, A. K., Zare, F., Ames, D., &amp; Bammer, G. (2019). Effective modeling for Integrated Water Resource Management: A guide to contextual practices by phases and steps and future opportunities.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116</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40–56.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/10.1016/j.envsoft.2019.02.013</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Bennett, N. D., Croke, B. F. W.,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Guariso</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G., Guillaume, J. H. A., Hamilton, S. H., Jakeman, A. J., Marsili-</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Libelli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Newham, L. T. H., Norton, J. P., Perrin, C., Pierce, S. A., Robson, B., Seppelt, 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 Fath, B. D., &amp;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Andreassian</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V. (2013).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performance of environmental models.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40</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1–20.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/10.1016/j.envsoft.2012.09.011</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Cleveland, S. B.,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Jamthe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Padhy</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Powell, J., Stubbs, J., Daniels, M. D.,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Jacobs, G. (2019, September 23). Tapis-CHORDS Integration: Time-Series Data Support in Science Gateway Infrastructure, Gateways 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PEARC19: RISE OF THE MACHINES (LEARNING)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Practice Experience in Advanced Research Computing (PEARC) Conference Series, Chicago, IL, United States.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/10.17605/OSF.IO/NR3X6</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Kumar, V., Khandelwal, A., Steinbach, M., Tayal, K.,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Shu, L. (2021). Artificial Intelligence for Modeling Complex Systems: Taming the Complexity of Expert Models to Improve Decision Making.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ACM Transactions on Interactive Intelligent Systems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(2), 1–49.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/10.1145/3453172</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Pierce, S.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Babaie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 Banerjee, A., Borne, K., Bust, G., Cheatham, M., Ebert-Uphoff, I., Gomes, C., Hill, M., Horel, J., Hsu, L., Kinter, J., Knoblock, C., Krum, D., Kumar, V.,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Lermusiaux</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P., Liu, Y., North, C., Zhang, J. (2018). Intelligent systems for geosciences: An essential research agenda.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Communications of the ACM</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 76–84.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/10.1145/3192335</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Gil, Y., &amp; Selman, B. (2019).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20-Year Community Roadmap for Artificial Intelligence Research in the US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(arXiv:1908.02624).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http://</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arxiv.org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/abs/1908.02624</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Guillaume, J. H. A., Jakeman, A. J., &amp;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(2015). Integrated assessment and modelling: Overview and synthesis of salient dimensions.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64</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215–229.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/10.1016/j.envsoft.2014.12.005</a:t>
            </a:r>
          </a:p>
          <a:p>
            <a:endParaRPr lang="en-US" sz="1200" i="1" dirty="0">
              <a:solidFill>
                <a:schemeClr val="tx1">
                  <a:lumMod val="75000"/>
                  <a:lumOff val="25000"/>
                </a:schemeClr>
              </a:solidFill>
              <a:latin typeface="+mn-lt"/>
            </a:endParaRPr>
          </a:p>
        </p:txBody>
      </p:sp>
    </p:spTree>
    <p:extLst>
      <p:ext uri="{BB962C8B-B14F-4D97-AF65-F5344CB8AC3E}">
        <p14:creationId xmlns:p14="http://schemas.microsoft.com/office/powerpoint/2010/main" val="2595991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86F2E8-12C9-88DC-62FD-EB84BC250127}"/>
              </a:ext>
            </a:extLst>
          </p:cNvPr>
          <p:cNvSpPr txBox="1"/>
          <p:nvPr/>
        </p:nvSpPr>
        <p:spPr>
          <a:xfrm>
            <a:off x="169683" y="509050"/>
            <a:ext cx="8974317" cy="4524315"/>
          </a:xfrm>
          <a:prstGeom prst="rect">
            <a:avLst/>
          </a:prstGeom>
          <a:noFill/>
        </p:spPr>
        <p:txBody>
          <a:bodyPr wrap="square">
            <a:spAutoFit/>
          </a:bodyPr>
          <a:lstStyle/>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Hamilton, S. H., Fu, B., Guillaume, J. H. A., Badham, J.,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Elsawah</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S., Gober, P., Hunt, R. J., Iwanaga, T., Jakeman, A. J., Ames, D. P., Curtis, A., Hill, M. C.,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&amp; Zare, F. (2019). A framework for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characterising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and evaluating the effectiveness of environmental modelling.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118</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83–98.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/10.1016/j.envsoft.2019.04.008</a:t>
            </a: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Huyen, C., 2024, What I learned from looking at 900 most popular open source AI tools, blog post accessed on March 18, 2024 at </a:t>
            </a:r>
            <a:r>
              <a:rPr lang="en-US" sz="1200" b="0" i="0" u="sng" strike="noStrike" cap="none" dirty="0">
                <a:solidFill>
                  <a:srgbClr val="3F3F3F"/>
                </a:solidFill>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https://huyenchip.com/2024/03/14/ai-oss.html</a:t>
            </a:r>
            <a:r>
              <a:rPr lang="en-US" sz="1200" b="0" i="0" u="none" strike="noStrike" cap="none" dirty="0">
                <a:solidFill>
                  <a:srgbClr val="3F3F3F"/>
                </a:solidFill>
                <a:latin typeface="Calibri" panose="020F0502020204030204" pitchFamily="34" charset="0"/>
                <a:cs typeface="Calibri" panose="020F0502020204030204" pitchFamily="34" charset="0"/>
                <a:sym typeface="Arial"/>
              </a:rPr>
              <a:t>.</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a:p>
            <a:r>
              <a:rPr lang="en-US" sz="1200" b="0" i="0" u="none" strike="noStrike" cap="none" dirty="0">
                <a:solidFill>
                  <a:srgbClr val="BE5800"/>
                </a:solidFill>
                <a:latin typeface="Calibri" panose="020F0502020204030204" pitchFamily="34" charset="0"/>
                <a:cs typeface="Calibri" panose="020F0502020204030204" pitchFamily="34" charset="0"/>
                <a:sym typeface="Arial"/>
              </a:rPr>
              <a:t>Kaplan, J., 2016, Artificial Intelligence: What Everyone Needs to Know, Oxford University Press, 165 p.</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Mobley, W., Faust, K., Stephens, K., 2024, AI-enabled Modeling with Stakeholders, international Environmental Modeling and Simulation Society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iEMSS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Annual meeting, June 23-27, 2024, East Lansing, USA.</a:t>
            </a:r>
          </a:p>
          <a:p>
            <a:r>
              <a:rPr lang="en-US" sz="1200" b="0" u="none" strike="noStrike" dirty="0">
                <a:solidFill>
                  <a:srgbClr val="B05306"/>
                </a:solidFill>
                <a:effectLst/>
                <a:latin typeface="Calibri" panose="020F0502020204030204" pitchFamily="34" charset="0"/>
                <a:cs typeface="Calibri" panose="020F0502020204030204" pitchFamily="34" charset="0"/>
              </a:rPr>
              <a:t>Pennington, D.,  Ebert-Uphoff,  I.,  Freed, N., </a:t>
            </a:r>
            <a:r>
              <a:rPr lang="en-US" sz="1200" b="1" u="none" strike="noStrike" dirty="0">
                <a:solidFill>
                  <a:srgbClr val="B05306"/>
                </a:solidFill>
                <a:effectLst/>
                <a:highlight>
                  <a:srgbClr val="FFFF00"/>
                </a:highlight>
                <a:latin typeface="Calibri" panose="020F0502020204030204" pitchFamily="34" charset="0"/>
                <a:cs typeface="Calibri" panose="020F0502020204030204" pitchFamily="34" charset="0"/>
              </a:rPr>
              <a:t>Martin,  J.,</a:t>
            </a:r>
            <a:r>
              <a:rPr lang="en-US" sz="1200" b="1" u="none" strike="noStrike" dirty="0">
                <a:solidFill>
                  <a:srgbClr val="B05306"/>
                </a:solidFill>
                <a:effectLst/>
                <a:latin typeface="Calibri" panose="020F0502020204030204" pitchFamily="34" charset="0"/>
                <a:cs typeface="Calibri" panose="020F0502020204030204" pitchFamily="34" charset="0"/>
              </a:rPr>
              <a:t> Pierce,  SA, </a:t>
            </a:r>
            <a:r>
              <a:rPr lang="en-US" sz="1200" b="0" u="none" strike="noStrike" dirty="0">
                <a:solidFill>
                  <a:srgbClr val="B05306"/>
                </a:solidFill>
                <a:effectLst/>
                <a:latin typeface="Calibri" panose="020F0502020204030204" pitchFamily="34" charset="0"/>
                <a:cs typeface="Calibri" panose="020F0502020204030204" pitchFamily="34" charset="0"/>
              </a:rPr>
              <a:t>2019, Bridging sustainability  science,  earth science, and data science through interdisciplinary  education, Sustainability Science, https://</a:t>
            </a:r>
            <a:r>
              <a:rPr lang="en-US" sz="1200" b="0" u="none" strike="noStrike" dirty="0" err="1">
                <a:solidFill>
                  <a:srgbClr val="B05306"/>
                </a:solidFill>
                <a:effectLst/>
                <a:latin typeface="Calibri" panose="020F0502020204030204" pitchFamily="34" charset="0"/>
                <a:cs typeface="Calibri" panose="020F0502020204030204" pitchFamily="34" charset="0"/>
              </a:rPr>
              <a:t>doi.org</a:t>
            </a:r>
            <a:r>
              <a:rPr lang="en-US" sz="1200" b="0" u="none" strike="noStrike" dirty="0">
                <a:solidFill>
                  <a:srgbClr val="B05306"/>
                </a:solidFill>
                <a:effectLst/>
                <a:latin typeface="Calibri" panose="020F0502020204030204" pitchFamily="34" charset="0"/>
                <a:cs typeface="Calibri" panose="020F0502020204030204" pitchFamily="34" charset="0"/>
              </a:rPr>
              <a:t>/10.1007/s11625-019-00735-3, pp. 1-15.</a:t>
            </a:r>
          </a:p>
          <a:p>
            <a:r>
              <a:rPr lang="en-US" sz="1200" b="1" u="none" strike="noStrike" dirty="0">
                <a:solidFill>
                  <a:srgbClr val="B05306"/>
                </a:solidFill>
                <a:effectLst/>
                <a:latin typeface="Calibri" panose="020F0502020204030204" pitchFamily="34" charset="0"/>
                <a:cs typeface="Calibri" panose="020F0502020204030204" pitchFamily="34" charset="0"/>
              </a:rPr>
              <a:t>Pierce, S.A</a:t>
            </a:r>
            <a:r>
              <a:rPr lang="en-US" sz="1200" b="0" u="none" strike="noStrike" dirty="0">
                <a:solidFill>
                  <a:srgbClr val="B05306"/>
                </a:solidFill>
                <a:effectLst/>
                <a:latin typeface="Calibri" panose="020F0502020204030204" pitchFamily="34" charset="0"/>
                <a:cs typeface="Calibri" panose="020F0502020204030204" pitchFamily="34" charset="0"/>
              </a:rPr>
              <a:t>. 2008. Pieces of a puzzle: Why transdisciplinary socio</a:t>
            </a:r>
            <a:r>
              <a:rPr lang="th-TH" sz="1200" b="0" u="none" strike="noStrike" dirty="0" err="1">
                <a:solidFill>
                  <a:srgbClr val="B05306"/>
                </a:solidFill>
                <a:effectLst/>
                <a:latin typeface="Calibri" panose="020F0502020204030204" pitchFamily="34" charset="0"/>
              </a:rPr>
              <a:t>ฉ</a:t>
            </a:r>
            <a:r>
              <a:rPr lang="th-TH" sz="1200" b="0" u="none" strike="noStrike" dirty="0">
                <a:solidFill>
                  <a:srgbClr val="B05306"/>
                </a:solidFill>
                <a:effectLst/>
                <a:latin typeface="Calibri" panose="020F0502020204030204" pitchFamily="34" charset="0"/>
              </a:rPr>
              <a:t>\</a:t>
            </a:r>
            <a:r>
              <a:rPr lang="en-US" sz="1200" b="0" u="none" strike="noStrike" dirty="0">
                <a:solidFill>
                  <a:srgbClr val="B05306"/>
                </a:solidFill>
                <a:effectLst/>
                <a:latin typeface="Calibri" panose="020F0502020204030204" pitchFamily="34" charset="0"/>
                <a:cs typeface="Calibri" panose="020F0502020204030204" pitchFamily="34" charset="0"/>
              </a:rPr>
              <a:t>technical tools are necessary to address water resources policy, presented at the 2008 Meeting of the American Institute of Professional Geologists, Arizona Hydrological Society, and 3rd International Professional Geology Conference, Flagstaff, Arizona, USA, September 20</a:t>
            </a:r>
            <a:r>
              <a:rPr lang="th-TH" sz="1200" b="0" u="none" strike="noStrike" dirty="0" err="1">
                <a:solidFill>
                  <a:srgbClr val="B05306"/>
                </a:solidFill>
                <a:effectLst/>
                <a:latin typeface="Calibri" panose="020F0502020204030204" pitchFamily="34" charset="0"/>
              </a:rPr>
              <a:t>จ</a:t>
            </a:r>
            <a:r>
              <a:rPr lang="en-US" sz="1200" b="0" u="none" strike="noStrike" dirty="0">
                <a:solidFill>
                  <a:srgbClr val="B05306"/>
                </a:solidFill>
                <a:effectLst/>
                <a:latin typeface="Calibri" panose="020F0502020204030204" pitchFamily="34" charset="0"/>
                <a:cs typeface="Calibri" panose="020F0502020204030204" pitchFamily="34" charset="0"/>
              </a:rPr>
              <a:t>C24, 2008. Published by American Institute of Professional Geologists. </a:t>
            </a:r>
            <a:endPar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(2017).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The model is not the destination: a 10 point checklist for getting models off the shelf and into practice with participatory processes and artificial intelligence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305858. https://</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doi.org</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/10.1130/abs/2017AM-305858</a:t>
            </a:r>
          </a:p>
          <a:p>
            <a:pPr marL="0" marR="0" lvl="0" indent="0" algn="l" rtl="0">
              <a:lnSpc>
                <a:spcPct val="100000"/>
              </a:lnSpc>
              <a:spcBef>
                <a:spcPts val="0"/>
              </a:spcBef>
              <a:spcAft>
                <a:spcPts val="0"/>
              </a:spcAft>
              <a:buClr>
                <a:srgbClr val="3F3F3F"/>
              </a:buClr>
              <a:buSzPts val="2000"/>
              <a:buFont typeface="Arial"/>
              <a:buNone/>
            </a:pPr>
            <a:r>
              <a:rPr lang="en-US" sz="1200" b="1" i="0" u="none" strike="noStrike" cap="none" dirty="0">
                <a:solidFill>
                  <a:srgbClr val="BE5800"/>
                </a:solidFill>
                <a:latin typeface="Calibri" panose="020F0502020204030204" pitchFamily="34" charset="0"/>
                <a:cs typeface="Calibri" panose="020F0502020204030204" pitchFamily="34" charset="0"/>
                <a:sym typeface="Arial"/>
              </a:rPr>
              <a:t>Pierce, S.A</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Sharp, J.M, Eaton, D.E., 2016, </a:t>
            </a:r>
            <a:r>
              <a:rPr lang="en-US" sz="1200" b="0" i="1" u="none" strike="noStrike" cap="none" dirty="0">
                <a:solidFill>
                  <a:srgbClr val="BE5800"/>
                </a:solidFill>
                <a:latin typeface="Calibri" panose="020F0502020204030204" pitchFamily="34" charset="0"/>
                <a:cs typeface="Calibri" panose="020F0502020204030204" pitchFamily="34" charset="0"/>
                <a:sym typeface="Arial"/>
              </a:rPr>
              <a:t>Decision Support Systems and Processes for Groundwater</a:t>
            </a:r>
            <a:r>
              <a:rPr lang="en-US" sz="1200" b="0" i="0" u="none" strike="noStrike" cap="none" dirty="0">
                <a:solidFill>
                  <a:srgbClr val="BE5800"/>
                </a:solidFill>
                <a:latin typeface="Calibri" panose="020F0502020204030204" pitchFamily="34" charset="0"/>
                <a:cs typeface="Calibri" panose="020F0502020204030204" pitchFamily="34" charset="0"/>
                <a:sym typeface="Arial"/>
              </a:rPr>
              <a:t>, Integrated Groundwater Management, Eds. Jakeman, A.J., Book Chapter, Springer Publishing</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Sun, J., Zheng, C., Xie, E., Liu, Z, Chu, R.,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Aui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J., Xu, J., Ding, M., Li, H., Geng, M., Wu, Y., Wang, W., Chen, J., Yin, Z., Ren, X., Fu, J., He, J., Yuan, W., Liu, Q., Liu, X., Li, Y., Dong, H., Cheng, Y., Zhang, M., Heng, A.P., Dai, J., Luo, P., Wang, J. Wen, </a:t>
            </a:r>
            <a:r>
              <a:rPr lang="en-US" sz="1200" dirty="0" err="1">
                <a:solidFill>
                  <a:srgbClr val="BF5700"/>
                </a:solidFill>
                <a:latin typeface="Calibri" panose="020F0502020204030204" pitchFamily="34" charset="0"/>
                <a:ea typeface="Times New Roman" panose="02020603050405020304" pitchFamily="18" charset="0"/>
                <a:cs typeface="Calibri" panose="020F0502020204030204" pitchFamily="34" charset="0"/>
              </a:rPr>
              <a:t>J.R.,Qui</a:t>
            </a:r>
            <a:r>
              <a:rPr lang="en-US" sz="1200" dirty="0">
                <a:solidFill>
                  <a:srgbClr val="BF5700"/>
                </a:solidFill>
                <a:latin typeface="Calibri" panose="020F0502020204030204" pitchFamily="34" charset="0"/>
                <a:ea typeface="Times New Roman" panose="02020603050405020304" pitchFamily="18" charset="0"/>
                <a:cs typeface="Calibri" panose="020F0502020204030204" pitchFamily="34" charset="0"/>
              </a:rPr>
              <a:t>., X., Guo, Y., Xiong, H., Liu, Q., Li, Z., 2024 ,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 Survey of Reasoning with Foundation Models,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3"/>
              </a:rPr>
              <a:t>https://arxiv.org/abs/2312.11562</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t>
            </a:r>
          </a:p>
          <a:p>
            <a:pPr marL="0" marR="0">
              <a:spcBef>
                <a:spcPts val="0"/>
              </a:spcBef>
              <a:spcAft>
                <a:spcPts val="0"/>
              </a:spcAft>
            </a:pP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U.S. Department of Education, O. of E. T. (n.d.).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Artificial Intelligence and Future of Teaching and Learning: Insights and Recommendations</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U.S. Department of Education. Retrieved April 1, 2024, from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4">
                  <a:extLst>
                    <a:ext uri="{A12FA001-AC4F-418D-AE19-62706E023703}">
                      <ahyp:hlinkClr xmlns:ahyp="http://schemas.microsoft.com/office/drawing/2018/hyperlinkcolor" val="tx"/>
                    </a:ext>
                  </a:extLst>
                </a:hlinkClick>
              </a:rPr>
              <a:t>https://www2.ed.gov/documents/ai-report/ai-report.pdf</a:t>
            </a:r>
            <a:endPar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spcBef>
                <a:spcPts val="0"/>
              </a:spcBef>
              <a:spcAft>
                <a:spcPts val="0"/>
              </a:spcAft>
            </a:pP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Voinov</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 </a:t>
            </a:r>
            <a:r>
              <a:rPr lang="en-US" sz="1200" dirty="0" err="1">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Kolagani</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N., McCall, M. K., Glynn, P. D., Kragt, M. E., Ostermann, F. O., </a:t>
            </a:r>
            <a:r>
              <a:rPr lang="en-US" sz="1200" b="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Pierce, S. A., </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&amp; Ramu, P. (2016). Modelling with stakeholders – Next generation.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Environmental Modelling &amp; Software</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200" i="1"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77</a:t>
            </a:r>
            <a:r>
              <a:rPr lang="en-US" sz="1200"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rPr>
              <a:t>, 196–220. </a:t>
            </a:r>
            <a:r>
              <a:rPr lang="en-US" sz="1200" u="sng" dirty="0">
                <a:solidFill>
                  <a:srgbClr val="BF5700"/>
                </a:solidFill>
                <a:effectLst/>
                <a:latin typeface="Calibri" panose="020F0502020204030204" pitchFamily="34" charset="0"/>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https://doi.org/10.1016/j.envsoft.2015.11.016</a:t>
            </a:r>
            <a:endParaRPr lang="en-US" sz="1200" b="0" i="0" u="none" strike="noStrike" cap="none" dirty="0">
              <a:solidFill>
                <a:srgbClr val="BE5800"/>
              </a:solidFill>
              <a:latin typeface="Calibri" panose="020F0502020204030204" pitchFamily="34" charset="0"/>
              <a:cs typeface="Calibri" panose="020F0502020204030204" pitchFamily="34" charset="0"/>
              <a:sym typeface="Arial"/>
            </a:endParaRPr>
          </a:p>
        </p:txBody>
      </p:sp>
      <p:sp>
        <p:nvSpPr>
          <p:cNvPr id="5" name="Google Shape;406;p26">
            <a:extLst>
              <a:ext uri="{FF2B5EF4-FFF2-40B4-BE49-F238E27FC236}">
                <a16:creationId xmlns:a16="http://schemas.microsoft.com/office/drawing/2014/main" id="{CC52AB0F-14EF-2F63-1647-1B4044F6BCE3}"/>
              </a:ext>
            </a:extLst>
          </p:cNvPr>
          <p:cNvSpPr txBox="1">
            <a:spLocks noGrp="1"/>
          </p:cNvSpPr>
          <p:nvPr>
            <p:ph type="title"/>
          </p:nvPr>
        </p:nvSpPr>
        <p:spPr>
          <a:xfrm>
            <a:off x="1288474" y="-95250"/>
            <a:ext cx="5569526" cy="648438"/>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3F3F3F"/>
              </a:buClr>
              <a:buSzPts val="1800"/>
              <a:buNone/>
            </a:pPr>
            <a:r>
              <a:rPr lang="en-US" sz="2800" b="0" dirty="0">
                <a:solidFill>
                  <a:schemeClr val="lt1"/>
                </a:solidFill>
              </a:rPr>
              <a:t>References Cited 2/2</a:t>
            </a:r>
            <a:endParaRPr dirty="0"/>
          </a:p>
        </p:txBody>
      </p:sp>
    </p:spTree>
    <p:extLst>
      <p:ext uri="{BB962C8B-B14F-4D97-AF65-F5344CB8AC3E}">
        <p14:creationId xmlns:p14="http://schemas.microsoft.com/office/powerpoint/2010/main" val="34030178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962DCE0-5BE6-80C3-60AB-CB53234F21DB}"/>
              </a:ext>
            </a:extLst>
          </p:cNvPr>
          <p:cNvGraphicFramePr/>
          <p:nvPr>
            <p:extLst>
              <p:ext uri="{D42A27DB-BD31-4B8C-83A1-F6EECF244321}">
                <p14:modId xmlns:p14="http://schemas.microsoft.com/office/powerpoint/2010/main" val="2915597448"/>
              </p:ext>
            </p:extLst>
          </p:nvPr>
        </p:nvGraphicFramePr>
        <p:xfrm>
          <a:off x="44084" y="674396"/>
          <a:ext cx="5033247" cy="3812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6D79F3AA-10A0-D040-14F4-4DC09D42CB01}"/>
              </a:ext>
            </a:extLst>
          </p:cNvPr>
          <p:cNvCxnSpPr>
            <a:cxnSpLocks/>
          </p:cNvCxnSpPr>
          <p:nvPr/>
        </p:nvCxnSpPr>
        <p:spPr>
          <a:xfrm>
            <a:off x="468513" y="2580820"/>
            <a:ext cx="4857294" cy="0"/>
          </a:xfrm>
          <a:prstGeom prst="line">
            <a:avLst/>
          </a:prstGeom>
          <a:ln w="12700">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911D8C2-76EA-C212-77F6-C51072AC095C}"/>
              </a:ext>
            </a:extLst>
          </p:cNvPr>
          <p:cNvSpPr txBox="1"/>
          <p:nvPr/>
        </p:nvSpPr>
        <p:spPr>
          <a:xfrm>
            <a:off x="4209106" y="2270026"/>
            <a:ext cx="1149069" cy="276999"/>
          </a:xfrm>
          <a:prstGeom prst="rect">
            <a:avLst/>
          </a:prstGeom>
          <a:noFill/>
        </p:spPr>
        <p:txBody>
          <a:bodyPr wrap="square" rtlCol="0">
            <a:spAutoFit/>
          </a:bodyPr>
          <a:lstStyle/>
          <a:p>
            <a:pPr algn="r"/>
            <a:r>
              <a:rPr lang="en-US" sz="1200" dirty="0">
                <a:solidFill>
                  <a:srgbClr val="41699A"/>
                </a:solidFill>
                <a:latin typeface="Calibri" panose="020F0502020204030204" pitchFamily="34" charset="0"/>
                <a:cs typeface="Calibri" panose="020F0502020204030204" pitchFamily="34" charset="0"/>
              </a:rPr>
              <a:t>Experience</a:t>
            </a:r>
          </a:p>
        </p:txBody>
      </p:sp>
      <p:sp>
        <p:nvSpPr>
          <p:cNvPr id="11" name="TextBox 10">
            <a:extLst>
              <a:ext uri="{FF2B5EF4-FFF2-40B4-BE49-F238E27FC236}">
                <a16:creationId xmlns:a16="http://schemas.microsoft.com/office/drawing/2014/main" id="{0B4C66FD-7C91-7AC1-1E22-4613057BF152}"/>
              </a:ext>
            </a:extLst>
          </p:cNvPr>
          <p:cNvSpPr txBox="1"/>
          <p:nvPr/>
        </p:nvSpPr>
        <p:spPr>
          <a:xfrm>
            <a:off x="4192922" y="2580820"/>
            <a:ext cx="1149069" cy="276999"/>
          </a:xfrm>
          <a:prstGeom prst="rect">
            <a:avLst/>
          </a:prstGeom>
          <a:noFill/>
        </p:spPr>
        <p:txBody>
          <a:bodyPr wrap="square" rtlCol="0">
            <a:spAutoFit/>
          </a:bodyPr>
          <a:lstStyle/>
          <a:p>
            <a:pPr algn="r"/>
            <a:r>
              <a:rPr lang="en-US" sz="1200" dirty="0">
                <a:solidFill>
                  <a:srgbClr val="41699A"/>
                </a:solidFill>
                <a:latin typeface="Calibri" panose="020F0502020204030204" pitchFamily="34" charset="0"/>
                <a:cs typeface="Calibri" panose="020F0502020204030204" pitchFamily="34" charset="0"/>
              </a:rPr>
              <a:t>Threshold</a:t>
            </a:r>
          </a:p>
        </p:txBody>
      </p:sp>
      <p:sp>
        <p:nvSpPr>
          <p:cNvPr id="12" name="TextBox 11">
            <a:extLst>
              <a:ext uri="{FF2B5EF4-FFF2-40B4-BE49-F238E27FC236}">
                <a16:creationId xmlns:a16="http://schemas.microsoft.com/office/drawing/2014/main" id="{27CA9E76-6B2A-D4D3-64BF-6C9B90013D90}"/>
              </a:ext>
            </a:extLst>
          </p:cNvPr>
          <p:cNvSpPr txBox="1"/>
          <p:nvPr/>
        </p:nvSpPr>
        <p:spPr>
          <a:xfrm>
            <a:off x="1286211" y="1046984"/>
            <a:ext cx="254899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Connects personally, leaves impression</a:t>
            </a:r>
          </a:p>
        </p:txBody>
      </p:sp>
      <p:sp>
        <p:nvSpPr>
          <p:cNvPr id="13" name="TextBox 12">
            <a:extLst>
              <a:ext uri="{FF2B5EF4-FFF2-40B4-BE49-F238E27FC236}">
                <a16:creationId xmlns:a16="http://schemas.microsoft.com/office/drawing/2014/main" id="{70ACBD2C-F5EC-2E6D-57F6-96C894D180DC}"/>
              </a:ext>
            </a:extLst>
          </p:cNvPr>
          <p:cNvSpPr txBox="1"/>
          <p:nvPr/>
        </p:nvSpPr>
        <p:spPr>
          <a:xfrm>
            <a:off x="1118387" y="1681182"/>
            <a:ext cx="2884636"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Is friendly, attractive, curious, creative, and fun</a:t>
            </a:r>
          </a:p>
        </p:txBody>
      </p:sp>
      <p:sp>
        <p:nvSpPr>
          <p:cNvPr id="14" name="TextBox 13">
            <a:extLst>
              <a:ext uri="{FF2B5EF4-FFF2-40B4-BE49-F238E27FC236}">
                <a16:creationId xmlns:a16="http://schemas.microsoft.com/office/drawing/2014/main" id="{F0F4B693-5705-96A0-7754-6FC57E5E32DB}"/>
              </a:ext>
            </a:extLst>
          </p:cNvPr>
          <p:cNvSpPr txBox="1"/>
          <p:nvPr/>
        </p:nvSpPr>
        <p:spPr>
          <a:xfrm>
            <a:off x="712026" y="2302304"/>
            <a:ext cx="3697357"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Is natural, seamless, and obvious, as if there is no better way.</a:t>
            </a:r>
          </a:p>
        </p:txBody>
      </p:sp>
      <p:sp>
        <p:nvSpPr>
          <p:cNvPr id="15" name="TextBox 14">
            <a:extLst>
              <a:ext uri="{FF2B5EF4-FFF2-40B4-BE49-F238E27FC236}">
                <a16:creationId xmlns:a16="http://schemas.microsoft.com/office/drawing/2014/main" id="{5DF7B5A4-500A-6B34-5C89-CB4E7AE9BB16}"/>
              </a:ext>
            </a:extLst>
          </p:cNvPr>
          <p:cNvSpPr txBox="1"/>
          <p:nvPr/>
        </p:nvSpPr>
        <p:spPr>
          <a:xfrm>
            <a:off x="859967" y="3557642"/>
            <a:ext cx="340147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Convinces your audience that it is accurate and credible.</a:t>
            </a:r>
          </a:p>
        </p:txBody>
      </p:sp>
      <p:sp>
        <p:nvSpPr>
          <p:cNvPr id="16" name="TextBox 15">
            <a:extLst>
              <a:ext uri="{FF2B5EF4-FFF2-40B4-BE49-F238E27FC236}">
                <a16:creationId xmlns:a16="http://schemas.microsoft.com/office/drawing/2014/main" id="{A36681B3-3157-9828-39CF-655FB3DDD218}"/>
              </a:ext>
            </a:extLst>
          </p:cNvPr>
          <p:cNvSpPr txBox="1"/>
          <p:nvPr/>
        </p:nvSpPr>
        <p:spPr>
          <a:xfrm>
            <a:off x="1431468" y="2961101"/>
            <a:ext cx="2258471"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Is easy to use and quick to navigate.</a:t>
            </a:r>
          </a:p>
        </p:txBody>
      </p:sp>
      <p:sp>
        <p:nvSpPr>
          <p:cNvPr id="17" name="TextBox 16">
            <a:extLst>
              <a:ext uri="{FF2B5EF4-FFF2-40B4-BE49-F238E27FC236}">
                <a16:creationId xmlns:a16="http://schemas.microsoft.com/office/drawing/2014/main" id="{0A384C62-F3E9-09FD-8B4E-A355866BCD5D}"/>
              </a:ext>
            </a:extLst>
          </p:cNvPr>
          <p:cNvSpPr txBox="1"/>
          <p:nvPr/>
        </p:nvSpPr>
        <p:spPr>
          <a:xfrm>
            <a:off x="468513" y="4222644"/>
            <a:ext cx="4184378" cy="261610"/>
          </a:xfrm>
          <a:prstGeom prst="rect">
            <a:avLst/>
          </a:prstGeom>
          <a:noFill/>
        </p:spPr>
        <p:txBody>
          <a:bodyPr wrap="square" rtlCol="0">
            <a:spAutoFit/>
          </a:bodyPr>
          <a:lstStyle/>
          <a:p>
            <a:r>
              <a:rPr lang="en-US" sz="1100" dirty="0">
                <a:latin typeface="Calibri" panose="020F0502020204030204" pitchFamily="34" charset="0"/>
                <a:cs typeface="Calibri" panose="020F0502020204030204" pitchFamily="34" charset="0"/>
              </a:rPr>
              <a:t>Does what it is designed to do, technically it works, but that’s about it. </a:t>
            </a:r>
          </a:p>
        </p:txBody>
      </p:sp>
      <p:sp>
        <p:nvSpPr>
          <p:cNvPr id="2" name="Google Shape;70;p3">
            <a:extLst>
              <a:ext uri="{FF2B5EF4-FFF2-40B4-BE49-F238E27FC236}">
                <a16:creationId xmlns:a16="http://schemas.microsoft.com/office/drawing/2014/main" id="{E9027EC3-6C9F-82D9-4AF7-A7B454F29588}"/>
              </a:ext>
            </a:extLst>
          </p:cNvPr>
          <p:cNvSpPr txBox="1"/>
          <p:nvPr/>
        </p:nvSpPr>
        <p:spPr>
          <a:xfrm>
            <a:off x="-180616" y="4743421"/>
            <a:ext cx="3944158" cy="40007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(Pierce and Stephens, in prep; 2024)</a:t>
            </a:r>
            <a:endParaRPr sz="1400" b="0" i="0" u="none" strike="noStrike" cap="none" dirty="0">
              <a:solidFill>
                <a:srgbClr val="000000"/>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AEA09530-5ED9-34A3-10D0-18A60EA6C585}"/>
              </a:ext>
            </a:extLst>
          </p:cNvPr>
          <p:cNvSpPr>
            <a:spLocks noChangeArrowheads="1"/>
          </p:cNvSpPr>
          <p:nvPr/>
        </p:nvSpPr>
        <p:spPr bwMode="auto">
          <a:xfrm flipV="1">
            <a:off x="-652270" y="1734396"/>
            <a:ext cx="13370173" cy="45719"/>
          </a:xfrm>
          <a:prstGeom prst="rect">
            <a:avLst/>
          </a:prstGeom>
          <a:noFill/>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13099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with horses and text&#10;&#10;AI-generated content may be incorrect.">
            <a:extLst>
              <a:ext uri="{FF2B5EF4-FFF2-40B4-BE49-F238E27FC236}">
                <a16:creationId xmlns:a16="http://schemas.microsoft.com/office/drawing/2014/main" id="{3B5A92E8-A07E-A816-C3F2-313CF1163713}"/>
              </a:ext>
            </a:extLst>
          </p:cNvPr>
          <p:cNvPicPr>
            <a:picLocks noChangeAspect="1"/>
          </p:cNvPicPr>
          <p:nvPr/>
        </p:nvPicPr>
        <p:blipFill>
          <a:blip r:embed="rId3"/>
          <a:stretch>
            <a:fillRect/>
          </a:stretch>
        </p:blipFill>
        <p:spPr>
          <a:xfrm>
            <a:off x="-120194" y="0"/>
            <a:ext cx="9273120" cy="5247187"/>
          </a:xfrm>
          <a:prstGeom prst="rect">
            <a:avLst/>
          </a:prstGeom>
        </p:spPr>
      </p:pic>
    </p:spTree>
    <p:extLst>
      <p:ext uri="{BB962C8B-B14F-4D97-AF65-F5344CB8AC3E}">
        <p14:creationId xmlns:p14="http://schemas.microsoft.com/office/powerpoint/2010/main" val="1869192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AI-generated content may be incorrect.">
            <a:extLst>
              <a:ext uri="{FF2B5EF4-FFF2-40B4-BE49-F238E27FC236}">
                <a16:creationId xmlns:a16="http://schemas.microsoft.com/office/drawing/2014/main" id="{660917CB-CB6B-259D-FDD9-D328418808B0}"/>
              </a:ext>
            </a:extLst>
          </p:cNvPr>
          <p:cNvPicPr>
            <a:picLocks noChangeAspect="1"/>
          </p:cNvPicPr>
          <p:nvPr/>
        </p:nvPicPr>
        <p:blipFill>
          <a:blip r:embed="rId2"/>
          <a:stretch>
            <a:fillRect/>
          </a:stretch>
        </p:blipFill>
        <p:spPr>
          <a:xfrm>
            <a:off x="383720" y="495179"/>
            <a:ext cx="7388679" cy="3663346"/>
          </a:xfrm>
          <a:prstGeom prst="rect">
            <a:avLst/>
          </a:prstGeom>
        </p:spPr>
      </p:pic>
    </p:spTree>
    <p:extLst>
      <p:ext uri="{BB962C8B-B14F-4D97-AF65-F5344CB8AC3E}">
        <p14:creationId xmlns:p14="http://schemas.microsoft.com/office/powerpoint/2010/main" val="3756573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numbers and lines&#10;&#10;AI-generated content may be incorrect.">
            <a:extLst>
              <a:ext uri="{FF2B5EF4-FFF2-40B4-BE49-F238E27FC236}">
                <a16:creationId xmlns:a16="http://schemas.microsoft.com/office/drawing/2014/main" id="{65E7C12A-CC37-5464-52B3-9C76725DEF64}"/>
              </a:ext>
            </a:extLst>
          </p:cNvPr>
          <p:cNvPicPr>
            <a:picLocks noChangeAspect="1"/>
          </p:cNvPicPr>
          <p:nvPr/>
        </p:nvPicPr>
        <p:blipFill>
          <a:blip r:embed="rId2"/>
          <a:stretch>
            <a:fillRect/>
          </a:stretch>
        </p:blipFill>
        <p:spPr>
          <a:xfrm>
            <a:off x="873579" y="540055"/>
            <a:ext cx="7084358" cy="4016168"/>
          </a:xfrm>
          <a:prstGeom prst="rect">
            <a:avLst/>
          </a:prstGeom>
        </p:spPr>
      </p:pic>
    </p:spTree>
    <p:extLst>
      <p:ext uri="{BB962C8B-B14F-4D97-AF65-F5344CB8AC3E}">
        <p14:creationId xmlns:p14="http://schemas.microsoft.com/office/powerpoint/2010/main" val="1023290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D440A884-D35F-7095-4BE8-E0EB6166C8D2}"/>
              </a:ext>
            </a:extLst>
          </p:cNvPr>
          <p:cNvSpPr/>
          <p:nvPr/>
        </p:nvSpPr>
        <p:spPr>
          <a:xfrm>
            <a:off x="3145070" y="1030885"/>
            <a:ext cx="1566711" cy="2859471"/>
          </a:xfrm>
          <a:prstGeom prst="roundRect">
            <a:avLst/>
          </a:prstGeom>
          <a:solidFill>
            <a:srgbClr val="2222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57B8E8D5-E36A-07EC-7E0C-AF66297D8C3B}"/>
              </a:ext>
            </a:extLst>
          </p:cNvPr>
          <p:cNvGrpSpPr/>
          <p:nvPr/>
        </p:nvGrpSpPr>
        <p:grpSpPr>
          <a:xfrm>
            <a:off x="3267380" y="2939461"/>
            <a:ext cx="1300087" cy="728734"/>
            <a:chOff x="1071308" y="1916624"/>
            <a:chExt cx="3631408" cy="1751010"/>
          </a:xfrm>
        </p:grpSpPr>
        <p:pic>
          <p:nvPicPr>
            <p:cNvPr id="3" name="Google Shape;439;p28" descr="A close up of a map&#10;&#10;Description generated with high confidence">
              <a:hlinkClick r:id="rId2"/>
              <a:extLst>
                <a:ext uri="{FF2B5EF4-FFF2-40B4-BE49-F238E27FC236}">
                  <a16:creationId xmlns:a16="http://schemas.microsoft.com/office/drawing/2014/main" id="{01ACF952-9806-3819-A599-B17BE41EF62C}"/>
                </a:ext>
              </a:extLst>
            </p:cNvPr>
            <p:cNvPicPr preferRelativeResize="0"/>
            <p:nvPr/>
          </p:nvPicPr>
          <p:blipFill rotWithShape="1">
            <a:blip r:embed="rId3">
              <a:alphaModFix/>
            </a:blip>
            <a:srcRect/>
            <a:stretch/>
          </p:blipFill>
          <p:spPr>
            <a:xfrm>
              <a:off x="1071308" y="1916624"/>
              <a:ext cx="2417390" cy="1751010"/>
            </a:xfrm>
            <a:prstGeom prst="rect">
              <a:avLst/>
            </a:prstGeom>
            <a:noFill/>
            <a:ln w="38100" cap="sq" cmpd="sng">
              <a:noFill/>
              <a:prstDash val="solid"/>
              <a:miter lim="800000"/>
              <a:headEnd type="none" w="sm" len="sm"/>
              <a:tailEnd type="none" w="sm" len="sm"/>
            </a:ln>
            <a:effectLst>
              <a:outerShdw blurRad="50800" dist="38100" dir="2700000" algn="tl" rotWithShape="0">
                <a:srgbClr val="000000">
                  <a:alpha val="42745"/>
                </a:srgbClr>
              </a:outerShdw>
            </a:effectLst>
          </p:spPr>
        </p:pic>
        <p:pic>
          <p:nvPicPr>
            <p:cNvPr id="4" name="Picture 3" descr="A graph with numbers and lines&#10;&#10;AI-generated content may be incorrect.">
              <a:extLst>
                <a:ext uri="{FF2B5EF4-FFF2-40B4-BE49-F238E27FC236}">
                  <a16:creationId xmlns:a16="http://schemas.microsoft.com/office/drawing/2014/main" id="{0A969489-D44D-011C-22D7-D97D92DA2720}"/>
                </a:ext>
              </a:extLst>
            </p:cNvPr>
            <p:cNvPicPr>
              <a:picLocks noChangeAspect="1"/>
            </p:cNvPicPr>
            <p:nvPr/>
          </p:nvPicPr>
          <p:blipFill>
            <a:blip r:embed="rId4"/>
            <a:stretch>
              <a:fillRect/>
            </a:stretch>
          </p:blipFill>
          <p:spPr>
            <a:xfrm>
              <a:off x="3356187" y="1916624"/>
              <a:ext cx="1346529" cy="763356"/>
            </a:xfrm>
            <a:prstGeom prst="rect">
              <a:avLst/>
            </a:prstGeom>
          </p:spPr>
        </p:pic>
        <p:pic>
          <p:nvPicPr>
            <p:cNvPr id="7" name="Shape 248">
              <a:extLst>
                <a:ext uri="{FF2B5EF4-FFF2-40B4-BE49-F238E27FC236}">
                  <a16:creationId xmlns:a16="http://schemas.microsoft.com/office/drawing/2014/main" id="{BB8B5B5F-4A9A-D8E8-CDA6-2DBD6DAA8FE1}"/>
                </a:ext>
              </a:extLst>
            </p:cNvPr>
            <p:cNvPicPr preferRelativeResize="0"/>
            <p:nvPr/>
          </p:nvPicPr>
          <p:blipFill>
            <a:blip r:embed="rId5">
              <a:alphaModFix/>
            </a:blip>
            <a:stretch>
              <a:fillRect/>
            </a:stretch>
          </p:blipFill>
          <p:spPr>
            <a:xfrm>
              <a:off x="3348438" y="2673984"/>
              <a:ext cx="1354278" cy="993650"/>
            </a:xfrm>
            <a:prstGeom prst="rect">
              <a:avLst/>
            </a:prstGeom>
            <a:noFill/>
            <a:ln>
              <a:noFill/>
            </a:ln>
          </p:spPr>
        </p:pic>
      </p:grpSp>
      <p:pic>
        <p:nvPicPr>
          <p:cNvPr id="8" name="Picture 7" descr="2007_SWPContext.png">
            <a:extLst>
              <a:ext uri="{FF2B5EF4-FFF2-40B4-BE49-F238E27FC236}">
                <a16:creationId xmlns:a16="http://schemas.microsoft.com/office/drawing/2014/main" id="{9B870739-AB49-3BEF-87BF-7042397194FF}"/>
              </a:ext>
            </a:extLst>
          </p:cNvPr>
          <p:cNvPicPr>
            <a:picLocks noChangeAspect="1"/>
          </p:cNvPicPr>
          <p:nvPr/>
        </p:nvPicPr>
        <p:blipFill>
          <a:blip r:embed="rId6">
            <a:extLst>
              <a:ext uri="{28A0092B-C50C-407E-A947-70E740481C1C}">
                <a14:useLocalDpi xmlns:a14="http://schemas.microsoft.com/office/drawing/2010/main" val="0"/>
              </a:ext>
            </a:extLst>
          </a:blip>
          <a:srcRect l="5180" t="1384" r="5291" b="2998"/>
          <a:stretch>
            <a:fillRect/>
          </a:stretch>
        </p:blipFill>
        <p:spPr>
          <a:xfrm>
            <a:off x="3412982" y="1083303"/>
            <a:ext cx="995939" cy="1508469"/>
          </a:xfrm>
          <a:prstGeom prst="rect">
            <a:avLst/>
          </a:prstGeom>
          <a:ln>
            <a:noFill/>
          </a:ln>
        </p:spPr>
      </p:pic>
      <p:sp>
        <p:nvSpPr>
          <p:cNvPr id="11" name="Rounded Rectangle 10">
            <a:extLst>
              <a:ext uri="{FF2B5EF4-FFF2-40B4-BE49-F238E27FC236}">
                <a16:creationId xmlns:a16="http://schemas.microsoft.com/office/drawing/2014/main" id="{FD904DE2-F17D-5120-5C76-0C1849DC4445}"/>
              </a:ext>
            </a:extLst>
          </p:cNvPr>
          <p:cNvSpPr/>
          <p:nvPr/>
        </p:nvSpPr>
        <p:spPr>
          <a:xfrm>
            <a:off x="3308148" y="2537801"/>
            <a:ext cx="516255" cy="107098"/>
          </a:xfrm>
          <a:prstGeom prst="roundRect">
            <a:avLst/>
          </a:prstGeom>
          <a:solidFill>
            <a:srgbClr val="222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6AC878C6-7804-1ECD-B971-4E18B95B4367}"/>
              </a:ext>
            </a:extLst>
          </p:cNvPr>
          <p:cNvSpPr/>
          <p:nvPr/>
        </p:nvSpPr>
        <p:spPr>
          <a:xfrm>
            <a:off x="3238256" y="2904517"/>
            <a:ext cx="1346683" cy="805502"/>
          </a:xfrm>
          <a:prstGeom prst="roundRect">
            <a:avLst/>
          </a:prstGeom>
          <a:noFill/>
          <a:ln w="635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44D09E9B-EAEE-0AD5-020D-10A3FB0BC48F}"/>
              </a:ext>
            </a:extLst>
          </p:cNvPr>
          <p:cNvSpPr txBox="1"/>
          <p:nvPr/>
        </p:nvSpPr>
        <p:spPr>
          <a:xfrm>
            <a:off x="3267379" y="3663264"/>
            <a:ext cx="1300087" cy="215444"/>
          </a:xfrm>
          <a:prstGeom prst="rect">
            <a:avLst/>
          </a:prstGeom>
          <a:noFill/>
        </p:spPr>
        <p:txBody>
          <a:bodyPr wrap="square" rtlCol="0">
            <a:spAutoFit/>
          </a:bodyPr>
          <a:lstStyle/>
          <a:p>
            <a:pPr algn="ctr"/>
            <a:r>
              <a:rPr lang="en-US" sz="800" dirty="0">
                <a:solidFill>
                  <a:schemeClr val="bg1">
                    <a:lumMod val="85000"/>
                  </a:schemeClr>
                </a:solidFill>
                <a:latin typeface="Calibri" panose="020F0502020204030204" pitchFamily="34" charset="0"/>
                <a:cs typeface="Calibri" panose="020F0502020204030204" pitchFamily="34" charset="0"/>
              </a:rPr>
              <a:t>PT2050 Data</a:t>
            </a:r>
          </a:p>
        </p:txBody>
      </p:sp>
      <p:sp>
        <p:nvSpPr>
          <p:cNvPr id="15" name="Up Arrow 14">
            <a:extLst>
              <a:ext uri="{FF2B5EF4-FFF2-40B4-BE49-F238E27FC236}">
                <a16:creationId xmlns:a16="http://schemas.microsoft.com/office/drawing/2014/main" id="{EA2DFA8E-B082-5E33-0607-2A8E2794B9FC}"/>
              </a:ext>
            </a:extLst>
          </p:cNvPr>
          <p:cNvSpPr/>
          <p:nvPr/>
        </p:nvSpPr>
        <p:spPr>
          <a:xfrm>
            <a:off x="3843692" y="2689236"/>
            <a:ext cx="133955" cy="259618"/>
          </a:xfrm>
          <a:prstGeom prst="upArrow">
            <a:avLst/>
          </a:prstGeom>
          <a:solidFill>
            <a:schemeClr val="bg1">
              <a:lumMod val="85000"/>
              <a:alpha val="52846"/>
            </a:schemeClr>
          </a:solidFill>
          <a:ln>
            <a:solidFill>
              <a:schemeClr val="bg2">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C37DCDFE-8874-CE3D-91D8-45B33E73B3F2}"/>
              </a:ext>
            </a:extLst>
          </p:cNvPr>
          <p:cNvSpPr/>
          <p:nvPr/>
        </p:nvSpPr>
        <p:spPr>
          <a:xfrm>
            <a:off x="3412982" y="1036709"/>
            <a:ext cx="995940" cy="56462"/>
          </a:xfrm>
          <a:prstGeom prst="roundRect">
            <a:avLst/>
          </a:prstGeom>
          <a:solidFill>
            <a:srgbClr val="2222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159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24"/>
          <p:cNvSpPr txBox="1"/>
          <p:nvPr/>
        </p:nvSpPr>
        <p:spPr>
          <a:xfrm>
            <a:off x="1781173" y="4476750"/>
            <a:ext cx="5581800" cy="659700"/>
          </a:xfrm>
          <a:prstGeom prst="rect">
            <a:avLst/>
          </a:prstGeom>
          <a:noFill/>
          <a:ln>
            <a:noFill/>
          </a:ln>
        </p:spPr>
        <p:txBody>
          <a:bodyPr spcFirstLastPara="1" wrap="square" lIns="68575" tIns="34275" rIns="68575" bIns="34275" anchor="ctr" anchorCtr="0">
            <a:normAutofit/>
          </a:bodyPr>
          <a:lstStyle/>
          <a:p>
            <a:pPr marL="0" marR="0" lvl="0" indent="0" algn="ctr" rtl="0">
              <a:lnSpc>
                <a:spcPct val="90000"/>
              </a:lnSpc>
              <a:spcBef>
                <a:spcPts val="0"/>
              </a:spcBef>
              <a:spcAft>
                <a:spcPts val="0"/>
              </a:spcAft>
              <a:buClr>
                <a:srgbClr val="000000"/>
              </a:buClr>
              <a:buSzPts val="3000"/>
              <a:buFont typeface="Arial"/>
              <a:buNone/>
            </a:pPr>
            <a:r>
              <a:rPr lang="en-US" sz="3000" b="1" i="0" u="none" strike="noStrike" cap="none">
                <a:solidFill>
                  <a:srgbClr val="CD6B00"/>
                </a:solidFill>
                <a:latin typeface="Arial"/>
                <a:ea typeface="Arial"/>
                <a:cs typeface="Arial"/>
                <a:sym typeface="Arial"/>
              </a:rPr>
              <a:t>Knowledge Value Chain</a:t>
            </a:r>
            <a:endParaRPr sz="1400" b="0" i="0" u="none" strike="noStrike" cap="none">
              <a:solidFill>
                <a:srgbClr val="000000"/>
              </a:solidFill>
              <a:latin typeface="Arial"/>
              <a:ea typeface="Arial"/>
              <a:cs typeface="Arial"/>
              <a:sym typeface="Arial"/>
            </a:endParaRPr>
          </a:p>
        </p:txBody>
      </p:sp>
      <p:sp>
        <p:nvSpPr>
          <p:cNvPr id="385" name="Google Shape;385;p24"/>
          <p:cNvSpPr txBox="1">
            <a:spLocks noGrp="1"/>
          </p:cNvSpPr>
          <p:nvPr>
            <p:ph type="title"/>
          </p:nvPr>
        </p:nvSpPr>
        <p:spPr>
          <a:xfrm>
            <a:off x="1372787" y="-97026"/>
            <a:ext cx="5481496" cy="45015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2800">
                <a:solidFill>
                  <a:schemeClr val="lt1"/>
                </a:solidFill>
              </a:rPr>
              <a:t>Expanding the Application Space</a:t>
            </a:r>
            <a:endParaRPr/>
          </a:p>
        </p:txBody>
      </p:sp>
      <p:grpSp>
        <p:nvGrpSpPr>
          <p:cNvPr id="386" name="Google Shape;386;p24"/>
          <p:cNvGrpSpPr/>
          <p:nvPr/>
        </p:nvGrpSpPr>
        <p:grpSpPr>
          <a:xfrm>
            <a:off x="213360" y="637181"/>
            <a:ext cx="8778240" cy="3990109"/>
            <a:chOff x="213360" y="562841"/>
            <a:chExt cx="8778240" cy="3990109"/>
          </a:xfrm>
        </p:grpSpPr>
        <p:sp>
          <p:nvSpPr>
            <p:cNvPr id="387" name="Google Shape;387;p24"/>
            <p:cNvSpPr/>
            <p:nvPr/>
          </p:nvSpPr>
          <p:spPr>
            <a:xfrm>
              <a:off x="617718" y="3283087"/>
              <a:ext cx="294600" cy="2181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8" name="Google Shape;388;p24"/>
            <p:cNvSpPr/>
            <p:nvPr/>
          </p:nvSpPr>
          <p:spPr>
            <a:xfrm>
              <a:off x="1012886" y="3276732"/>
              <a:ext cx="360000" cy="279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9" name="Google Shape;389;p24"/>
            <p:cNvSpPr/>
            <p:nvPr/>
          </p:nvSpPr>
          <p:spPr>
            <a:xfrm rot="-1918468">
              <a:off x="581002" y="2670820"/>
              <a:ext cx="294595" cy="2179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24"/>
            <p:cNvSpPr/>
            <p:nvPr/>
          </p:nvSpPr>
          <p:spPr>
            <a:xfrm rot="-1918468">
              <a:off x="1095352" y="2654491"/>
              <a:ext cx="294595" cy="217925"/>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391" name="Google Shape;391;p24"/>
            <p:cNvGrpSpPr/>
            <p:nvPr/>
          </p:nvGrpSpPr>
          <p:grpSpPr>
            <a:xfrm>
              <a:off x="213360" y="562841"/>
              <a:ext cx="8778240" cy="3990109"/>
              <a:chOff x="213360" y="562841"/>
              <a:chExt cx="8778240" cy="3990109"/>
            </a:xfrm>
          </p:grpSpPr>
          <p:pic>
            <p:nvPicPr>
              <p:cNvPr id="392" name="Google Shape;392;p24" descr="A screenshot of a cell phone&#10;&#10;Description automatically generated"/>
              <p:cNvPicPr preferRelativeResize="0"/>
              <p:nvPr/>
            </p:nvPicPr>
            <p:blipFill rotWithShape="1">
              <a:blip r:embed="rId3">
                <a:alphaModFix/>
              </a:blip>
              <a:srcRect/>
              <a:stretch/>
            </p:blipFill>
            <p:spPr>
              <a:xfrm>
                <a:off x="213360" y="562841"/>
                <a:ext cx="8778240" cy="3990109"/>
              </a:xfrm>
              <a:prstGeom prst="rect">
                <a:avLst/>
              </a:prstGeom>
              <a:noFill/>
              <a:ln>
                <a:noFill/>
              </a:ln>
            </p:spPr>
          </p:pic>
          <p:sp>
            <p:nvSpPr>
              <p:cNvPr id="393" name="Google Shape;393;p24"/>
              <p:cNvSpPr/>
              <p:nvPr/>
            </p:nvSpPr>
            <p:spPr>
              <a:xfrm>
                <a:off x="1372787" y="3894083"/>
                <a:ext cx="582000" cy="25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4" name="Google Shape;394;p24"/>
              <p:cNvSpPr/>
              <p:nvPr/>
            </p:nvSpPr>
            <p:spPr>
              <a:xfrm>
                <a:off x="4859596" y="3901967"/>
                <a:ext cx="582000" cy="252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5"/>
          <p:cNvSpPr txBox="1">
            <a:spLocks noGrp="1"/>
          </p:cNvSpPr>
          <p:nvPr>
            <p:ph type="title"/>
          </p:nvPr>
        </p:nvSpPr>
        <p:spPr>
          <a:xfrm>
            <a:off x="1371600" y="-95250"/>
            <a:ext cx="5486400" cy="64843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4400"/>
              <a:buNone/>
            </a:pPr>
            <a:r>
              <a:rPr lang="en-US" sz="2800" b="0" dirty="0">
                <a:solidFill>
                  <a:schemeClr val="lt1"/>
                </a:solidFill>
              </a:rPr>
              <a:t>Dimensions of complex Models</a:t>
            </a:r>
            <a:endParaRPr dirty="0"/>
          </a:p>
        </p:txBody>
      </p:sp>
      <p:pic>
        <p:nvPicPr>
          <p:cNvPr id="400" name="Google Shape;400;p25"/>
          <p:cNvPicPr preferRelativeResize="0"/>
          <p:nvPr/>
        </p:nvPicPr>
        <p:blipFill rotWithShape="1">
          <a:blip r:embed="rId3">
            <a:alphaModFix/>
          </a:blip>
          <a:srcRect/>
          <a:stretch/>
        </p:blipFill>
        <p:spPr>
          <a:xfrm>
            <a:off x="0" y="565150"/>
            <a:ext cx="9144000" cy="4013200"/>
          </a:xfrm>
          <a:prstGeom prst="rect">
            <a:avLst/>
          </a:prstGeom>
          <a:noFill/>
          <a:ln>
            <a:noFill/>
          </a:ln>
        </p:spPr>
      </p:pic>
      <p:sp>
        <p:nvSpPr>
          <p:cNvPr id="3" name="TextBox 2">
            <a:extLst>
              <a:ext uri="{FF2B5EF4-FFF2-40B4-BE49-F238E27FC236}">
                <a16:creationId xmlns:a16="http://schemas.microsoft.com/office/drawing/2014/main" id="{217B75A9-67EE-E498-9ADE-698E1C0751D6}"/>
              </a:ext>
            </a:extLst>
          </p:cNvPr>
          <p:cNvSpPr txBox="1"/>
          <p:nvPr/>
        </p:nvSpPr>
        <p:spPr>
          <a:xfrm>
            <a:off x="207818" y="717251"/>
            <a:ext cx="8778240" cy="286232"/>
          </a:xfrm>
          <a:prstGeom prst="rect">
            <a:avLst/>
          </a:prstGeom>
          <a:noFill/>
        </p:spPr>
        <p:txBody>
          <a:bodyPr wrap="square">
            <a:spAutoFit/>
          </a:bodyPr>
          <a:lstStyle/>
          <a:p>
            <a:pPr marL="0" indent="0" algn="ctr">
              <a:lnSpc>
                <a:spcPct val="90000"/>
              </a:lnSpc>
              <a:spcBef>
                <a:spcPts val="800"/>
              </a:spcBef>
              <a:buClr>
                <a:schemeClr val="dk1"/>
              </a:buClr>
              <a:buNone/>
            </a:pPr>
            <a:r>
              <a:rPr lang="en-US" sz="1400" b="1" dirty="0">
                <a:solidFill>
                  <a:srgbClr val="B05306"/>
                </a:solidFill>
                <a:latin typeface="Calibri" panose="020F0502020204030204" pitchFamily="34" charset="0"/>
                <a:cs typeface="Calibri" panose="020F0502020204030204" pitchFamily="34" charset="0"/>
              </a:rPr>
              <a:t>What perspectives can inform the design and implementation of Applied Decision Support Systems?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5"/>
          <p:cNvSpPr txBox="1">
            <a:spLocks noGrp="1"/>
          </p:cNvSpPr>
          <p:nvPr>
            <p:ph type="title"/>
          </p:nvPr>
        </p:nvSpPr>
        <p:spPr>
          <a:xfrm>
            <a:off x="1371600" y="-95250"/>
            <a:ext cx="5486400" cy="648438"/>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SzPts val="4400"/>
              <a:buNone/>
            </a:pPr>
            <a:r>
              <a:rPr lang="en-US" sz="2800" b="0" dirty="0">
                <a:solidFill>
                  <a:schemeClr val="lt1"/>
                </a:solidFill>
              </a:rPr>
              <a:t>Design for Sociotechnical Systems</a:t>
            </a:r>
            <a:endParaRPr dirty="0"/>
          </a:p>
        </p:txBody>
      </p:sp>
      <p:pic>
        <p:nvPicPr>
          <p:cNvPr id="2" name="Google Shape;400;p25">
            <a:extLst>
              <a:ext uri="{FF2B5EF4-FFF2-40B4-BE49-F238E27FC236}">
                <a16:creationId xmlns:a16="http://schemas.microsoft.com/office/drawing/2014/main" id="{756C71F7-953A-0BF1-56BE-E54B22A3C456}"/>
              </a:ext>
            </a:extLst>
          </p:cNvPr>
          <p:cNvPicPr preferRelativeResize="0"/>
          <p:nvPr/>
        </p:nvPicPr>
        <p:blipFill rotWithShape="1">
          <a:blip r:embed="rId3">
            <a:alphaModFix/>
          </a:blip>
          <a:srcRect l="55999" t="14171" r="1001" b="33652"/>
          <a:stretch/>
        </p:blipFill>
        <p:spPr>
          <a:xfrm>
            <a:off x="163286" y="530304"/>
            <a:ext cx="8385048" cy="3534180"/>
          </a:xfrm>
          <a:prstGeom prst="rect">
            <a:avLst/>
          </a:prstGeom>
          <a:noFill/>
          <a:ln>
            <a:noFill/>
          </a:ln>
        </p:spPr>
      </p:pic>
    </p:spTree>
    <p:extLst>
      <p:ext uri="{BB962C8B-B14F-4D97-AF65-F5344CB8AC3E}">
        <p14:creationId xmlns:p14="http://schemas.microsoft.com/office/powerpoint/2010/main" val="1062504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6" descr="A screenshot of a social media post&#10;&#10;Description automatically generated"/>
          <p:cNvPicPr preferRelativeResize="0"/>
          <p:nvPr/>
        </p:nvPicPr>
        <p:blipFill rotWithShape="1">
          <a:blip r:embed="rId3">
            <a:alphaModFix/>
          </a:blip>
          <a:srcRect/>
          <a:stretch/>
        </p:blipFill>
        <p:spPr>
          <a:xfrm>
            <a:off x="163286" y="971550"/>
            <a:ext cx="8817428" cy="3200400"/>
          </a:xfrm>
          <a:prstGeom prst="rect">
            <a:avLst/>
          </a:prstGeom>
          <a:noFill/>
          <a:ln>
            <a:noFill/>
          </a:ln>
        </p:spPr>
      </p:pic>
      <p:sp>
        <p:nvSpPr>
          <p:cNvPr id="406" name="Google Shape;406;p26"/>
          <p:cNvSpPr txBox="1">
            <a:spLocks noGrp="1"/>
          </p:cNvSpPr>
          <p:nvPr>
            <p:ph type="title"/>
          </p:nvPr>
        </p:nvSpPr>
        <p:spPr>
          <a:xfrm>
            <a:off x="1720426" y="-95250"/>
            <a:ext cx="5137573" cy="64843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3F3F3F"/>
              </a:buClr>
              <a:buSzPts val="1800"/>
              <a:buNone/>
            </a:pPr>
            <a:r>
              <a:rPr lang="en-US" sz="2800" b="0" dirty="0">
                <a:solidFill>
                  <a:schemeClr val="lt1"/>
                </a:solidFill>
              </a:rPr>
              <a:t>Decision Pathways Framework</a:t>
            </a:r>
            <a:endParaRPr dirty="0"/>
          </a:p>
        </p:txBody>
      </p:sp>
      <p:sp>
        <p:nvSpPr>
          <p:cNvPr id="2" name="TextBox 1">
            <a:extLst>
              <a:ext uri="{FF2B5EF4-FFF2-40B4-BE49-F238E27FC236}">
                <a16:creationId xmlns:a16="http://schemas.microsoft.com/office/drawing/2014/main" id="{47B16B1A-BB1A-4325-7646-5619D028CD17}"/>
              </a:ext>
            </a:extLst>
          </p:cNvPr>
          <p:cNvSpPr txBox="1"/>
          <p:nvPr/>
        </p:nvSpPr>
        <p:spPr>
          <a:xfrm>
            <a:off x="163286" y="4305767"/>
            <a:ext cx="8778240" cy="286232"/>
          </a:xfrm>
          <a:prstGeom prst="rect">
            <a:avLst/>
          </a:prstGeom>
          <a:noFill/>
        </p:spPr>
        <p:txBody>
          <a:bodyPr wrap="square">
            <a:spAutoFit/>
          </a:bodyPr>
          <a:lstStyle/>
          <a:p>
            <a:pPr marL="0" indent="0" algn="ctr">
              <a:lnSpc>
                <a:spcPct val="90000"/>
              </a:lnSpc>
              <a:spcBef>
                <a:spcPts val="800"/>
              </a:spcBef>
              <a:buClr>
                <a:schemeClr val="dk1"/>
              </a:buClr>
              <a:buNone/>
            </a:pPr>
            <a:r>
              <a:rPr lang="en-US" b="1" dirty="0">
                <a:solidFill>
                  <a:srgbClr val="B05306"/>
                </a:solidFill>
                <a:latin typeface="Calibri" panose="020F0502020204030204" pitchFamily="34" charset="0"/>
                <a:cs typeface="Calibri" panose="020F0502020204030204" pitchFamily="34" charset="0"/>
              </a:rPr>
              <a:t>Creating a shared organizational structure to target aspects of participatory processes.  </a:t>
            </a:r>
            <a:endParaRPr lang="en-US" sz="1400" b="1" dirty="0">
              <a:solidFill>
                <a:srgbClr val="B05306"/>
              </a:solidFill>
              <a:latin typeface="Calibri" panose="020F0502020204030204" pitchFamily="34" charset="0"/>
              <a:cs typeface="Calibri" panose="020F0502020204030204" pitchFamily="34" charset="0"/>
            </a:endParaRPr>
          </a:p>
        </p:txBody>
      </p:sp>
      <p:sp>
        <p:nvSpPr>
          <p:cNvPr id="3" name="Google Shape;134;g15851fe9dda_0_425">
            <a:extLst>
              <a:ext uri="{FF2B5EF4-FFF2-40B4-BE49-F238E27FC236}">
                <a16:creationId xmlns:a16="http://schemas.microsoft.com/office/drawing/2014/main" id="{51A880CB-4163-8BF6-0A23-51B8F8580576}"/>
              </a:ext>
            </a:extLst>
          </p:cNvPr>
          <p:cNvSpPr txBox="1"/>
          <p:nvPr/>
        </p:nvSpPr>
        <p:spPr>
          <a:xfrm>
            <a:off x="6594961" y="4664325"/>
            <a:ext cx="2549039"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alibri"/>
                <a:ea typeface="Calibri"/>
                <a:cs typeface="Calibri"/>
                <a:sym typeface="Calibri"/>
              </a:rPr>
              <a:t>(Pierce, 2008; Gil et al., 2021)</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D52C96-0017-1318-4091-E20F7F0F3A9C}"/>
              </a:ext>
            </a:extLst>
          </p:cNvPr>
          <p:cNvSpPr txBox="1"/>
          <p:nvPr/>
        </p:nvSpPr>
        <p:spPr>
          <a:xfrm>
            <a:off x="1166170" y="927913"/>
            <a:ext cx="6959735" cy="3444276"/>
          </a:xfrm>
          <a:prstGeom prst="rect">
            <a:avLst/>
          </a:prstGeom>
          <a:noFill/>
        </p:spPr>
        <p:txBody>
          <a:bodyPr wrap="square">
            <a:spAutoFit/>
          </a:bodyPr>
          <a:lstStyle/>
          <a:p>
            <a:pPr marL="0" marR="0" algn="ctr">
              <a:lnSpc>
                <a:spcPct val="115000"/>
              </a:lnSpc>
            </a:pPr>
            <a:r>
              <a:rPr lang="en-US" sz="3200" dirty="0">
                <a:effectLst/>
                <a:latin typeface="Times New Roman" panose="02020603050405020304" pitchFamily="18" charset="0"/>
                <a:ea typeface="Times New Roman" panose="02020603050405020304" pitchFamily="18" charset="0"/>
              </a:rPr>
              <a:t>Sociotechnical Cyberinfrastructure supports knowledge implementation </a:t>
            </a:r>
          </a:p>
          <a:p>
            <a:pPr marL="0" marR="0" algn="ctr">
              <a:lnSpc>
                <a:spcPct val="115000"/>
              </a:lnSpc>
            </a:pPr>
            <a:r>
              <a:rPr lang="en-US" sz="3200" dirty="0">
                <a:effectLst/>
                <a:latin typeface="Times New Roman" panose="02020603050405020304" pitchFamily="18" charset="0"/>
                <a:ea typeface="Times New Roman" panose="02020603050405020304" pitchFamily="18" charset="0"/>
              </a:rPr>
              <a:t>via AI-enabled applications </a:t>
            </a:r>
          </a:p>
          <a:p>
            <a:pPr marL="0" marR="0" algn="ctr">
              <a:lnSpc>
                <a:spcPct val="115000"/>
              </a:lnSpc>
            </a:pPr>
            <a:r>
              <a:rPr lang="en-US" sz="3200" dirty="0">
                <a:effectLst/>
                <a:latin typeface="Times New Roman" panose="02020603050405020304" pitchFamily="18" charset="0"/>
                <a:ea typeface="Times New Roman" panose="02020603050405020304" pitchFamily="18" charset="0"/>
              </a:rPr>
              <a:t>that streamline workflows </a:t>
            </a:r>
          </a:p>
          <a:p>
            <a:pPr marL="0" marR="0" algn="ctr">
              <a:lnSpc>
                <a:spcPct val="115000"/>
              </a:lnSpc>
            </a:pPr>
            <a:r>
              <a:rPr lang="en-US" sz="3200" dirty="0">
                <a:effectLst/>
                <a:latin typeface="Times New Roman" panose="02020603050405020304" pitchFamily="18" charset="0"/>
                <a:ea typeface="Times New Roman" panose="02020603050405020304" pitchFamily="18" charset="0"/>
              </a:rPr>
              <a:t>at the </a:t>
            </a:r>
            <a:r>
              <a:rPr lang="en-US" sz="3200" b="1" dirty="0">
                <a:solidFill>
                  <a:srgbClr val="B05306"/>
                </a:solidFill>
                <a:effectLst/>
                <a:latin typeface="Times New Roman" panose="02020603050405020304" pitchFamily="18" charset="0"/>
                <a:ea typeface="Times New Roman" panose="02020603050405020304" pitchFamily="18" charset="0"/>
              </a:rPr>
              <a:t>interstitial points </a:t>
            </a:r>
            <a:r>
              <a:rPr lang="en-US" sz="3200" dirty="0">
                <a:effectLst/>
                <a:latin typeface="Times New Roman" panose="02020603050405020304" pitchFamily="18" charset="0"/>
                <a:ea typeface="Times New Roman" panose="02020603050405020304" pitchFamily="18" charset="0"/>
              </a:rPr>
              <a:t>where researchers integrate information</a:t>
            </a:r>
            <a:endParaRPr lang="en-US" sz="32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31055639"/>
      </p:ext>
    </p:extLst>
  </p:cSld>
  <p:clrMapOvr>
    <a:masterClrMapping/>
  </p:clrMapOvr>
</p:sld>
</file>

<file path=ppt/theme/theme1.xml><?xml version="1.0" encoding="utf-8"?>
<a:theme xmlns:a="http://schemas.openxmlformats.org/drawingml/2006/main" name="SC-15">
  <a:themeElements>
    <a:clrScheme name="Custom 1">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FEFB00"/>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 White Backgroud">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55424</TotalTime>
  <Words>5838</Words>
  <Application>Microsoft Macintosh PowerPoint</Application>
  <PresentationFormat>On-screen Show (16:9)</PresentationFormat>
  <Paragraphs>540</Paragraphs>
  <Slides>42</Slides>
  <Notes>30</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42</vt:i4>
      </vt:variant>
    </vt:vector>
  </HeadingPairs>
  <TitlesOfParts>
    <vt:vector size="59" baseType="lpstr">
      <vt:lpstr>Roboto</vt:lpstr>
      <vt:lpstr>Calibri</vt:lpstr>
      <vt:lpstr>Book Antiqua</vt:lpstr>
      <vt:lpstr>Franklin Gothic Book</vt:lpstr>
      <vt:lpstr>Questrial</vt:lpstr>
      <vt:lpstr>Open Sans</vt:lpstr>
      <vt:lpstr>Times New Roman</vt:lpstr>
      <vt:lpstr>Arial</vt:lpstr>
      <vt:lpstr>Arial Black</vt:lpstr>
      <vt:lpstr>Segoe UI</vt:lpstr>
      <vt:lpstr>Noto Sans</vt:lpstr>
      <vt:lpstr>Franklin Gothic Medium</vt:lpstr>
      <vt:lpstr>Noto Sans Symbols</vt:lpstr>
      <vt:lpstr>Slack-Lato</vt:lpstr>
      <vt:lpstr>Century Gothic</vt:lpstr>
      <vt:lpstr>SC-15</vt:lpstr>
      <vt:lpstr>16-9 White Backgroud</vt:lpstr>
      <vt:lpstr>Infrastructure focused on  Interstitial Services How AI assisted workflows accelerate integrated water science </vt:lpstr>
      <vt:lpstr>Intentionality…</vt:lpstr>
      <vt:lpstr>Intentionality…</vt:lpstr>
      <vt:lpstr>PowerPoint Presentation</vt:lpstr>
      <vt:lpstr>Expanding the Application Space</vt:lpstr>
      <vt:lpstr>Dimensions of complex Models</vt:lpstr>
      <vt:lpstr>Design for Sociotechnical Systems</vt:lpstr>
      <vt:lpstr>Decision Pathways Framework</vt:lpstr>
      <vt:lpstr>PowerPoint Presentation</vt:lpstr>
      <vt:lpstr>PowerPoint Presentation</vt:lpstr>
      <vt:lpstr>Knowledge comes in many forms</vt:lpstr>
      <vt:lpstr>End-to-End Processes</vt:lpstr>
      <vt:lpstr>PowerPoint Presentation</vt:lpstr>
      <vt:lpstr>It all begins with DATA</vt:lpstr>
      <vt:lpstr>PowerPoint Presentation</vt:lpstr>
      <vt:lpstr>Activity: Planning Data Collection </vt:lpstr>
      <vt:lpstr>It all begins with DATA</vt:lpstr>
      <vt:lpstr>Place-based Knowledge to Inform Decision Frames  &amp; Models</vt:lpstr>
      <vt:lpstr>Recentering Communities</vt:lpstr>
      <vt:lpstr>PowerPoint Presentation</vt:lpstr>
      <vt:lpstr>PowerPoint Presentation</vt:lpstr>
      <vt:lpstr>Sites &amp; Stories AI-Assist </vt:lpstr>
      <vt:lpstr>Humans-in (driving)-the-Loop Approaches</vt:lpstr>
      <vt:lpstr>PowerPoint Presentation</vt:lpstr>
      <vt:lpstr>Diagnose &amp; Design</vt:lpstr>
      <vt:lpstr>Flipping Knowledge Exchange (Water Infrastructure Systems - Alaskan Case Studies)</vt:lpstr>
      <vt:lpstr> AI-enabled Model INTegration Platform .</vt:lpstr>
      <vt:lpstr>From Models to Solutions</vt:lpstr>
      <vt:lpstr>PowerPoint Presentation</vt:lpstr>
      <vt:lpstr>Data fusion to understand cascading impacts.</vt:lpstr>
      <vt:lpstr>Story Informed Collections</vt:lpstr>
      <vt:lpstr>What’s Happening Next?</vt:lpstr>
      <vt:lpstr>“The essence of AI – indeed, the essence of Intelligence – Is the ability to make appropriate generalizations in a timely fashion based on limited data.”</vt:lpstr>
      <vt:lpstr>PowerPoint Presentation</vt:lpstr>
      <vt:lpstr>Thanks to our Partners &amp; Funders:</vt:lpstr>
      <vt:lpstr>Contact:</vt:lpstr>
      <vt:lpstr>References Cited 1/2</vt:lpstr>
      <vt:lpstr>References Cited 2/2</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Co-design for  Knowledge  Management Platforms</dc:title>
  <dc:creator>University Marketing and Creative Services</dc:creator>
  <cp:lastModifiedBy>Suzanne A Pierce</cp:lastModifiedBy>
  <cp:revision>36</cp:revision>
  <dcterms:created xsi:type="dcterms:W3CDTF">2011-06-30T15:04:08Z</dcterms:created>
  <dcterms:modified xsi:type="dcterms:W3CDTF">2025-08-23T16:19:22Z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0x010100B286E968834B674A85631BF3960E49CB</vt:lpwstr>
  </property>
  <property fmtid="{D5CDD505-2E9C-101B-9397-08002B2CF9AE}" pid="3" name="Order">
    <vt:r8>668000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_dlc_DocIdItemGuid">
    <vt:lpwstr>a8940155-3d91-47e1-ad44-12b1f24b708a</vt:lpwstr>
  </property>
</Properties>
</file>