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6858000" cx="12192000"/>
  <p:notesSz cx="6858000" cy="9144000"/>
  <p:embeddedFontLst>
    <p:embeddedFont>
      <p:font typeface="Play"/>
      <p:regular r:id="rId50"/>
      <p:bold r:id="rId51"/>
    </p:embeddedFont>
    <p:embeddedFont>
      <p:font typeface="Merriweather Sans"/>
      <p:regular r:id="rId52"/>
      <p:bold r:id="rId53"/>
      <p:italic r:id="rId54"/>
      <p:boldItalic r:id="rId55"/>
    </p:embeddedFont>
    <p:embeddedFont>
      <p:font typeface="Spectral"/>
      <p:regular r:id="rId56"/>
      <p:bold r:id="rId57"/>
      <p:italic r:id="rId58"/>
      <p:boldItalic r:id="rId59"/>
    </p:embeddedFont>
    <p:embeddedFont>
      <p:font typeface="Helvetica Neue"/>
      <p:regular r:id="rId60"/>
      <p:bold r:id="rId61"/>
      <p:italic r:id="rId62"/>
      <p:boldItalic r:id="rId63"/>
    </p:embeddedFont>
    <p:embeddedFont>
      <p:font typeface="Helvetica Neue Light"/>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8" roundtripDataSignature="AMtx7mhv87zbRw/gnDFXZpaZpHMCDXxir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55B67EC-1210-4EB8-BC48-88566F377828}">
  <a:tblStyle styleId="{E55B67EC-1210-4EB8-BC48-88566F37782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HelveticaNeue-italic.fntdata"/><Relationship Id="rId61" Type="http://schemas.openxmlformats.org/officeDocument/2006/relationships/font" Target="fonts/HelveticaNeue-bold.fntdata"/><Relationship Id="rId20" Type="http://schemas.openxmlformats.org/officeDocument/2006/relationships/slide" Target="slides/slide15.xml"/><Relationship Id="rId64" Type="http://schemas.openxmlformats.org/officeDocument/2006/relationships/font" Target="fonts/HelveticaNeueLight-regular.fntdata"/><Relationship Id="rId63" Type="http://schemas.openxmlformats.org/officeDocument/2006/relationships/font" Target="fonts/HelveticaNeue-boldItalic.fntdata"/><Relationship Id="rId22" Type="http://schemas.openxmlformats.org/officeDocument/2006/relationships/slide" Target="slides/slide17.xml"/><Relationship Id="rId66" Type="http://schemas.openxmlformats.org/officeDocument/2006/relationships/font" Target="fonts/HelveticaNeueLight-italic.fntdata"/><Relationship Id="rId21" Type="http://schemas.openxmlformats.org/officeDocument/2006/relationships/slide" Target="slides/slide16.xml"/><Relationship Id="rId65" Type="http://schemas.openxmlformats.org/officeDocument/2006/relationships/font" Target="fonts/HelveticaNeueLight-bold.fntdata"/><Relationship Id="rId24" Type="http://schemas.openxmlformats.org/officeDocument/2006/relationships/slide" Target="slides/slide19.xml"/><Relationship Id="rId68" Type="http://customschemas.google.com/relationships/presentationmetadata" Target="metadata"/><Relationship Id="rId23" Type="http://schemas.openxmlformats.org/officeDocument/2006/relationships/slide" Target="slides/slide18.xml"/><Relationship Id="rId67" Type="http://schemas.openxmlformats.org/officeDocument/2006/relationships/font" Target="fonts/HelveticaNeueLight-boldItalic.fntdata"/><Relationship Id="rId60" Type="http://schemas.openxmlformats.org/officeDocument/2006/relationships/font" Target="fonts/HelveticaNeue-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lay-bold.fntdata"/><Relationship Id="rId50" Type="http://schemas.openxmlformats.org/officeDocument/2006/relationships/font" Target="fonts/Play-regular.fntdata"/><Relationship Id="rId53" Type="http://schemas.openxmlformats.org/officeDocument/2006/relationships/font" Target="fonts/MerriweatherSans-bold.fntdata"/><Relationship Id="rId52" Type="http://schemas.openxmlformats.org/officeDocument/2006/relationships/font" Target="fonts/MerriweatherSans-regular.fntdata"/><Relationship Id="rId11" Type="http://schemas.openxmlformats.org/officeDocument/2006/relationships/slide" Target="slides/slide6.xml"/><Relationship Id="rId55" Type="http://schemas.openxmlformats.org/officeDocument/2006/relationships/font" Target="fonts/MerriweatherSans-boldItalic.fntdata"/><Relationship Id="rId10" Type="http://schemas.openxmlformats.org/officeDocument/2006/relationships/slide" Target="slides/slide5.xml"/><Relationship Id="rId54" Type="http://schemas.openxmlformats.org/officeDocument/2006/relationships/font" Target="fonts/MerriweatherSans-italic.fntdata"/><Relationship Id="rId13" Type="http://schemas.openxmlformats.org/officeDocument/2006/relationships/slide" Target="slides/slide8.xml"/><Relationship Id="rId57" Type="http://schemas.openxmlformats.org/officeDocument/2006/relationships/font" Target="fonts/Spectral-bold.fntdata"/><Relationship Id="rId12" Type="http://schemas.openxmlformats.org/officeDocument/2006/relationships/slide" Target="slides/slide7.xml"/><Relationship Id="rId56" Type="http://schemas.openxmlformats.org/officeDocument/2006/relationships/font" Target="fonts/Spectral-regular.fntdata"/><Relationship Id="rId15" Type="http://schemas.openxmlformats.org/officeDocument/2006/relationships/slide" Target="slides/slide10.xml"/><Relationship Id="rId59" Type="http://schemas.openxmlformats.org/officeDocument/2006/relationships/font" Target="fonts/Spectral-boldItalic.fntdata"/><Relationship Id="rId14" Type="http://schemas.openxmlformats.org/officeDocument/2006/relationships/slide" Target="slides/slide9.xml"/><Relationship Id="rId58" Type="http://schemas.openxmlformats.org/officeDocument/2006/relationships/font" Target="fonts/Spectral-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32b9fa52a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332b9fa52a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94" name="Google Shape;94;g332b9fa52a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We will cover chain-of-thought prompting later in the course!</a:t>
            </a:r>
            <a:endParaRPr/>
          </a:p>
          <a:p>
            <a:pPr indent="0" lvl="0" marL="0" rtl="0" algn="l">
              <a:lnSpc>
                <a:spcPct val="100000"/>
              </a:lnSpc>
              <a:spcBef>
                <a:spcPts val="0"/>
              </a:spcBef>
              <a:spcAft>
                <a:spcPts val="0"/>
              </a:spcAft>
              <a:buSzPts val="1400"/>
              <a:buNone/>
            </a:pPr>
            <a:r>
              <a:t/>
            </a:r>
            <a:endParaRPr/>
          </a:p>
        </p:txBody>
      </p:sp>
      <p:sp>
        <p:nvSpPr>
          <p:cNvPr id="164" name="Google Shape;16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Special Tokens used with Llama 3</a:t>
            </a:r>
            <a:endParaRPr/>
          </a:p>
          <a:p>
            <a:pPr indent="-228600" lvl="0" marL="457200" marR="0" rtl="0" algn="l">
              <a:lnSpc>
                <a:spcPct val="100000"/>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&lt;|begin_of_text|&gt;</a:t>
            </a:r>
            <a:r>
              <a:rPr b="0" i="0" lang="en-US" sz="1200" u="none" cap="none" strike="noStrike">
                <a:solidFill>
                  <a:schemeClr val="dk1"/>
                </a:solidFill>
                <a:latin typeface="Arial"/>
                <a:ea typeface="Arial"/>
                <a:cs typeface="Arial"/>
                <a:sym typeface="Arial"/>
              </a:rPr>
              <a:t>: This is equivalent to the BOS token</a:t>
            </a:r>
            <a:endParaRPr/>
          </a:p>
          <a:p>
            <a:pPr indent="-228600" lvl="0" marL="457200" marR="0" rtl="0" algn="l">
              <a:lnSpc>
                <a:spcPct val="100000"/>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&lt;|eot_id|&gt;</a:t>
            </a:r>
            <a:r>
              <a:rPr b="0" i="0" lang="en-US" sz="1200" u="none" cap="none" strike="noStrike">
                <a:solidFill>
                  <a:schemeClr val="dk1"/>
                </a:solidFill>
                <a:latin typeface="Arial"/>
                <a:ea typeface="Arial"/>
                <a:cs typeface="Arial"/>
                <a:sym typeface="Arial"/>
              </a:rPr>
              <a:t>: This signifies the end of the message in a turn.</a:t>
            </a:r>
            <a:endParaRPr/>
          </a:p>
          <a:p>
            <a:pPr indent="-228600" lvl="0" marL="457200" marR="0" rtl="0" algn="l">
              <a:lnSpc>
                <a:spcPct val="100000"/>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&lt;|start_header_id|&gt;{role}&lt;|end_header_id|&gt;</a:t>
            </a:r>
            <a:r>
              <a:rPr b="0" i="0" lang="en-US" sz="1200" u="none" cap="none" strike="noStrike">
                <a:solidFill>
                  <a:schemeClr val="dk1"/>
                </a:solidFill>
                <a:latin typeface="Arial"/>
                <a:ea typeface="Arial"/>
                <a:cs typeface="Arial"/>
                <a:sym typeface="Arial"/>
              </a:rPr>
              <a:t>: These tokens enclose the role for a particular message. The possible roles can be: system, user, assistant. </a:t>
            </a:r>
            <a:endParaRPr/>
          </a:p>
          <a:p>
            <a:pPr indent="-228600" lvl="0" marL="457200" marR="0" rtl="0" algn="l">
              <a:lnSpc>
                <a:spcPct val="100000"/>
              </a:lnSpc>
              <a:spcBef>
                <a:spcPts val="0"/>
              </a:spcBef>
              <a:spcAft>
                <a:spcPts val="0"/>
              </a:spcAft>
              <a:buClr>
                <a:srgbClr val="000000"/>
              </a:buClr>
              <a:buSzPts val="1400"/>
              <a:buFont typeface="Arial"/>
              <a:buNone/>
            </a:pPr>
            <a:r>
              <a:rPr b="1" i="0" lang="en-US" sz="1200" u="none" cap="none" strike="noStrike">
                <a:solidFill>
                  <a:schemeClr val="dk1"/>
                </a:solidFill>
                <a:latin typeface="Arial"/>
                <a:ea typeface="Arial"/>
                <a:cs typeface="Arial"/>
                <a:sym typeface="Arial"/>
              </a:rPr>
              <a:t>&lt;|end_of_text|&gt;:</a:t>
            </a:r>
            <a:r>
              <a:rPr b="0" i="0" lang="en-US" sz="1200" u="none" cap="none" strike="noStrike">
                <a:solidFill>
                  <a:schemeClr val="dk1"/>
                </a:solidFill>
                <a:latin typeface="Arial"/>
                <a:ea typeface="Arial"/>
                <a:cs typeface="Arial"/>
                <a:sym typeface="Arial"/>
              </a:rPr>
              <a:t> This is equivalent to the EOS token. On generating this token, Llama 3 will cease to generate more tokens.</a:t>
            </a:r>
            <a:endParaRPr/>
          </a:p>
          <a:p>
            <a:pPr indent="-2286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A prompt can optionally contain a single system message, or multiple alternating user and assistant messages, but always ends with the last user message followed by the assistant header.</a:t>
            </a:r>
            <a:endParaRPr/>
          </a:p>
          <a:p>
            <a:pPr indent="-2286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lang="en-US"/>
              <a:t>&lt;|begin_of_text|&gt;&lt;|start_header_id|&gt;system&lt;|end_header_id|&gt;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You are a helpful AI assistant for travel tips and recommendations&lt;|eot_id|&gt;&lt;|start_header_id|&gt;user&lt;|end_header_id|&gt;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is France's capital?&lt;|eot_id|&gt;&lt;|start_header_id|&gt;assistant&lt;|end_header_id|&gt;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Bonjour! The capital of France is Paris!&lt;|eot_id|&gt;&lt;|start_header_id|&gt;user&lt;|end_header_id|&gt;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can I do there?&lt;|eot_id|&gt;&lt;|start_header_id|&gt;assistant&lt;|end_header_id|&gt;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Paris, the City of Light, offers a romantic getaway with must-see attractions like the Eiffel Tower and Louvre Museum, romantic experiences like river cruises and charming neighborhoods, and delicious food and drink options, with helpful tips for making the most of your trip.&lt;|eot_id|&gt;&lt;|start_header_id|&gt;user&lt;|end_header_id|&gt;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Give me a detailed list of the attractions I should visit, and time it takes in each one, to plan my trip accordingly.&lt;|eot_id|&gt;&lt;|start_header_id|&gt;assistant&lt;|end_header_id|&gt;</a:t>
            </a:r>
            <a:endParaRPr/>
          </a:p>
          <a:p>
            <a:pPr indent="0" lvl="0" marL="0" rtl="0" algn="l">
              <a:lnSpc>
                <a:spcPct val="100000"/>
              </a:lnSpc>
              <a:spcBef>
                <a:spcPts val="0"/>
              </a:spcBef>
              <a:spcAft>
                <a:spcPts val="0"/>
              </a:spcAft>
              <a:buSzPts val="1400"/>
              <a:buNone/>
            </a:pPr>
            <a:r>
              <a:t/>
            </a:r>
            <a:endParaRPr/>
          </a:p>
        </p:txBody>
      </p:sp>
      <p:sp>
        <p:nvSpPr>
          <p:cNvPr id="180" name="Google Shape;18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 name="Google Shape;20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p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order to make the best use of the powerful LLM, we would need to prompt them effectively</a:t>
            </a:r>
            <a:endParaRPr/>
          </a:p>
        </p:txBody>
      </p:sp>
      <p:sp>
        <p:nvSpPr>
          <p:cNvPr id="101" name="Google Shape;1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4C4C4C"/>
              </a:buClr>
              <a:buSzPts val="1200"/>
              <a:buNone/>
            </a:pPr>
            <a:r>
              <a:rPr lang="en-US">
                <a:solidFill>
                  <a:srgbClr val="4C4C4C"/>
                </a:solidFill>
                <a:latin typeface="Arial"/>
                <a:ea typeface="Arial"/>
                <a:cs typeface="Arial"/>
                <a:sym typeface="Arial"/>
              </a:rPr>
              <a:t>When prompting a language model, you should keep in</a:t>
            </a:r>
            <a:endParaRPr/>
          </a:p>
          <a:p>
            <a:pPr indent="-228600" lvl="0" marL="228600" rtl="0" algn="l">
              <a:lnSpc>
                <a:spcPct val="90000"/>
              </a:lnSpc>
              <a:spcBef>
                <a:spcPts val="1000"/>
              </a:spcBef>
              <a:spcAft>
                <a:spcPts val="0"/>
              </a:spcAft>
              <a:buClr>
                <a:srgbClr val="4C4C4C"/>
              </a:buClr>
              <a:buSzPts val="1200"/>
              <a:buNone/>
            </a:pPr>
            <a:r>
              <a:rPr lang="en-US">
                <a:solidFill>
                  <a:srgbClr val="4C4C4C"/>
                </a:solidFill>
                <a:latin typeface="Arial"/>
                <a:ea typeface="Arial"/>
                <a:cs typeface="Arial"/>
                <a:sym typeface="Arial"/>
              </a:rPr>
              <a:t>mind a few settings</a:t>
            </a:r>
            <a:endParaRPr/>
          </a:p>
          <a:p>
            <a:pPr indent="-228600" lvl="0" marL="228600" rtl="0" algn="l">
              <a:lnSpc>
                <a:spcPct val="90000"/>
              </a:lnSpc>
              <a:spcBef>
                <a:spcPts val="1000"/>
              </a:spcBef>
              <a:spcAft>
                <a:spcPts val="0"/>
              </a:spcAft>
              <a:buClr>
                <a:srgbClr val="6155FF"/>
              </a:buClr>
              <a:buSzPts val="1200"/>
              <a:buNone/>
            </a:pPr>
            <a:r>
              <a:rPr lang="en-US">
                <a:solidFill>
                  <a:srgbClr val="6155FF"/>
                </a:solidFill>
                <a:latin typeface="Arial"/>
                <a:ea typeface="Arial"/>
                <a:cs typeface="Arial"/>
                <a:sym typeface="Arial"/>
              </a:rPr>
              <a:t>• </a:t>
            </a:r>
            <a:r>
              <a:rPr lang="en-US">
                <a:solidFill>
                  <a:srgbClr val="4C4C4C"/>
                </a:solidFill>
                <a:latin typeface="Arial"/>
                <a:ea typeface="Arial"/>
                <a:cs typeface="Arial"/>
                <a:sym typeface="Arial"/>
              </a:rPr>
              <a:t>You can get very different results with prompts when using</a:t>
            </a:r>
            <a:endParaRPr/>
          </a:p>
          <a:p>
            <a:pPr indent="-228600" lvl="0" marL="228600" rtl="0" algn="l">
              <a:lnSpc>
                <a:spcPct val="90000"/>
              </a:lnSpc>
              <a:spcBef>
                <a:spcPts val="1000"/>
              </a:spcBef>
              <a:spcAft>
                <a:spcPts val="0"/>
              </a:spcAft>
              <a:buClr>
                <a:srgbClr val="4C4C4C"/>
              </a:buClr>
              <a:buSzPts val="1200"/>
              <a:buNone/>
            </a:pPr>
            <a:r>
              <a:rPr lang="en-US">
                <a:solidFill>
                  <a:srgbClr val="4C4C4C"/>
                </a:solidFill>
                <a:latin typeface="Arial"/>
                <a:ea typeface="Arial"/>
                <a:cs typeface="Arial"/>
                <a:sym typeface="Arial"/>
              </a:rPr>
              <a:t>different settings</a:t>
            </a:r>
            <a:endParaRPr/>
          </a:p>
          <a:p>
            <a:pPr indent="-228600" lvl="0" marL="228600" rtl="0" algn="l">
              <a:lnSpc>
                <a:spcPct val="90000"/>
              </a:lnSpc>
              <a:spcBef>
                <a:spcPts val="1000"/>
              </a:spcBef>
              <a:spcAft>
                <a:spcPts val="0"/>
              </a:spcAft>
              <a:buClr>
                <a:srgbClr val="6155FF"/>
              </a:buClr>
              <a:buSzPts val="1200"/>
              <a:buNone/>
            </a:pPr>
            <a:r>
              <a:rPr lang="en-US">
                <a:solidFill>
                  <a:srgbClr val="6155FF"/>
                </a:solidFill>
                <a:latin typeface="Arial"/>
                <a:ea typeface="Arial"/>
                <a:cs typeface="Arial"/>
                <a:sym typeface="Arial"/>
              </a:rPr>
              <a:t>• </a:t>
            </a:r>
            <a:r>
              <a:rPr lang="en-US">
                <a:solidFill>
                  <a:srgbClr val="4C4C4C"/>
                </a:solidFill>
                <a:latin typeface="Arial"/>
                <a:ea typeface="Arial"/>
                <a:cs typeface="Arial"/>
                <a:sym typeface="Arial"/>
              </a:rPr>
              <a:t>One important setting is controlling how deterministic the</a:t>
            </a:r>
            <a:endParaRPr/>
          </a:p>
          <a:p>
            <a:pPr indent="-228600" lvl="0" marL="228600" rtl="0" algn="l">
              <a:lnSpc>
                <a:spcPct val="90000"/>
              </a:lnSpc>
              <a:spcBef>
                <a:spcPts val="1000"/>
              </a:spcBef>
              <a:spcAft>
                <a:spcPts val="0"/>
              </a:spcAft>
              <a:buClr>
                <a:srgbClr val="4C4C4C"/>
              </a:buClr>
              <a:buSzPts val="1200"/>
              <a:buNone/>
            </a:pPr>
            <a:r>
              <a:rPr lang="en-US">
                <a:solidFill>
                  <a:srgbClr val="4C4C4C"/>
                </a:solidFill>
                <a:latin typeface="Arial"/>
                <a:ea typeface="Arial"/>
                <a:cs typeface="Arial"/>
                <a:sym typeface="Arial"/>
              </a:rPr>
              <a:t>model is when generating completion for prompts</a:t>
            </a:r>
            <a:endParaRPr/>
          </a:p>
          <a:p>
            <a:pPr indent="-228600" lvl="0" marL="228600" rtl="0" algn="l">
              <a:lnSpc>
                <a:spcPct val="90000"/>
              </a:lnSpc>
              <a:spcBef>
                <a:spcPts val="1000"/>
              </a:spcBef>
              <a:spcAft>
                <a:spcPts val="0"/>
              </a:spcAft>
              <a:buClr>
                <a:srgbClr val="6155FF"/>
              </a:buClr>
              <a:buSzPts val="1200"/>
              <a:buNone/>
            </a:pPr>
            <a:r>
              <a:rPr lang="en-US">
                <a:solidFill>
                  <a:srgbClr val="6155FF"/>
                </a:solidFill>
                <a:latin typeface="Arial"/>
                <a:ea typeface="Arial"/>
                <a:cs typeface="Arial"/>
                <a:sym typeface="Arial"/>
              </a:rPr>
              <a:t>• </a:t>
            </a:r>
            <a:r>
              <a:rPr b="1" lang="en-US">
                <a:solidFill>
                  <a:srgbClr val="4C4C4C"/>
                </a:solidFill>
                <a:latin typeface="Arial"/>
                <a:ea typeface="Arial"/>
                <a:cs typeface="Arial"/>
                <a:sym typeface="Arial"/>
              </a:rPr>
              <a:t>Temperature</a:t>
            </a:r>
            <a:r>
              <a:rPr lang="en-US">
                <a:solidFill>
                  <a:srgbClr val="4C4C4C"/>
                </a:solidFill>
                <a:latin typeface="Arial"/>
                <a:ea typeface="Arial"/>
                <a:cs typeface="Arial"/>
                <a:sym typeface="Arial"/>
              </a:rPr>
              <a:t> and </a:t>
            </a:r>
            <a:r>
              <a:rPr b="1" lang="en-US">
                <a:solidFill>
                  <a:srgbClr val="4C4C4C"/>
                </a:solidFill>
                <a:latin typeface="Arial"/>
                <a:ea typeface="Arial"/>
                <a:cs typeface="Arial"/>
                <a:sym typeface="Arial"/>
              </a:rPr>
              <a:t>top_p</a:t>
            </a:r>
            <a:r>
              <a:rPr lang="en-US">
                <a:solidFill>
                  <a:srgbClr val="4C4C4C"/>
                </a:solidFill>
                <a:latin typeface="Arial"/>
                <a:ea typeface="Arial"/>
                <a:cs typeface="Arial"/>
                <a:sym typeface="Arial"/>
              </a:rPr>
              <a:t> are two important parameters to keep</a:t>
            </a:r>
            <a:endParaRPr/>
          </a:p>
          <a:p>
            <a:pPr indent="-228600" lvl="0" marL="228600" rtl="0" algn="l">
              <a:lnSpc>
                <a:spcPct val="90000"/>
              </a:lnSpc>
              <a:spcBef>
                <a:spcPts val="1000"/>
              </a:spcBef>
              <a:spcAft>
                <a:spcPts val="0"/>
              </a:spcAft>
              <a:buClr>
                <a:srgbClr val="4C4C4C"/>
              </a:buClr>
              <a:buSzPts val="1200"/>
              <a:buNone/>
            </a:pPr>
            <a:r>
              <a:rPr lang="en-US">
                <a:solidFill>
                  <a:srgbClr val="4C4C4C"/>
                </a:solidFill>
                <a:latin typeface="Arial"/>
                <a:ea typeface="Arial"/>
                <a:cs typeface="Arial"/>
                <a:sym typeface="Arial"/>
              </a:rPr>
              <a:t>in mind</a:t>
            </a:r>
            <a:endParaRPr/>
          </a:p>
          <a:p>
            <a:pPr indent="-228600" lvl="1" marL="685800" rtl="0" algn="l">
              <a:lnSpc>
                <a:spcPct val="90000"/>
              </a:lnSpc>
              <a:spcBef>
                <a:spcPts val="500"/>
              </a:spcBef>
              <a:spcAft>
                <a:spcPts val="0"/>
              </a:spcAft>
              <a:buClr>
                <a:srgbClr val="4C4C4C"/>
              </a:buClr>
              <a:buSzPts val="1200"/>
              <a:buChar char="•"/>
            </a:pPr>
            <a:r>
              <a:rPr lang="en-US">
                <a:solidFill>
                  <a:srgbClr val="4C4C4C"/>
                </a:solidFill>
                <a:latin typeface="Arial"/>
                <a:ea typeface="Arial"/>
                <a:cs typeface="Arial"/>
                <a:sym typeface="Arial"/>
              </a:rPr>
              <a:t>keep these low if you are looking for exact answers</a:t>
            </a:r>
            <a:endParaRPr/>
          </a:p>
          <a:p>
            <a:pPr indent="-228600" lvl="1" marL="685800" rtl="0" algn="l">
              <a:lnSpc>
                <a:spcPct val="90000"/>
              </a:lnSpc>
              <a:spcBef>
                <a:spcPts val="500"/>
              </a:spcBef>
              <a:spcAft>
                <a:spcPts val="0"/>
              </a:spcAft>
              <a:buClr>
                <a:srgbClr val="4C4C4C"/>
              </a:buClr>
              <a:buSzPts val="1200"/>
              <a:buChar char="•"/>
            </a:pPr>
            <a:r>
              <a:rPr lang="en-US">
                <a:solidFill>
                  <a:srgbClr val="4C4C4C"/>
                </a:solidFill>
                <a:latin typeface="Arial"/>
                <a:ea typeface="Arial"/>
                <a:cs typeface="Arial"/>
                <a:sym typeface="Arial"/>
              </a:rPr>
              <a:t>keep them high if you are looking for more diverse responses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0" i="0" lang="en-US" sz="1200" u="none" cap="none" strike="noStrike">
                <a:solidFill>
                  <a:schemeClr val="dk1"/>
                </a:solidFill>
                <a:latin typeface="Arial"/>
                <a:ea typeface="Arial"/>
                <a:cs typeface="Arial"/>
                <a:sym typeface="Arial"/>
              </a:rPr>
              <a:t>top_p computes the cumulative probability distribution, and cut off as soon as that distribution exceeds the value of top_p. For example, a top_p of 0.3 means that only the tokens comprising the top 30% probability mass are considered.</a:t>
            </a:r>
            <a:endParaRPr/>
          </a:p>
          <a:p>
            <a:pPr indent="0" lvl="0" marL="0" rtl="0" algn="l">
              <a:lnSpc>
                <a:spcPct val="100000"/>
              </a:lnSpc>
              <a:spcBef>
                <a:spcPts val="0"/>
              </a:spcBef>
              <a:spcAft>
                <a:spcPts val="0"/>
              </a:spcAft>
              <a:buSzPts val="1400"/>
              <a:buNone/>
            </a:pPr>
            <a:r>
              <a:t/>
            </a:r>
            <a:endParaRPr b="0" i="0" sz="1200" u="none" cap="none" strike="noStrike">
              <a:solidFill>
                <a:schemeClr val="dk1"/>
              </a:solidFill>
              <a:latin typeface="Arial"/>
              <a:ea typeface="Arial"/>
              <a:cs typeface="Arial"/>
              <a:sym typeface="Arial"/>
            </a:endParaRPr>
          </a:p>
          <a:p>
            <a:pPr indent="0" lvl="0" marL="0" rtl="0" algn="l">
              <a:lnSpc>
                <a:spcPct val="100000"/>
              </a:lnSpc>
              <a:spcBef>
                <a:spcPts val="0"/>
              </a:spcBef>
              <a:spcAft>
                <a:spcPts val="0"/>
              </a:spcAft>
              <a:buSzPts val="1400"/>
              <a:buNone/>
            </a:pPr>
            <a:r>
              <a:rPr b="0" i="0" lang="en-US" sz="1200" u="none" cap="none" strike="noStrike">
                <a:solidFill>
                  <a:schemeClr val="dk1"/>
                </a:solidFill>
                <a:latin typeface="Arial"/>
                <a:ea typeface="Arial"/>
                <a:cs typeface="Arial"/>
                <a:sym typeface="Arial"/>
              </a:rPr>
              <a:t>Instead of sampling only from the most likely </a:t>
            </a:r>
            <a:r>
              <a:rPr b="0" i="1" lang="en-US" sz="1200" u="none" cap="none" strike="noStrike">
                <a:solidFill>
                  <a:schemeClr val="dk1"/>
                </a:solidFill>
                <a:latin typeface="Arial"/>
                <a:ea typeface="Arial"/>
                <a:cs typeface="Arial"/>
                <a:sym typeface="Arial"/>
              </a:rPr>
              <a:t>K</a:t>
            </a:r>
            <a:r>
              <a:rPr b="0" i="0" lang="en-US" sz="1200" u="none" cap="none" strike="noStrike">
                <a:solidFill>
                  <a:schemeClr val="dk1"/>
                </a:solidFill>
                <a:latin typeface="Arial"/>
                <a:ea typeface="Arial"/>
                <a:cs typeface="Arial"/>
                <a:sym typeface="Arial"/>
              </a:rPr>
              <a:t> words, in </a:t>
            </a:r>
            <a:r>
              <a:rPr b="0" i="1" lang="en-US" sz="1200" u="none" cap="none" strike="noStrike">
                <a:solidFill>
                  <a:schemeClr val="dk1"/>
                </a:solidFill>
                <a:latin typeface="Arial"/>
                <a:ea typeface="Arial"/>
                <a:cs typeface="Arial"/>
                <a:sym typeface="Arial"/>
              </a:rPr>
              <a:t>Top-p</a:t>
            </a:r>
            <a:r>
              <a:rPr b="0" i="0" lang="en-US" sz="1200" u="none" cap="none" strike="noStrike">
                <a:solidFill>
                  <a:schemeClr val="dk1"/>
                </a:solidFill>
                <a:latin typeface="Arial"/>
                <a:ea typeface="Arial"/>
                <a:cs typeface="Arial"/>
                <a:sym typeface="Arial"/>
              </a:rPr>
              <a:t> sampling chooses from the smallest possible set of words whose cumulative probability exceeds the probability </a:t>
            </a:r>
            <a:r>
              <a:rPr b="0" i="1" lang="en-US" sz="1200" u="none" cap="none" strike="noStrike">
                <a:solidFill>
                  <a:schemeClr val="dk1"/>
                </a:solidFill>
                <a:latin typeface="Arial"/>
                <a:ea typeface="Arial"/>
                <a:cs typeface="Arial"/>
                <a:sym typeface="Arial"/>
              </a:rPr>
              <a:t>p</a:t>
            </a:r>
            <a:r>
              <a:rPr b="0" i="0" lang="en-US" sz="1200" u="none" cap="none" strike="noStrike">
                <a:solidFill>
                  <a:schemeClr val="dk1"/>
                </a:solidFill>
                <a:latin typeface="Arial"/>
                <a:ea typeface="Arial"/>
                <a:cs typeface="Arial"/>
                <a:sym typeface="Arial"/>
              </a:rPr>
              <a:t> . The probability mass is then redistributed among this set of words. This way, the size of the set of words ( </a:t>
            </a:r>
            <a:r>
              <a:rPr b="0" i="1" lang="en-US" sz="1200" u="none" cap="none" strike="noStrike">
                <a:solidFill>
                  <a:schemeClr val="dk1"/>
                </a:solidFill>
                <a:latin typeface="Arial"/>
                <a:ea typeface="Arial"/>
                <a:cs typeface="Arial"/>
                <a:sym typeface="Arial"/>
              </a:rPr>
              <a:t>a.k.a</a:t>
            </a:r>
            <a:r>
              <a:rPr b="0" i="0" lang="en-US" sz="1200" u="none" cap="none" strike="noStrike">
                <a:solidFill>
                  <a:schemeClr val="dk1"/>
                </a:solidFill>
                <a:latin typeface="Arial"/>
                <a:ea typeface="Arial"/>
                <a:cs typeface="Arial"/>
                <a:sym typeface="Arial"/>
              </a:rPr>
              <a:t> the number of words in the set) can dynamically increase and decrease according to the next word’s probability distribution.</a:t>
            </a:r>
            <a:endParaRPr/>
          </a:p>
        </p:txBody>
      </p:sp>
      <p:sp>
        <p:nvSpPr>
          <p:cNvPr id="243" name="Google Shape;24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5" name="Google Shape;26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7" name="Google Shape;28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4" name="Google Shape;29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a:t>learns a </a:t>
            </a:r>
            <a:r>
              <a:rPr i="1" lang="en-US"/>
              <a:t>tiny</a:t>
            </a:r>
            <a:r>
              <a:rPr lang="en-US"/>
              <a:t> vector of task-specific embeddings (“soft prompts”) that prepends to the frozen parameters of a large language model (LLM).  Instead of editing the model’s billions of weights, we adjust only a few hundred or thousand prompt parameters via back-propagation, achieving competitive accuracy with &lt;0.1 % of the trainable weights and dramatically lower compute/storage cost﻿</a:t>
            </a:r>
            <a:endParaRPr/>
          </a:p>
          <a:p>
            <a:pPr indent="0" lvl="0" marL="0" rtl="0" algn="l">
              <a:lnSpc>
                <a:spcPct val="100000"/>
              </a:lnSpc>
              <a:spcBef>
                <a:spcPts val="0"/>
              </a:spcBef>
              <a:spcAft>
                <a:spcPts val="0"/>
              </a:spcAft>
              <a:buSzPts val="1400"/>
              <a:buNone/>
            </a:pPr>
            <a:r>
              <a:t/>
            </a:r>
            <a:endParaRPr/>
          </a:p>
        </p:txBody>
      </p:sp>
      <p:sp>
        <p:nvSpPr>
          <p:cNvPr id="307" name="Google Shape;30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 name="Google Shape;10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1" name="Google Shape;321;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3dabf84787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33dabf84787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g33dabf84787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3dabf84787_1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33dabf84787_1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g33dabf84787_1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3dabf84787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33dabf84787_1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g33dabf84787_1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363737"/>
              </a:buClr>
              <a:buSzPts val="1200"/>
              <a:buFont typeface="Spectral"/>
              <a:buNone/>
            </a:pPr>
            <a:r>
              <a:rPr b="0" i="0" lang="en-US" u="none" strike="noStrike">
                <a:solidFill>
                  <a:srgbClr val="363737"/>
                </a:solidFill>
                <a:latin typeface="Spectral"/>
                <a:ea typeface="Spectral"/>
                <a:cs typeface="Spectral"/>
                <a:sym typeface="Spectral"/>
              </a:rPr>
              <a:t>Although we can take many different approaches for writing prompts, there are a few standard components that are usually present within any kind of prompt:</a:t>
            </a:r>
            <a:endParaRPr/>
          </a:p>
          <a:p>
            <a:pPr indent="0" lvl="0" marL="0" rtl="0" algn="l">
              <a:lnSpc>
                <a:spcPct val="100000"/>
              </a:lnSpc>
              <a:spcBef>
                <a:spcPts val="0"/>
              </a:spcBef>
              <a:spcAft>
                <a:spcPts val="0"/>
              </a:spcAft>
              <a:buClr>
                <a:schemeClr val="dk1"/>
              </a:buClr>
              <a:buSzPts val="1200"/>
              <a:buFont typeface="Arial"/>
              <a:buNone/>
            </a:pPr>
            <a:r>
              <a:t/>
            </a:r>
            <a:endParaRPr b="0" i="0" u="none" strike="noStrike">
              <a:solidFill>
                <a:srgbClr val="363737"/>
              </a:solidFill>
              <a:latin typeface="Spectral"/>
              <a:ea typeface="Spectral"/>
              <a:cs typeface="Spectral"/>
              <a:sym typeface="Spectral"/>
            </a:endParaRPr>
          </a:p>
          <a:p>
            <a:pPr indent="-76200" lvl="0" marL="0" rtl="0" algn="l">
              <a:lnSpc>
                <a:spcPct val="100000"/>
              </a:lnSpc>
              <a:spcBef>
                <a:spcPts val="0"/>
              </a:spcBef>
              <a:spcAft>
                <a:spcPts val="0"/>
              </a:spcAft>
              <a:buClr>
                <a:srgbClr val="363737"/>
              </a:buClr>
              <a:buSzPts val="1200"/>
              <a:buFont typeface="Arial"/>
              <a:buChar char="•"/>
            </a:pPr>
            <a:r>
              <a:rPr b="0" i="1" lang="en-US" u="none" strike="noStrike">
                <a:solidFill>
                  <a:srgbClr val="363737"/>
                </a:solidFill>
                <a:latin typeface="Spectral"/>
                <a:ea typeface="Spectral"/>
                <a:cs typeface="Spectral"/>
                <a:sym typeface="Spectral"/>
              </a:rPr>
              <a:t>Instruction</a:t>
            </a:r>
            <a:r>
              <a:rPr b="0" i="0" lang="en-US" u="none" strike="noStrike">
                <a:solidFill>
                  <a:srgbClr val="363737"/>
                </a:solidFill>
                <a:latin typeface="Spectral"/>
                <a:ea typeface="Spectral"/>
                <a:cs typeface="Spectral"/>
                <a:sym typeface="Spectral"/>
              </a:rPr>
              <a:t>: a textual description of the output that is expected of the model.</a:t>
            </a:r>
            <a:endParaRPr/>
          </a:p>
          <a:p>
            <a:pPr indent="0" lvl="0" marL="0" rtl="0" algn="l">
              <a:lnSpc>
                <a:spcPct val="100000"/>
              </a:lnSpc>
              <a:spcBef>
                <a:spcPts val="0"/>
              </a:spcBef>
              <a:spcAft>
                <a:spcPts val="0"/>
              </a:spcAft>
              <a:buClr>
                <a:schemeClr val="dk1"/>
              </a:buClr>
              <a:buSzPts val="1200"/>
              <a:buFont typeface="Arial"/>
              <a:buNone/>
            </a:pPr>
            <a:r>
              <a:t/>
            </a:r>
            <a:endParaRPr b="0" i="0" u="none" strike="noStrike">
              <a:solidFill>
                <a:srgbClr val="363737"/>
              </a:solidFill>
              <a:latin typeface="Spectral"/>
              <a:ea typeface="Spectral"/>
              <a:cs typeface="Spectral"/>
              <a:sym typeface="Spectral"/>
            </a:endParaRPr>
          </a:p>
          <a:p>
            <a:pPr indent="-76200" lvl="0" marL="0" rtl="0" algn="l">
              <a:lnSpc>
                <a:spcPct val="100000"/>
              </a:lnSpc>
              <a:spcBef>
                <a:spcPts val="0"/>
              </a:spcBef>
              <a:spcAft>
                <a:spcPts val="0"/>
              </a:spcAft>
              <a:buClr>
                <a:srgbClr val="363737"/>
              </a:buClr>
              <a:buSzPts val="1200"/>
              <a:buFont typeface="Arial"/>
              <a:buChar char="•"/>
            </a:pPr>
            <a:r>
              <a:rPr b="0" i="1" lang="en-US" u="none" strike="noStrike">
                <a:solidFill>
                  <a:srgbClr val="363737"/>
                </a:solidFill>
                <a:latin typeface="Spectral"/>
                <a:ea typeface="Spectral"/>
                <a:cs typeface="Spectral"/>
                <a:sym typeface="Spectral"/>
              </a:rPr>
              <a:t>Context</a:t>
            </a:r>
            <a:r>
              <a:rPr b="0" i="0" lang="en-US" u="none" strike="noStrike">
                <a:solidFill>
                  <a:srgbClr val="363737"/>
                </a:solidFill>
                <a:latin typeface="Spectral"/>
                <a:ea typeface="Spectral"/>
                <a:cs typeface="Spectral"/>
                <a:sym typeface="Spectral"/>
              </a:rPr>
              <a:t>: </a:t>
            </a:r>
            <a:endParaRPr/>
          </a:p>
          <a:p>
            <a:pPr indent="-76200" lvl="1" marL="457200" rtl="0" algn="l">
              <a:lnSpc>
                <a:spcPct val="100000"/>
              </a:lnSpc>
              <a:spcBef>
                <a:spcPts val="0"/>
              </a:spcBef>
              <a:spcAft>
                <a:spcPts val="0"/>
              </a:spcAft>
              <a:buClr>
                <a:srgbClr val="363737"/>
              </a:buClr>
              <a:buSzPts val="1200"/>
              <a:buFont typeface="Arial"/>
              <a:buChar char="•"/>
            </a:pPr>
            <a:r>
              <a:rPr b="0" i="0" lang="en-US" u="none" strike="noStrike">
                <a:solidFill>
                  <a:srgbClr val="363737"/>
                </a:solidFill>
                <a:latin typeface="Spectral"/>
                <a:ea typeface="Spectral"/>
                <a:cs typeface="Spectral"/>
                <a:sym typeface="Spectral"/>
              </a:rPr>
              <a:t>any extra information provided to the LLM in the prompt.</a:t>
            </a:r>
            <a:endParaRPr/>
          </a:p>
          <a:p>
            <a:pPr indent="-76200" lvl="1" marL="457200" marR="0" rtl="0" algn="l">
              <a:lnSpc>
                <a:spcPct val="100000"/>
              </a:lnSpc>
              <a:spcBef>
                <a:spcPts val="0"/>
              </a:spcBef>
              <a:spcAft>
                <a:spcPts val="0"/>
              </a:spcAft>
              <a:buClr>
                <a:srgbClr val="363737"/>
              </a:buClr>
              <a:buSzPts val="1200"/>
              <a:buFont typeface="Arial"/>
              <a:buChar char="•"/>
            </a:pPr>
            <a:r>
              <a:rPr b="0" i="0" lang="en-US" u="none" strike="noStrike">
                <a:solidFill>
                  <a:srgbClr val="363737"/>
                </a:solidFill>
                <a:latin typeface="Spectral"/>
                <a:ea typeface="Spectral"/>
                <a:cs typeface="Spectral"/>
                <a:sym typeface="Spectral"/>
              </a:rPr>
              <a:t>concrete examples of correct input-output pairs (i.e., demonstrations) that are included within the prompt.</a:t>
            </a:r>
            <a:endParaRPr/>
          </a:p>
          <a:p>
            <a:pPr indent="0" lvl="1" marL="457200" rtl="0" algn="l">
              <a:lnSpc>
                <a:spcPct val="100000"/>
              </a:lnSpc>
              <a:spcBef>
                <a:spcPts val="0"/>
              </a:spcBef>
              <a:spcAft>
                <a:spcPts val="0"/>
              </a:spcAft>
              <a:buClr>
                <a:schemeClr val="dk1"/>
              </a:buClr>
              <a:buSzPts val="1200"/>
              <a:buFont typeface="Arial"/>
              <a:buNone/>
            </a:pPr>
            <a:r>
              <a:t/>
            </a:r>
            <a:endParaRPr b="0" i="0" u="none" strike="noStrike">
              <a:solidFill>
                <a:srgbClr val="363737"/>
              </a:solidFill>
              <a:latin typeface="Spectral"/>
              <a:ea typeface="Spectral"/>
              <a:cs typeface="Spectral"/>
              <a:sym typeface="Spectral"/>
            </a:endParaRPr>
          </a:p>
          <a:p>
            <a:pPr indent="-76200" lvl="0" marL="0" rtl="0" algn="l">
              <a:lnSpc>
                <a:spcPct val="100000"/>
              </a:lnSpc>
              <a:spcBef>
                <a:spcPts val="0"/>
              </a:spcBef>
              <a:spcAft>
                <a:spcPts val="0"/>
              </a:spcAft>
              <a:buClr>
                <a:srgbClr val="363737"/>
              </a:buClr>
              <a:buSzPts val="1200"/>
              <a:buFont typeface="Arial"/>
              <a:buChar char="•"/>
            </a:pPr>
            <a:r>
              <a:rPr b="0" i="1" lang="en-US" u="none" strike="noStrike">
                <a:solidFill>
                  <a:srgbClr val="363737"/>
                </a:solidFill>
                <a:latin typeface="Spectral"/>
                <a:ea typeface="Spectral"/>
                <a:cs typeface="Spectral"/>
                <a:sym typeface="Spectral"/>
              </a:rPr>
              <a:t>Input Data</a:t>
            </a:r>
            <a:r>
              <a:rPr b="0" i="0" lang="en-US" u="none" strike="noStrike">
                <a:solidFill>
                  <a:srgbClr val="363737"/>
                </a:solidFill>
                <a:latin typeface="Spectral"/>
                <a:ea typeface="Spectral"/>
                <a:cs typeface="Spectral"/>
                <a:sym typeface="Spectral"/>
              </a:rPr>
              <a:t>: the actual data that the LLM is expected to process (e.g., the sentence being translated or classified, the document being summarized, etc.).</a:t>
            </a:r>
            <a:endParaRPr/>
          </a:p>
          <a:p>
            <a:pPr indent="0" lvl="0" marL="0" rtl="0" algn="l">
              <a:lnSpc>
                <a:spcPct val="100000"/>
              </a:lnSpc>
              <a:spcBef>
                <a:spcPts val="0"/>
              </a:spcBef>
              <a:spcAft>
                <a:spcPts val="0"/>
              </a:spcAft>
              <a:buClr>
                <a:schemeClr val="dk1"/>
              </a:buClr>
              <a:buSzPts val="1200"/>
              <a:buFont typeface="Arial"/>
              <a:buNone/>
            </a:pPr>
            <a:r>
              <a:t/>
            </a:r>
            <a:endParaRPr b="0" i="0" u="none" strike="noStrike">
              <a:solidFill>
                <a:srgbClr val="363737"/>
              </a:solidFill>
              <a:latin typeface="Spectral"/>
              <a:ea typeface="Spectral"/>
              <a:cs typeface="Spectral"/>
              <a:sym typeface="Spectral"/>
            </a:endParaRPr>
          </a:p>
          <a:p>
            <a:pPr indent="-76200" lvl="0" marL="0" rtl="0" algn="l">
              <a:lnSpc>
                <a:spcPct val="100000"/>
              </a:lnSpc>
              <a:spcBef>
                <a:spcPts val="0"/>
              </a:spcBef>
              <a:spcAft>
                <a:spcPts val="0"/>
              </a:spcAft>
              <a:buClr>
                <a:srgbClr val="363737"/>
              </a:buClr>
              <a:buSzPts val="1200"/>
              <a:buFont typeface="Arial"/>
              <a:buChar char="•"/>
            </a:pPr>
            <a:r>
              <a:rPr b="0" i="1" lang="en-US" u="none" strike="noStrike">
                <a:solidFill>
                  <a:srgbClr val="363737"/>
                </a:solidFill>
                <a:latin typeface="Spectral"/>
                <a:ea typeface="Spectral"/>
                <a:cs typeface="Spectral"/>
                <a:sym typeface="Spectral"/>
              </a:rPr>
              <a:t>Output Indicators</a:t>
            </a:r>
            <a:r>
              <a:rPr b="0" i="0" lang="en-US" u="none" strike="noStrike">
                <a:solidFill>
                  <a:srgbClr val="363737"/>
                </a:solidFill>
                <a:latin typeface="Spectral"/>
                <a:ea typeface="Spectral"/>
                <a:cs typeface="Spectral"/>
                <a:sym typeface="Spectral"/>
              </a:rPr>
              <a:t>: different tags, headers, or organizational strings that we can include to separate or structure the parts of our prompt.</a:t>
            </a:r>
            <a:endParaRPr/>
          </a:p>
          <a:p>
            <a:pPr indent="0" lvl="0" marL="0" rtl="0" algn="l">
              <a:lnSpc>
                <a:spcPct val="100000"/>
              </a:lnSpc>
              <a:spcBef>
                <a:spcPts val="0"/>
              </a:spcBef>
              <a:spcAft>
                <a:spcPts val="0"/>
              </a:spcAft>
              <a:buClr>
                <a:schemeClr val="dk1"/>
              </a:buClr>
              <a:buSzPts val="1200"/>
              <a:buFont typeface="Arial"/>
              <a:buNone/>
            </a:pPr>
            <a:r>
              <a:t/>
            </a:r>
            <a:endParaRPr b="0" i="0" u="none" strike="noStrike">
              <a:solidFill>
                <a:srgbClr val="363737"/>
              </a:solidFill>
              <a:latin typeface="Spectral"/>
              <a:ea typeface="Spectral"/>
              <a:cs typeface="Spectral"/>
              <a:sym typeface="Spectral"/>
            </a:endParaRPr>
          </a:p>
          <a:p>
            <a:pPr indent="0" lvl="0" marL="0" rtl="0" algn="l">
              <a:lnSpc>
                <a:spcPct val="100000"/>
              </a:lnSpc>
              <a:spcBef>
                <a:spcPts val="0"/>
              </a:spcBef>
              <a:spcAft>
                <a:spcPts val="0"/>
              </a:spcAft>
              <a:buSzPts val="1400"/>
              <a:buNone/>
            </a:pPr>
            <a:r>
              <a:rPr b="0" i="0" lang="en-US" u="none" strike="noStrike">
                <a:solidFill>
                  <a:srgbClr val="363737"/>
                </a:solidFill>
                <a:latin typeface="Spectral"/>
                <a:ea typeface="Spectral"/>
                <a:cs typeface="Spectral"/>
                <a:sym typeface="Spectral"/>
              </a:rPr>
              <a:t>Discuss the Example</a:t>
            </a:r>
            <a:endParaRPr b="0" i="0" u="none" strike="noStrike">
              <a:solidFill>
                <a:srgbClr val="363737"/>
              </a:solidFill>
              <a:latin typeface="Spectral"/>
              <a:ea typeface="Spectral"/>
              <a:cs typeface="Spectral"/>
              <a:sym typeface="Spectral"/>
            </a:endParaRPr>
          </a:p>
          <a:p>
            <a:pPr indent="0" lvl="0" marL="0" rtl="0" algn="l">
              <a:lnSpc>
                <a:spcPct val="100000"/>
              </a:lnSpc>
              <a:spcBef>
                <a:spcPts val="0"/>
              </a:spcBef>
              <a:spcAft>
                <a:spcPts val="0"/>
              </a:spcAft>
              <a:buSzPts val="1400"/>
              <a:buNone/>
            </a:pPr>
            <a:r>
              <a:t/>
            </a:r>
            <a:endParaRPr b="0" i="0" u="none" strike="noStrike">
              <a:solidFill>
                <a:srgbClr val="363737"/>
              </a:solidFill>
              <a:latin typeface="Spectral"/>
              <a:ea typeface="Spectral"/>
              <a:cs typeface="Spectral"/>
              <a:sym typeface="Spectral"/>
            </a:endParaRPr>
          </a:p>
          <a:p>
            <a:pPr indent="0" lvl="0" marL="0" rtl="0" algn="l">
              <a:lnSpc>
                <a:spcPct val="100000"/>
              </a:lnSpc>
              <a:spcBef>
                <a:spcPts val="0"/>
              </a:spcBef>
              <a:spcAft>
                <a:spcPts val="0"/>
              </a:spcAft>
              <a:buSzPts val="1400"/>
              <a:buNone/>
            </a:pPr>
            <a:r>
              <a:rPr b="0" i="0" lang="en-US" u="none" strike="noStrike">
                <a:solidFill>
                  <a:srgbClr val="363737"/>
                </a:solidFill>
                <a:latin typeface="Spectral"/>
                <a:ea typeface="Spectral"/>
                <a:cs typeface="Spectral"/>
                <a:sym typeface="Spectral"/>
              </a:rPr>
              <a:t>a prompt need not contain all of these components. We can selectively leverage them based on the details or needs of the problem we are trying to solve.</a:t>
            </a:r>
            <a:endParaRPr/>
          </a:p>
          <a:p>
            <a:pPr indent="0" lvl="0" marL="0" rtl="0" algn="l">
              <a:lnSpc>
                <a:spcPct val="100000"/>
              </a:lnSpc>
              <a:spcBef>
                <a:spcPts val="0"/>
              </a:spcBef>
              <a:spcAft>
                <a:spcPts val="0"/>
              </a:spcAft>
              <a:buSzPts val="1400"/>
              <a:buNone/>
            </a:pPr>
            <a:r>
              <a:t/>
            </a:r>
            <a:endParaRPr/>
          </a:p>
        </p:txBody>
      </p:sp>
      <p:sp>
        <p:nvSpPr>
          <p:cNvPr id="121" name="Google Shape;12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3dabf84787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33dabf84787_1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g33dabf84787_1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3dabf84787_1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33dabf84787_1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g33dabf84787_1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3dabf84787_1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33dabf84787_1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g33dabf84787_1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3dabf84787_1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33dabf84787_1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3" name="Google Shape;413;g33dabf84787_1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3dabf84787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33dabf84787_1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g33dabf84787_1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 name="Google Shape;12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good design principle is to be very clear and specify; avoid any ambiguity and superfluous language</a:t>
            </a:r>
            <a:endParaRPr/>
          </a:p>
        </p:txBody>
      </p:sp>
      <p:sp>
        <p:nvSpPr>
          <p:cNvPr id="135" name="Google Shape;13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regarding how to structure your prompt, one powerful approach is to use this concept of delimiters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Some models such as OpenAI  works better with ###, ``` but some models like Calude works well with XML tags; it would be beneficial to look ae the documentation as this can be model specific</a:t>
            </a:r>
            <a:endParaRPr/>
          </a:p>
        </p:txBody>
      </p:sp>
      <p:sp>
        <p:nvSpPr>
          <p:cNvPr id="141" name="Google Shape;1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4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 name="Shape 72"/>
        <p:cNvGrpSpPr/>
        <p:nvPr/>
      </p:nvGrpSpPr>
      <p:grpSpPr>
        <a:xfrm>
          <a:off x="0" y="0"/>
          <a:ext cx="0" cy="0"/>
          <a:chOff x="0" y="0"/>
          <a:chExt cx="0" cy="0"/>
        </a:xfrm>
      </p:grpSpPr>
      <p:sp>
        <p:nvSpPr>
          <p:cNvPr id="73" name="Google Shape;73;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4"/>
          <p:cNvSpPr/>
          <p:nvPr>
            <p:ph idx="2" type="pic"/>
          </p:nvPr>
        </p:nvSpPr>
        <p:spPr>
          <a:xfrm>
            <a:off x="5183188" y="987425"/>
            <a:ext cx="6172200" cy="4873625"/>
          </a:xfrm>
          <a:prstGeom prst="rect">
            <a:avLst/>
          </a:prstGeom>
          <a:noFill/>
          <a:ln>
            <a:noFill/>
          </a:ln>
        </p:spPr>
      </p:sp>
      <p:sp>
        <p:nvSpPr>
          <p:cNvPr id="75" name="Google Shape;75;p4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6" name="Google Shape;76;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9" name="Shape 79"/>
        <p:cNvGrpSpPr/>
        <p:nvPr/>
      </p:nvGrpSpPr>
      <p:grpSpPr>
        <a:xfrm>
          <a:off x="0" y="0"/>
          <a:ext cx="0" cy="0"/>
          <a:chOff x="0" y="0"/>
          <a:chExt cx="0" cy="0"/>
        </a:xfrm>
      </p:grpSpPr>
      <p:sp>
        <p:nvSpPr>
          <p:cNvPr id="80" name="Google Shape;80;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4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5" name="Shape 85"/>
        <p:cNvGrpSpPr/>
        <p:nvPr/>
      </p:nvGrpSpPr>
      <p:grpSpPr>
        <a:xfrm>
          <a:off x="0" y="0"/>
          <a:ext cx="0" cy="0"/>
          <a:chOff x="0" y="0"/>
          <a:chExt cx="0" cy="0"/>
        </a:xfrm>
      </p:grpSpPr>
      <p:sp>
        <p:nvSpPr>
          <p:cNvPr id="86" name="Google Shape;86;p4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4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48"/>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800"/>
              <a:buFont typeface="Calibri"/>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48"/>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30" name="Google Shape;30;p4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1" name="Shape 31"/>
        <p:cNvGrpSpPr/>
        <p:nvPr/>
      </p:nvGrpSpPr>
      <p:grpSpPr>
        <a:xfrm>
          <a:off x="0" y="0"/>
          <a:ext cx="0" cy="0"/>
          <a:chOff x="0" y="0"/>
          <a:chExt cx="0" cy="0"/>
        </a:xfrm>
      </p:grpSpPr>
      <p:sp>
        <p:nvSpPr>
          <p:cNvPr id="32" name="Google Shape;32;p4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descr="if picture or chart you must type your ADA compliant description here." id="33" name="Google Shape;33;p49"/>
          <p:cNvSpPr txBox="1"/>
          <p:nvPr>
            <p:ph idx="1" type="body"/>
          </p:nvPr>
        </p:nvSpPr>
        <p:spPr>
          <a:xfrm>
            <a:off x="571500" y="1437127"/>
            <a:ext cx="11049000" cy="449070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3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7" name="Google Shape;37;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4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4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4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hyperlink" Target="https://arxiv.org/abs/2407.13168"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3.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colab.research.google.com/drive/1rxZW0V4cqT6dip5HAXhk3QxjnbDro0oM?usp=sharing" TargetMode="External"/><Relationship Id="rId4" Type="http://schemas.openxmlformats.org/officeDocument/2006/relationships/image" Target="../media/image22.png"/><Relationship Id="rId5"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colab.research.google.com/drive/1rxZW0V4cqT6dip5HAXhk3QxjnbDro0oM?usp=sharing" TargetMode="External"/><Relationship Id="rId4" Type="http://schemas.openxmlformats.org/officeDocument/2006/relationships/image" Target="../media/image29.png"/><Relationship Id="rId5"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colab.research.google.com/drive/1rxZW0V4cqT6dip5HAXhk3QxjnbDro0oM?usp=sharing" TargetMode="Externa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s://colab.research.google.com/drive/1rxZW0V4cqT6dip5HAXhk3QxjnbDro0oM?usp=sharing" TargetMode="Externa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s://colab.research.google.com/drive/1rxZW0V4cqT6dip5HAXhk3QxjnbDro0oM?usp=sharing" TargetMode="Externa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id="96" name="Google Shape;96;g332b9fa52a7_0_0"/>
          <p:cNvPicPr preferRelativeResize="0"/>
          <p:nvPr/>
        </p:nvPicPr>
        <p:blipFill rotWithShape="1">
          <a:blip r:embed="rId3">
            <a:alphaModFix/>
          </a:blip>
          <a:srcRect b="0" l="0" r="0" t="0"/>
          <a:stretch/>
        </p:blipFill>
        <p:spPr>
          <a:xfrm>
            <a:off x="1" y="22316"/>
            <a:ext cx="12192000" cy="6966857"/>
          </a:xfrm>
          <a:prstGeom prst="rect">
            <a:avLst/>
          </a:prstGeom>
          <a:noFill/>
          <a:ln>
            <a:noFill/>
          </a:ln>
        </p:spPr>
      </p:pic>
      <p:sp>
        <p:nvSpPr>
          <p:cNvPr id="97" name="Google Shape;97;g332b9fa52a7_0_0"/>
          <p:cNvSpPr txBox="1"/>
          <p:nvPr>
            <p:ph type="ctrTitle"/>
          </p:nvPr>
        </p:nvSpPr>
        <p:spPr>
          <a:xfrm>
            <a:off x="963925" y="1807076"/>
            <a:ext cx="10058400" cy="2947500"/>
          </a:xfrm>
          <a:prstGeom prst="rect">
            <a:avLst/>
          </a:prstGeom>
          <a:noFill/>
          <a:ln>
            <a:noFill/>
          </a:ln>
          <a:effectLst>
            <a:outerShdw blurRad="50800" rotWithShape="0" algn="tl" dir="2700000" dist="38100">
              <a:srgbClr val="000000">
                <a:alpha val="40000"/>
              </a:srgbClr>
            </a:outerShdw>
          </a:effectLst>
        </p:spPr>
        <p:txBody>
          <a:bodyPr anchorCtr="0" anchor="b" bIns="45700" lIns="91425" spcFirstLastPara="1" rIns="91425" wrap="square" tIns="45700">
            <a:noAutofit/>
          </a:bodyPr>
          <a:lstStyle/>
          <a:p>
            <a:pPr indent="0" lvl="0" marL="0" rtl="0" algn="ctr">
              <a:lnSpc>
                <a:spcPct val="130000"/>
              </a:lnSpc>
              <a:spcBef>
                <a:spcPts val="1800"/>
              </a:spcBef>
              <a:spcAft>
                <a:spcPts val="0"/>
              </a:spcAft>
              <a:buClr>
                <a:schemeClr val="dk1"/>
              </a:buClr>
              <a:buSzPts val="1100"/>
              <a:buFont typeface="Arial"/>
              <a:buNone/>
            </a:pPr>
            <a:r>
              <a:rPr lang="en-US" sz="4500">
                <a:solidFill>
                  <a:schemeClr val="lt1"/>
                </a:solidFill>
                <a:latin typeface="Calibri"/>
                <a:ea typeface="Calibri"/>
                <a:cs typeface="Calibri"/>
                <a:sym typeface="Calibri"/>
              </a:rPr>
              <a:t>Leveraging and Evaluation of LLMs For HPC Research</a:t>
            </a:r>
            <a:endParaRPr sz="4000">
              <a:solidFill>
                <a:schemeClr val="lt1"/>
              </a:solidFill>
              <a:latin typeface="Calibri"/>
              <a:ea typeface="Calibri"/>
              <a:cs typeface="Calibri"/>
              <a:sym typeface="Calibri"/>
            </a:endParaRPr>
          </a:p>
          <a:p>
            <a:pPr indent="0" lvl="0" marL="0" rtl="0" algn="ctr">
              <a:lnSpc>
                <a:spcPct val="130000"/>
              </a:lnSpc>
              <a:spcBef>
                <a:spcPts val="1800"/>
              </a:spcBef>
              <a:spcAft>
                <a:spcPts val="400"/>
              </a:spcAft>
              <a:buClr>
                <a:schemeClr val="dk1"/>
              </a:buClr>
              <a:buSzPts val="1100"/>
              <a:buFont typeface="Arial"/>
              <a:buNone/>
            </a:pPr>
            <a:r>
              <a:rPr lang="en-US" sz="4000">
                <a:solidFill>
                  <a:schemeClr val="lt1"/>
                </a:solidFill>
                <a:latin typeface="Calibri"/>
                <a:ea typeface="Calibri"/>
                <a:cs typeface="Calibri"/>
                <a:sym typeface="Calibri"/>
              </a:rPr>
              <a:t> 4 – Introduction to Prompting Best Practices</a:t>
            </a:r>
            <a:endParaRPr sz="4000">
              <a:solidFill>
                <a:schemeClr val="lt1"/>
              </a:solidFill>
              <a:latin typeface="Calibri"/>
              <a:ea typeface="Calibri"/>
              <a:cs typeface="Calibri"/>
              <a:sym typeface="Calibri"/>
            </a:endParaRPr>
          </a:p>
        </p:txBody>
      </p:sp>
      <p:sp>
        <p:nvSpPr>
          <p:cNvPr id="98" name="Google Shape;98;g332b9fa52a7_0_0"/>
          <p:cNvSpPr txBox="1"/>
          <p:nvPr>
            <p:ph idx="1" type="subTitle"/>
          </p:nvPr>
        </p:nvSpPr>
        <p:spPr>
          <a:xfrm>
            <a:off x="1066800" y="5463328"/>
            <a:ext cx="10058400" cy="996000"/>
          </a:xfrm>
          <a:prstGeom prst="rect">
            <a:avLst/>
          </a:prstGeom>
          <a:noFill/>
          <a:ln>
            <a:noFill/>
          </a:ln>
          <a:effectLst>
            <a:outerShdw blurRad="50800" rotWithShape="0" algn="tl" dir="2700000" dist="38100">
              <a:srgbClr val="000000">
                <a:alpha val="40000"/>
              </a:srgbClr>
            </a:outerShdw>
          </a:effectLst>
        </p:spPr>
        <p:txBody>
          <a:bodyPr anchorCtr="0" anchor="t" bIns="45700" lIns="91425" spcFirstLastPara="1" rIns="91425" wrap="square" tIns="45700">
            <a:normAutofit/>
          </a:bodyPr>
          <a:lstStyle/>
          <a:p>
            <a:pPr indent="0" lvl="0" marL="0" rtl="0" algn="ctr">
              <a:lnSpc>
                <a:spcPct val="70000"/>
              </a:lnSpc>
              <a:spcBef>
                <a:spcPts val="0"/>
              </a:spcBef>
              <a:spcAft>
                <a:spcPts val="0"/>
              </a:spcAft>
              <a:buClr>
                <a:schemeClr val="lt1"/>
              </a:buClr>
              <a:buSzPts val="1860"/>
              <a:buFont typeface="Arial"/>
              <a:buNone/>
            </a:pPr>
            <a:r>
              <a:rPr lang="en-US">
                <a:solidFill>
                  <a:schemeClr val="lt1"/>
                </a:solidFill>
              </a:rPr>
              <a:t>Sandeep Madireddy*</a:t>
            </a:r>
            <a:endParaRPr/>
          </a:p>
          <a:p>
            <a:pPr indent="0" lvl="0" marL="0" rtl="0" algn="ctr">
              <a:lnSpc>
                <a:spcPct val="70000"/>
              </a:lnSpc>
              <a:spcBef>
                <a:spcPts val="1000"/>
              </a:spcBef>
              <a:spcAft>
                <a:spcPts val="0"/>
              </a:spcAft>
              <a:buClr>
                <a:schemeClr val="lt1"/>
              </a:buClr>
              <a:buSzPts val="1860"/>
              <a:buFont typeface="Arial"/>
              <a:buNone/>
            </a:pPr>
            <a:r>
              <a:rPr lang="en-US">
                <a:solidFill>
                  <a:schemeClr val="lt1"/>
                </a:solidFill>
              </a:rPr>
              <a:t>*Argonne National Laboratory</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Split complex tasks into subtasks</a:t>
            </a:r>
            <a:br>
              <a:rPr lang="en-US"/>
            </a:br>
            <a:endParaRPr/>
          </a:p>
        </p:txBody>
      </p:sp>
      <p:sp>
        <p:nvSpPr>
          <p:cNvPr id="167" name="Google Shape;167;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LLMs are really good at both extracting information and transforming it but these tasks might involve too many processes</a:t>
            </a:r>
            <a:endParaRPr/>
          </a:p>
          <a:p>
            <a:pPr indent="-228600" lvl="1" marL="685800" rtl="0" algn="l">
              <a:lnSpc>
                <a:spcPct val="90000"/>
              </a:lnSpc>
              <a:spcBef>
                <a:spcPts val="500"/>
              </a:spcBef>
              <a:spcAft>
                <a:spcPts val="0"/>
              </a:spcAft>
              <a:buClr>
                <a:schemeClr val="dk1"/>
              </a:buClr>
              <a:buSzPct val="100000"/>
              <a:buChar char="•"/>
            </a:pPr>
            <a:r>
              <a:rPr lang="en-US"/>
              <a:t>For instance, when extracting date information from a block of text, just extract the information and perform the transformation with deterministic libraries</a:t>
            </a:r>
            <a:endParaRPr/>
          </a:p>
          <a:p>
            <a:pPr indent="-228600" lvl="1" marL="685800" rtl="0" algn="l">
              <a:lnSpc>
                <a:spcPct val="90000"/>
              </a:lnSpc>
              <a:spcBef>
                <a:spcPts val="500"/>
              </a:spcBef>
              <a:spcAft>
                <a:spcPts val="0"/>
              </a:spcAft>
              <a:buClr>
                <a:schemeClr val="dk1"/>
              </a:buClr>
              <a:buSzPct val="100000"/>
              <a:buChar char="•"/>
            </a:pPr>
            <a:r>
              <a:rPr lang="en-US"/>
              <a:t>Forcing the LLM to perfectly structure the output could lead to lower performance with the core task</a:t>
            </a:r>
            <a:endParaRPr/>
          </a:p>
          <a:p>
            <a:pPr indent="-228600" lvl="1" marL="685800" rtl="0" algn="l">
              <a:lnSpc>
                <a:spcPct val="90000"/>
              </a:lnSpc>
              <a:spcBef>
                <a:spcPts val="500"/>
              </a:spcBef>
              <a:spcAft>
                <a:spcPts val="0"/>
              </a:spcAft>
              <a:buClr>
                <a:schemeClr val="dk1"/>
              </a:buClr>
              <a:buSzPct val="100000"/>
              <a:buChar char="•"/>
            </a:pPr>
            <a:r>
              <a:rPr lang="en-US"/>
              <a:t>You don't need to give the LLM all the tasks if there is already a way to transform information using common tools</a:t>
            </a:r>
            <a:endParaRPr/>
          </a:p>
          <a:p>
            <a:pPr indent="-228600" lvl="0" marL="228600" rtl="0" algn="l">
              <a:lnSpc>
                <a:spcPct val="90000"/>
              </a:lnSpc>
              <a:spcBef>
                <a:spcPts val="1000"/>
              </a:spcBef>
              <a:spcAft>
                <a:spcPts val="0"/>
              </a:spcAft>
              <a:buClr>
                <a:schemeClr val="dk1"/>
              </a:buClr>
              <a:buSzPct val="100000"/>
              <a:buChar char="•"/>
            </a:pPr>
            <a:r>
              <a:rPr lang="en-US"/>
              <a:t>Tips:</a:t>
            </a:r>
            <a:endParaRPr/>
          </a:p>
          <a:p>
            <a:pPr indent="-228600" lvl="1" marL="685800" rtl="0" algn="l">
              <a:lnSpc>
                <a:spcPct val="90000"/>
              </a:lnSpc>
              <a:spcBef>
                <a:spcPts val="500"/>
              </a:spcBef>
              <a:spcAft>
                <a:spcPts val="0"/>
              </a:spcAft>
              <a:buClr>
                <a:schemeClr val="dk1"/>
              </a:buClr>
              <a:buSzPct val="100000"/>
              <a:buChar char="•"/>
            </a:pPr>
            <a:r>
              <a:rPr lang="en-US"/>
              <a:t>Give the model more time and space to think, e.g., steer the model with potential steps (e.g.. Chain-of-Thought)</a:t>
            </a:r>
            <a:endParaRPr/>
          </a:p>
          <a:p>
            <a:pPr indent="-228600" lvl="1" marL="685800" rtl="0" algn="l">
              <a:lnSpc>
                <a:spcPct val="90000"/>
              </a:lnSpc>
              <a:spcBef>
                <a:spcPts val="500"/>
              </a:spcBef>
              <a:spcAft>
                <a:spcPts val="0"/>
              </a:spcAft>
              <a:buClr>
                <a:schemeClr val="dk1"/>
              </a:buClr>
              <a:buSzPct val="100000"/>
              <a:buChar char="•"/>
            </a:pPr>
            <a:r>
              <a:rPr lang="en-US"/>
              <a:t>Improve reliability and performance by simplifying and separating the tasks the model needs to perform (e.g., Prompt Chaining)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
          <p:cNvSpPr txBox="1"/>
          <p:nvPr>
            <p:ph type="title"/>
          </p:nvPr>
        </p:nvSpPr>
        <p:spPr>
          <a:xfrm>
            <a:off x="167099" y="230992"/>
            <a:ext cx="11817900" cy="10179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Clr>
                <a:srgbClr val="0070C0"/>
              </a:buClr>
              <a:buSzPts val="3111"/>
              <a:buFont typeface="Calibri"/>
              <a:buNone/>
            </a:pPr>
            <a:r>
              <a:rPr b="1" i="0" lang="en-US" sz="4000" u="none" cap="none" strike="noStrike">
                <a:solidFill>
                  <a:srgbClr val="0070C0"/>
                </a:solidFill>
              </a:rPr>
              <a:t>SciCode</a:t>
            </a:r>
            <a:endParaRPr sz="4000">
              <a:solidFill>
                <a:srgbClr val="FF0000"/>
              </a:solidFill>
            </a:endParaRPr>
          </a:p>
        </p:txBody>
      </p:sp>
      <p:sp>
        <p:nvSpPr>
          <p:cNvPr id="173" name="Google Shape;173;p1"/>
          <p:cNvSpPr txBox="1"/>
          <p:nvPr/>
        </p:nvSpPr>
        <p:spPr>
          <a:xfrm>
            <a:off x="193393" y="743824"/>
            <a:ext cx="11791800" cy="1722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0" i="1" lang="en-US" sz="2400" u="none" cap="none" strike="noStrike">
                <a:solidFill>
                  <a:schemeClr val="dk1"/>
                </a:solidFill>
                <a:latin typeface="Helvetica Neue"/>
                <a:ea typeface="Helvetica Neue"/>
                <a:cs typeface="Helvetica Neue"/>
                <a:sym typeface="Helvetica Neue"/>
              </a:rPr>
              <a:t>Scientist-curated coding benchmark </a:t>
            </a:r>
            <a:r>
              <a:rPr b="0" i="1" lang="en-US" sz="1800" u="none" cap="none" strike="noStrike">
                <a:solidFill>
                  <a:schemeClr val="dk1"/>
                </a:solidFill>
                <a:latin typeface="Helvetica Neue"/>
                <a:ea typeface="Helvetica Neue"/>
                <a:cs typeface="Helvetica Neue"/>
                <a:sym typeface="Helvetica Neue"/>
              </a:rPr>
              <a:t>(mathematics, physics, chemistry, biology, and materials science)</a:t>
            </a:r>
            <a:endParaRPr b="0" i="0" sz="2400" u="none" cap="none" strike="noStrike">
              <a:solidFill>
                <a:srgbClr val="0070C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300"/>
              <a:buFont typeface="Arial"/>
              <a:buNone/>
            </a:pPr>
            <a:r>
              <a:rPr b="0" i="0" lang="en-US" sz="2400" u="none" cap="none" strike="noStrike">
                <a:solidFill>
                  <a:srgbClr val="0070C0"/>
                </a:solidFill>
                <a:latin typeface="Calibri"/>
                <a:ea typeface="Calibri"/>
                <a:cs typeface="Calibri"/>
                <a:sym typeface="Calibri"/>
              </a:rPr>
              <a:t>80 main problems (numerical methods, simulation of systems), </a:t>
            </a:r>
            <a:br>
              <a:rPr b="0" i="0" lang="en-US" sz="2400" u="none" cap="none" strike="noStrike">
                <a:solidFill>
                  <a:srgbClr val="0070C0"/>
                </a:solidFill>
                <a:latin typeface="Calibri"/>
                <a:ea typeface="Calibri"/>
                <a:cs typeface="Calibri"/>
                <a:sym typeface="Calibri"/>
              </a:rPr>
            </a:br>
            <a:r>
              <a:rPr b="0" i="0" lang="en-US" sz="2400" u="none" cap="none" strike="noStrike">
                <a:solidFill>
                  <a:srgbClr val="0070C0"/>
                </a:solidFill>
                <a:latin typeface="Calibri"/>
                <a:ea typeface="Calibri"/>
                <a:cs typeface="Calibri"/>
                <a:sym typeface="Calibri"/>
              </a:rPr>
              <a:t>decomposed into 338 subproblems. </a:t>
            </a:r>
            <a:endParaRPr b="0" i="0" sz="2400" u="none" cap="none" strike="noStrike">
              <a:solidFill>
                <a:srgbClr val="0070C0"/>
              </a:solidFill>
              <a:latin typeface="Calibri"/>
              <a:ea typeface="Calibri"/>
              <a:cs typeface="Calibri"/>
              <a:sym typeface="Calibri"/>
            </a:endParaRPr>
          </a:p>
        </p:txBody>
      </p:sp>
      <p:sp>
        <p:nvSpPr>
          <p:cNvPr id="174" name="Google Shape;174;p1"/>
          <p:cNvSpPr txBox="1"/>
          <p:nvPr/>
        </p:nvSpPr>
        <p:spPr>
          <a:xfrm>
            <a:off x="193393" y="2332800"/>
            <a:ext cx="3860100" cy="452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The problems naturally factorize into multiple subproblems, </a:t>
            </a:r>
            <a:r>
              <a:rPr b="0" i="0" lang="en-US" sz="1800" u="none" cap="none" strike="noStrike">
                <a:solidFill>
                  <a:srgbClr val="0070C0"/>
                </a:solidFill>
                <a:latin typeface="Calibri"/>
                <a:ea typeface="Calibri"/>
                <a:cs typeface="Calibri"/>
                <a:sym typeface="Calibri"/>
              </a:rPr>
              <a:t>each involving knowledge recall, reasoning, code 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To solve a main problem, </a:t>
            </a:r>
            <a:r>
              <a:rPr b="0" i="0" lang="en-US" sz="1800" u="none" cap="none" strike="noStrike">
                <a:solidFill>
                  <a:srgbClr val="0070C0"/>
                </a:solidFill>
                <a:latin typeface="Calibri"/>
                <a:ea typeface="Calibri"/>
                <a:cs typeface="Calibri"/>
                <a:sym typeface="Calibri"/>
              </a:rPr>
              <a:t>LLMs must implement multiple Python functions </a:t>
            </a:r>
            <a:r>
              <a:rPr b="0" i="0" lang="en-US" sz="1800" u="none" cap="none" strike="noStrike">
                <a:solidFill>
                  <a:schemeClr val="dk1"/>
                </a:solidFill>
                <a:latin typeface="Calibri"/>
                <a:ea typeface="Calibri"/>
                <a:cs typeface="Calibri"/>
                <a:sym typeface="Calibri"/>
              </a:rPr>
              <a:t>for to each subproblem and integrate them into a comprehensive solution.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70C0"/>
                </a:solidFill>
                <a:latin typeface="Calibri"/>
                <a:ea typeface="Calibri"/>
                <a:cs typeface="Calibri"/>
                <a:sym typeface="Calibri"/>
              </a:rPr>
              <a:t>SciCode provides gold-standard solutions and multiple test cases </a:t>
            </a:r>
            <a:r>
              <a:rPr b="0" i="0" lang="en-US" sz="1800" u="none" cap="none" strike="noStrike">
                <a:solidFill>
                  <a:schemeClr val="dk1"/>
                </a:solidFill>
                <a:latin typeface="Calibri"/>
                <a:ea typeface="Calibri"/>
                <a:cs typeface="Calibri"/>
                <a:sym typeface="Calibri"/>
              </a:rPr>
              <a:t>for reliable automatic evaluation.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70C0"/>
                </a:solidFill>
                <a:latin typeface="Calibri"/>
                <a:ea typeface="Calibri"/>
                <a:cs typeface="Calibri"/>
                <a:sym typeface="Calibri"/>
              </a:rPr>
              <a:t>Problems are very challenging</a:t>
            </a:r>
            <a:r>
              <a:rPr b="0" i="0" lang="en-US" sz="1800" u="none" cap="none" strike="noStrike">
                <a:solidFill>
                  <a:schemeClr val="dk1"/>
                </a:solidFill>
                <a:latin typeface="Calibri"/>
                <a:ea typeface="Calibri"/>
                <a:cs typeface="Calibri"/>
                <a:sym typeface="Calibri"/>
              </a:rPr>
              <a:t>: inspired from Nobel price level problems.</a:t>
            </a:r>
            <a:endParaRPr b="0" i="0" sz="1800" u="none" cap="none" strike="noStrike">
              <a:solidFill>
                <a:schemeClr val="dk1"/>
              </a:solidFill>
              <a:latin typeface="Calibri"/>
              <a:ea typeface="Calibri"/>
              <a:cs typeface="Calibri"/>
              <a:sym typeface="Calibri"/>
            </a:endParaRPr>
          </a:p>
        </p:txBody>
      </p:sp>
      <p:pic>
        <p:nvPicPr>
          <p:cNvPr id="175" name="Google Shape;175;p1"/>
          <p:cNvPicPr preferRelativeResize="0"/>
          <p:nvPr/>
        </p:nvPicPr>
        <p:blipFill rotWithShape="1">
          <a:blip r:embed="rId3">
            <a:alphaModFix/>
          </a:blip>
          <a:srcRect b="0" l="0" r="0" t="0"/>
          <a:stretch/>
        </p:blipFill>
        <p:spPr>
          <a:xfrm>
            <a:off x="5185775" y="2045624"/>
            <a:ext cx="7006222" cy="4002780"/>
          </a:xfrm>
          <a:prstGeom prst="rect">
            <a:avLst/>
          </a:prstGeom>
          <a:noFill/>
          <a:ln>
            <a:noFill/>
          </a:ln>
        </p:spPr>
      </p:pic>
      <p:sp>
        <p:nvSpPr>
          <p:cNvPr id="176" name="Google Shape;176;p1"/>
          <p:cNvSpPr txBox="1"/>
          <p:nvPr/>
        </p:nvSpPr>
        <p:spPr>
          <a:xfrm>
            <a:off x="5185775" y="5996066"/>
            <a:ext cx="7141200" cy="630900"/>
          </a:xfrm>
          <a:prstGeom prst="rect">
            <a:avLst/>
          </a:prstGeom>
          <a:noFill/>
          <a:ln>
            <a:noFill/>
          </a:ln>
        </p:spPr>
        <p:txBody>
          <a:bodyPr anchorCtr="0" anchor="t" bIns="45700" lIns="91425" spcFirstLastPara="1" rIns="91425" wrap="square" tIns="45700">
            <a:spAutoFit/>
          </a:bodyPr>
          <a:lstStyle/>
          <a:p>
            <a:pPr indent="0" lvl="0" marL="0" marR="0" rtl="0" algn="l">
              <a:lnSpc>
                <a:spcPct val="149928"/>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Minyang Tian, SciCode: A Research Coding Benchmark Curated by Scientists, arXiv: </a:t>
            </a:r>
            <a:r>
              <a:rPr b="0" i="0" lang="en-US" sz="1400" u="sng" cap="none" strike="noStrike">
                <a:solidFill>
                  <a:schemeClr val="dk1"/>
                </a:solidFill>
                <a:latin typeface="Calibri"/>
                <a:ea typeface="Calibri"/>
                <a:cs typeface="Calibri"/>
                <a:sym typeface="Calibri"/>
                <a:hlinkClick r:id="rId4">
                  <a:extLst>
                    <a:ext uri="{A12FA001-AC4F-418D-AE19-62706E023703}">
                      <ahyp:hlinkClr val="tx"/>
                    </a:ext>
                  </a:extLst>
                </a:hlinkClick>
              </a:rPr>
              <a:t>arXiv:2407.13168</a:t>
            </a:r>
            <a:endParaRPr b="0" i="0" sz="1400" u="none" cap="none" strike="noStrike">
              <a:solidFill>
                <a:srgbClr val="000000"/>
              </a:solidFill>
              <a:latin typeface="Calibri"/>
              <a:ea typeface="Calibri"/>
              <a:cs typeface="Calibri"/>
              <a:sym typeface="Calibri"/>
            </a:endParaRPr>
          </a:p>
        </p:txBody>
      </p:sp>
      <p:graphicFrame>
        <p:nvGraphicFramePr>
          <p:cNvPr id="177" name="Google Shape;177;p1"/>
          <p:cNvGraphicFramePr/>
          <p:nvPr/>
        </p:nvGraphicFramePr>
        <p:xfrm>
          <a:off x="838200" y="3681254"/>
          <a:ext cx="3000000" cy="3000000"/>
        </p:xfrm>
        <a:graphic>
          <a:graphicData uri="http://schemas.openxmlformats.org/drawingml/2006/table">
            <a:tbl>
              <a:tblPr>
                <a:noFill/>
                <a:tableStyleId>{E55B67EC-1210-4EB8-BC48-88566F377828}</a:tableStyleId>
              </a:tblPr>
              <a:tblGrid>
                <a:gridCol w="10515600"/>
              </a:tblGrid>
              <a:tr h="17780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61925"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Helvetica Neue Light"/>
              <a:buNone/>
            </a:pPr>
            <a:r>
              <a:rPr lang="en-US">
                <a:solidFill>
                  <a:srgbClr val="000000"/>
                </a:solidFill>
                <a:latin typeface="Helvetica Neue Light"/>
                <a:ea typeface="Helvetica Neue Light"/>
                <a:cs typeface="Helvetica Neue Light"/>
                <a:sym typeface="Helvetica Neue Light"/>
              </a:rPr>
              <a:t>Chat Prompts Behind the Scenes</a:t>
            </a:r>
            <a:br>
              <a:rPr lang="en-US">
                <a:solidFill>
                  <a:srgbClr val="000000"/>
                </a:solidFill>
                <a:latin typeface="Helvetica Neue Light"/>
                <a:ea typeface="Helvetica Neue Light"/>
                <a:cs typeface="Helvetica Neue Light"/>
                <a:sym typeface="Helvetica Neue Light"/>
              </a:rPr>
            </a:br>
            <a:endParaRPr/>
          </a:p>
        </p:txBody>
      </p:sp>
      <p:sp>
        <p:nvSpPr>
          <p:cNvPr id="183" name="Google Shape;183;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Char char="•"/>
            </a:pPr>
            <a:r>
              <a:rPr lang="en-US">
                <a:solidFill>
                  <a:srgbClr val="000000"/>
                </a:solidFill>
                <a:latin typeface="Helvetica Neue Light"/>
                <a:ea typeface="Helvetica Neue Light"/>
                <a:cs typeface="Helvetica Neue Light"/>
                <a:sym typeface="Helvetica Neue Light"/>
              </a:rPr>
              <a:t>Behind the scenes, messages are converted to token strings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84" name="Google Shape;184;p11"/>
          <p:cNvPicPr preferRelativeResize="0"/>
          <p:nvPr/>
        </p:nvPicPr>
        <p:blipFill rotWithShape="1">
          <a:blip r:embed="rId3">
            <a:alphaModFix/>
          </a:blip>
          <a:srcRect b="0" l="0" r="0" t="0"/>
          <a:stretch/>
        </p:blipFill>
        <p:spPr>
          <a:xfrm>
            <a:off x="1150614" y="2549129"/>
            <a:ext cx="9890771" cy="38060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Helvetica Neue Light"/>
              <a:buNone/>
            </a:pPr>
            <a:r>
              <a:rPr lang="en-US">
                <a:solidFill>
                  <a:srgbClr val="000000"/>
                </a:solidFill>
                <a:latin typeface="Helvetica Neue Light"/>
                <a:ea typeface="Helvetica Neue Light"/>
                <a:cs typeface="Helvetica Neue Light"/>
                <a:sym typeface="Helvetica Neue Light"/>
              </a:rPr>
              <a:t>Chat Prompts Behind the Scenes</a:t>
            </a:r>
            <a:br>
              <a:rPr lang="en-US">
                <a:solidFill>
                  <a:srgbClr val="000000"/>
                </a:solidFill>
                <a:latin typeface="Helvetica Neue Light"/>
                <a:ea typeface="Helvetica Neue Light"/>
                <a:cs typeface="Helvetica Neue Light"/>
                <a:sym typeface="Helvetica Neue Light"/>
              </a:rPr>
            </a:br>
            <a:endParaRPr/>
          </a:p>
        </p:txBody>
      </p:sp>
      <p:pic>
        <p:nvPicPr>
          <p:cNvPr id="190" name="Google Shape;190;p12"/>
          <p:cNvPicPr preferRelativeResize="0"/>
          <p:nvPr>
            <p:ph idx="1" type="body"/>
          </p:nvPr>
        </p:nvPicPr>
        <p:blipFill rotWithShape="1">
          <a:blip r:embed="rId3">
            <a:alphaModFix/>
          </a:blip>
          <a:srcRect b="0" l="0" r="0" t="2517"/>
          <a:stretch/>
        </p:blipFill>
        <p:spPr>
          <a:xfrm>
            <a:off x="588687" y="1360967"/>
            <a:ext cx="10545981" cy="535519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Helvetica Neue Light"/>
              <a:buNone/>
            </a:pPr>
            <a:r>
              <a:rPr lang="en-US">
                <a:solidFill>
                  <a:srgbClr val="000000"/>
                </a:solidFill>
                <a:latin typeface="Helvetica Neue Light"/>
                <a:ea typeface="Helvetica Neue Light"/>
                <a:cs typeface="Helvetica Neue Light"/>
                <a:sym typeface="Helvetica Neue Light"/>
              </a:rPr>
              <a:t>Chat Prompts Behind the Scenes</a:t>
            </a:r>
            <a:br>
              <a:rPr lang="en-US">
                <a:solidFill>
                  <a:srgbClr val="000000"/>
                </a:solidFill>
                <a:latin typeface="Helvetica Neue Light"/>
                <a:ea typeface="Helvetica Neue Light"/>
                <a:cs typeface="Helvetica Neue Light"/>
                <a:sym typeface="Helvetica Neue Light"/>
              </a:rPr>
            </a:br>
            <a:endParaRPr/>
          </a:p>
        </p:txBody>
      </p:sp>
      <p:pic>
        <p:nvPicPr>
          <p:cNvPr id="196" name="Google Shape;196;p13"/>
          <p:cNvPicPr preferRelativeResize="0"/>
          <p:nvPr>
            <p:ph idx="1" type="body"/>
          </p:nvPr>
        </p:nvPicPr>
        <p:blipFill rotWithShape="1">
          <a:blip r:embed="rId3">
            <a:alphaModFix/>
          </a:blip>
          <a:srcRect b="0" l="0" r="0" t="0"/>
          <a:stretch/>
        </p:blipFill>
        <p:spPr>
          <a:xfrm>
            <a:off x="957577" y="1177039"/>
            <a:ext cx="9845101" cy="550010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Designing Prompts for Different Tasks</a:t>
            </a:r>
            <a:endParaRPr/>
          </a:p>
        </p:txBody>
      </p:sp>
      <p:sp>
        <p:nvSpPr>
          <p:cNvPr id="203" name="Google Shape;203;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Char char="•"/>
            </a:pPr>
            <a:r>
              <a:rPr b="1" lang="en-US">
                <a:solidFill>
                  <a:srgbClr val="000000"/>
                </a:solidFill>
                <a:latin typeface="Arial"/>
                <a:ea typeface="Arial"/>
                <a:cs typeface="Arial"/>
                <a:sym typeface="Arial"/>
              </a:rPr>
              <a:t>Text Summarization</a:t>
            </a:r>
            <a:endParaRPr>
              <a:solidFill>
                <a:srgbClr val="000000"/>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pic>
        <p:nvPicPr>
          <p:cNvPr id="204" name="Google Shape;204;p14"/>
          <p:cNvPicPr preferRelativeResize="0"/>
          <p:nvPr/>
        </p:nvPicPr>
        <p:blipFill rotWithShape="1">
          <a:blip r:embed="rId3">
            <a:alphaModFix/>
          </a:blip>
          <a:srcRect b="0" l="0" r="0" t="0"/>
          <a:stretch/>
        </p:blipFill>
        <p:spPr>
          <a:xfrm>
            <a:off x="1581150" y="2572372"/>
            <a:ext cx="8940848" cy="4146480"/>
          </a:xfrm>
          <a:prstGeom prst="rect">
            <a:avLst/>
          </a:prstGeom>
          <a:noFill/>
          <a:ln>
            <a:noFill/>
          </a:ln>
        </p:spPr>
      </p:pic>
      <p:sp>
        <p:nvSpPr>
          <p:cNvPr id="205" name="Google Shape;205;p14"/>
          <p:cNvSpPr txBox="1"/>
          <p:nvPr/>
        </p:nvSpPr>
        <p:spPr>
          <a:xfrm>
            <a:off x="10610850" y="6152696"/>
            <a:ext cx="157475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CHATGPT o3-mini-high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Designing Prompts for Different Tasks</a:t>
            </a:r>
            <a:endParaRPr/>
          </a:p>
        </p:txBody>
      </p:sp>
      <p:sp>
        <p:nvSpPr>
          <p:cNvPr id="211" name="Google Shape;211;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Char char="•"/>
            </a:pPr>
            <a:r>
              <a:rPr b="1" lang="en-US">
                <a:solidFill>
                  <a:srgbClr val="000000"/>
                </a:solidFill>
                <a:latin typeface="Arial"/>
                <a:ea typeface="Arial"/>
                <a:cs typeface="Arial"/>
                <a:sym typeface="Arial"/>
              </a:rPr>
              <a:t>Question Answering</a:t>
            </a:r>
            <a:endParaRPr>
              <a:solidFill>
                <a:srgbClr val="000000"/>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pic>
        <p:nvPicPr>
          <p:cNvPr id="212" name="Google Shape;212;p15"/>
          <p:cNvPicPr preferRelativeResize="0"/>
          <p:nvPr/>
        </p:nvPicPr>
        <p:blipFill rotWithShape="1">
          <a:blip r:embed="rId3">
            <a:alphaModFix/>
          </a:blip>
          <a:srcRect b="0" l="0" r="0" t="0"/>
          <a:stretch/>
        </p:blipFill>
        <p:spPr>
          <a:xfrm>
            <a:off x="1804504" y="2465021"/>
            <a:ext cx="7299018" cy="4351338"/>
          </a:xfrm>
          <a:prstGeom prst="rect">
            <a:avLst/>
          </a:prstGeom>
          <a:noFill/>
          <a:ln>
            <a:noFill/>
          </a:ln>
        </p:spPr>
      </p:pic>
      <p:sp>
        <p:nvSpPr>
          <p:cNvPr id="213" name="Google Shape;213;p15"/>
          <p:cNvSpPr txBox="1"/>
          <p:nvPr/>
        </p:nvSpPr>
        <p:spPr>
          <a:xfrm>
            <a:off x="10610850" y="6152696"/>
            <a:ext cx="157475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CHATGPT o3-mini-high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6"/>
          <p:cNvSpPr txBox="1"/>
          <p:nvPr>
            <p:ph type="title"/>
          </p:nvPr>
        </p:nvSpPr>
        <p:spPr>
          <a:xfrm>
            <a:off x="838200" y="8330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Designing Prompts for Different Tasks</a:t>
            </a:r>
            <a:endParaRPr/>
          </a:p>
        </p:txBody>
      </p:sp>
      <p:sp>
        <p:nvSpPr>
          <p:cNvPr id="219" name="Google Shape;219;p16"/>
          <p:cNvSpPr txBox="1"/>
          <p:nvPr>
            <p:ph idx="1" type="body"/>
          </p:nvPr>
        </p:nvSpPr>
        <p:spPr>
          <a:xfrm>
            <a:off x="586409" y="140155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Char char="•"/>
            </a:pPr>
            <a:r>
              <a:rPr b="1" lang="en-US">
                <a:solidFill>
                  <a:srgbClr val="000000"/>
                </a:solidFill>
                <a:latin typeface="Arial"/>
                <a:ea typeface="Arial"/>
                <a:cs typeface="Arial"/>
                <a:sym typeface="Arial"/>
              </a:rPr>
              <a:t>Code Generation</a:t>
            </a:r>
            <a:endParaRPr>
              <a:solidFill>
                <a:srgbClr val="000000"/>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pic>
        <p:nvPicPr>
          <p:cNvPr id="220" name="Google Shape;220;p16"/>
          <p:cNvPicPr preferRelativeResize="0"/>
          <p:nvPr/>
        </p:nvPicPr>
        <p:blipFill rotWithShape="1">
          <a:blip r:embed="rId3">
            <a:alphaModFix/>
          </a:blip>
          <a:srcRect b="0" l="0" r="0" t="0"/>
          <a:stretch/>
        </p:blipFill>
        <p:spPr>
          <a:xfrm>
            <a:off x="153505" y="2067612"/>
            <a:ext cx="6826791" cy="4134406"/>
          </a:xfrm>
          <a:prstGeom prst="rect">
            <a:avLst/>
          </a:prstGeom>
          <a:noFill/>
          <a:ln>
            <a:noFill/>
          </a:ln>
        </p:spPr>
      </p:pic>
      <p:pic>
        <p:nvPicPr>
          <p:cNvPr id="221" name="Google Shape;221;p16"/>
          <p:cNvPicPr preferRelativeResize="0"/>
          <p:nvPr/>
        </p:nvPicPr>
        <p:blipFill rotWithShape="1">
          <a:blip r:embed="rId4">
            <a:alphaModFix/>
          </a:blip>
          <a:srcRect b="0" l="0" r="0" t="0"/>
          <a:stretch/>
        </p:blipFill>
        <p:spPr>
          <a:xfrm>
            <a:off x="7523636" y="1401555"/>
            <a:ext cx="4369492" cy="5430560"/>
          </a:xfrm>
          <a:prstGeom prst="rect">
            <a:avLst/>
          </a:prstGeom>
          <a:noFill/>
          <a:ln>
            <a:noFill/>
          </a:ln>
        </p:spPr>
      </p:pic>
      <p:sp>
        <p:nvSpPr>
          <p:cNvPr id="222" name="Google Shape;222;p16"/>
          <p:cNvSpPr txBox="1"/>
          <p:nvPr/>
        </p:nvSpPr>
        <p:spPr>
          <a:xfrm>
            <a:off x="2195719" y="6405360"/>
            <a:ext cx="305214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CHATGPT o3-mini-high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7"/>
          <p:cNvSpPr txBox="1"/>
          <p:nvPr/>
        </p:nvSpPr>
        <p:spPr>
          <a:xfrm>
            <a:off x="177016" y="645342"/>
            <a:ext cx="12015000" cy="2109000"/>
          </a:xfrm>
          <a:prstGeom prst="rect">
            <a:avLst/>
          </a:prstGeom>
          <a:noFill/>
          <a:ln>
            <a:noFill/>
          </a:ln>
        </p:spPr>
        <p:txBody>
          <a:bodyPr anchorCtr="0" anchor="t" bIns="45700" lIns="91425" spcFirstLastPara="1" rIns="91425" wrap="square" tIns="45700">
            <a:noAutofit/>
          </a:bodyPr>
          <a:lstStyle/>
          <a:p>
            <a:pPr indent="0" lvl="0" marL="84664" marR="0" rtl="0" algn="l">
              <a:lnSpc>
                <a:spcPct val="100000"/>
              </a:lnSpc>
              <a:spcBef>
                <a:spcPts val="0"/>
              </a:spcBef>
              <a:spcAft>
                <a:spcPts val="0"/>
              </a:spcAft>
              <a:buClr>
                <a:srgbClr val="0070C0"/>
              </a:buClr>
              <a:buSzPts val="3200"/>
              <a:buFont typeface="Calibri"/>
              <a:buNone/>
            </a:pPr>
            <a:r>
              <a:rPr b="0" i="0" lang="en-US" sz="3200" u="none" cap="none" strike="noStrike">
                <a:solidFill>
                  <a:srgbClr val="0070C0"/>
                </a:solidFill>
                <a:latin typeface="Calibri"/>
                <a:ea typeface="Calibri"/>
                <a:cs typeface="Calibri"/>
                <a:sym typeface="Calibri"/>
              </a:rPr>
              <a:t>LASSI</a:t>
            </a:r>
            <a:r>
              <a:rPr b="0" i="0" lang="en-US" sz="3200" u="none" cap="none" strike="noStrike">
                <a:solidFill>
                  <a:schemeClr val="dk1"/>
                </a:solidFill>
                <a:latin typeface="Calibri"/>
                <a:ea typeface="Calibri"/>
                <a:cs typeface="Calibri"/>
                <a:sym typeface="Calibri"/>
              </a:rPr>
              <a:t>: Context + Prompts + Feedback + </a:t>
            </a:r>
            <a:r>
              <a:rPr b="0" i="1" lang="en-US" sz="3200" u="none" cap="none" strike="noStrike">
                <a:solidFill>
                  <a:schemeClr val="dk1"/>
                </a:solidFill>
                <a:latin typeface="Calibri"/>
                <a:ea typeface="Calibri"/>
                <a:cs typeface="Calibri"/>
                <a:sym typeface="Calibri"/>
              </a:rPr>
              <a:t>Iterate</a:t>
            </a:r>
            <a:endParaRPr b="0" i="0" sz="1400" u="none" cap="none" strike="noStrike">
              <a:solidFill>
                <a:srgbClr val="000000"/>
              </a:solidFill>
              <a:latin typeface="Arial"/>
              <a:ea typeface="Arial"/>
              <a:cs typeface="Arial"/>
              <a:sym typeface="Arial"/>
            </a:endParaRPr>
          </a:p>
          <a:p>
            <a:pPr indent="-342900" lvl="0" marL="427564" marR="0" rtl="0" algn="l">
              <a:lnSpc>
                <a:spcPct val="100000"/>
              </a:lnSpc>
              <a:spcBef>
                <a:spcPts val="1000"/>
              </a:spcBef>
              <a:spcAft>
                <a:spcPts val="0"/>
              </a:spcAft>
              <a:buClr>
                <a:schemeClr val="dk1"/>
              </a:buClr>
              <a:buSzPts val="2000"/>
              <a:buFont typeface="Arial"/>
              <a:buChar char="•"/>
            </a:pPr>
            <a:r>
              <a:rPr b="1" i="0" lang="en-US" sz="2000" u="none" cap="none" strike="noStrike">
                <a:solidFill>
                  <a:schemeClr val="dk1"/>
                </a:solidFill>
                <a:latin typeface="Calibri"/>
                <a:ea typeface="Calibri"/>
                <a:cs typeface="Calibri"/>
                <a:sym typeface="Calibri"/>
              </a:rPr>
              <a:t>System prompt</a:t>
            </a:r>
            <a:r>
              <a:rPr b="0" i="0" lang="en-US" sz="2000" u="none" cap="none" strike="noStrike">
                <a:solidFill>
                  <a:schemeClr val="dk1"/>
                </a:solidFill>
                <a:latin typeface="Calibri"/>
                <a:ea typeface="Calibri"/>
                <a:cs typeface="Calibri"/>
                <a:sym typeface="Calibri"/>
              </a:rPr>
              <a:t>: </a:t>
            </a:r>
            <a:r>
              <a:rPr b="0" i="0" lang="en-US" sz="1500" u="none" cap="none" strike="noStrike">
                <a:solidFill>
                  <a:schemeClr val="dk1"/>
                </a:solidFill>
                <a:latin typeface="Calibri"/>
                <a:ea typeface="Calibri"/>
                <a:cs typeface="Calibri"/>
                <a:sym typeface="Calibri"/>
              </a:rPr>
              <a:t>“</a:t>
            </a:r>
            <a:r>
              <a:rPr b="0" i="0" lang="en-US" sz="1500" u="none" cap="none" strike="noStrike">
                <a:solidFill>
                  <a:srgbClr val="0070C0"/>
                </a:solidFill>
                <a:latin typeface="Calibri"/>
                <a:ea typeface="Calibri"/>
                <a:cs typeface="Calibri"/>
                <a:sym typeface="Calibri"/>
              </a:rPr>
              <a:t>You are a professional coding AI assistant that specializes in translating parallelize codes</a:t>
            </a:r>
            <a:r>
              <a:rPr b="0" i="0" lang="en-US" sz="1500" u="none" cap="none" strike="noStrike">
                <a:solidFill>
                  <a:schemeClr val="dk1"/>
                </a:solidFill>
                <a:latin typeface="Calibri"/>
                <a:ea typeface="Calibri"/>
                <a:cs typeface="Calibri"/>
                <a:sym typeface="Calibri"/>
              </a:rPr>
              <a:t>…”</a:t>
            </a:r>
            <a:endParaRPr b="0" i="0" sz="1500" u="none" cap="none" strike="noStrike">
              <a:solidFill>
                <a:schemeClr val="dk1"/>
              </a:solidFill>
              <a:latin typeface="Calibri"/>
              <a:ea typeface="Calibri"/>
              <a:cs typeface="Calibri"/>
              <a:sym typeface="Calibri"/>
            </a:endParaRPr>
          </a:p>
          <a:p>
            <a:pPr indent="-342900" lvl="0" marL="427564" marR="0" rtl="0" algn="l">
              <a:lnSpc>
                <a:spcPct val="100000"/>
              </a:lnSpc>
              <a:spcBef>
                <a:spcPts val="1000"/>
              </a:spcBef>
              <a:spcAft>
                <a:spcPts val="0"/>
              </a:spcAft>
              <a:buClr>
                <a:schemeClr val="dk1"/>
              </a:buClr>
              <a:buSzPts val="2000"/>
              <a:buFont typeface="Arial"/>
              <a:buChar char="•"/>
            </a:pPr>
            <a:r>
              <a:rPr b="1" i="0" lang="en-US" sz="2000" u="none" cap="none" strike="noStrike">
                <a:solidFill>
                  <a:schemeClr val="dk1"/>
                </a:solidFill>
                <a:latin typeface="Calibri"/>
                <a:ea typeface="Calibri"/>
                <a:cs typeface="Calibri"/>
                <a:sym typeface="Calibri"/>
              </a:rPr>
              <a:t>Static information</a:t>
            </a:r>
            <a:r>
              <a:rPr b="0" i="0" lang="en-US" sz="2000" u="none" cap="none" strike="noStrike">
                <a:solidFill>
                  <a:schemeClr val="dk1"/>
                </a:solidFill>
                <a:latin typeface="Calibri"/>
                <a:ea typeface="Calibri"/>
                <a:cs typeface="Calibri"/>
                <a:sym typeface="Calibri"/>
              </a:rPr>
              <a:t>: </a:t>
            </a:r>
            <a:r>
              <a:rPr b="0" i="0" lang="en-US" sz="1500" u="none" cap="none" strike="noStrike">
                <a:solidFill>
                  <a:srgbClr val="0070C0"/>
                </a:solidFill>
                <a:latin typeface="Calibri"/>
                <a:ea typeface="Calibri"/>
                <a:cs typeface="Calibri"/>
                <a:sym typeface="Calibri"/>
              </a:rPr>
              <a:t>Curated content from CUDA and OpenMP C++ reference guides </a:t>
            </a:r>
            <a:r>
              <a:rPr b="0" i="0" lang="en-US" sz="1500" u="none" cap="none" strike="noStrike">
                <a:solidFill>
                  <a:schemeClr val="dk1"/>
                </a:solidFill>
                <a:latin typeface="Calibri"/>
                <a:ea typeface="Calibri"/>
                <a:cs typeface="Calibri"/>
                <a:sym typeface="Calibri"/>
              </a:rPr>
              <a:t>for corresponding translation task, </a:t>
            </a:r>
            <a:r>
              <a:rPr b="0" i="0" lang="en-US" sz="1500" u="none" cap="none" strike="noStrike">
                <a:solidFill>
                  <a:srgbClr val="0070C0"/>
                </a:solidFill>
                <a:latin typeface="Calibri"/>
                <a:ea typeface="Calibri"/>
                <a:cs typeface="Calibri"/>
                <a:sym typeface="Calibri"/>
              </a:rPr>
              <a:t>Original source code</a:t>
            </a:r>
            <a:endParaRPr b="0" i="0" sz="1400" u="none" cap="none" strike="noStrike">
              <a:solidFill>
                <a:srgbClr val="000000"/>
              </a:solidFill>
              <a:latin typeface="Arial"/>
              <a:ea typeface="Arial"/>
              <a:cs typeface="Arial"/>
              <a:sym typeface="Arial"/>
            </a:endParaRPr>
          </a:p>
          <a:p>
            <a:pPr indent="-342900" lvl="0" marL="427564" marR="0" rtl="0" algn="l">
              <a:lnSpc>
                <a:spcPct val="100000"/>
              </a:lnSpc>
              <a:spcBef>
                <a:spcPts val="1000"/>
              </a:spcBef>
              <a:spcAft>
                <a:spcPts val="0"/>
              </a:spcAft>
              <a:buClr>
                <a:schemeClr val="dk1"/>
              </a:buClr>
              <a:buSzPts val="2000"/>
              <a:buFont typeface="Arial"/>
              <a:buChar char="•"/>
            </a:pPr>
            <a:r>
              <a:rPr b="1" i="0" lang="en-US" sz="2000" u="none" cap="none" strike="noStrike">
                <a:solidFill>
                  <a:schemeClr val="dk1"/>
                </a:solidFill>
                <a:latin typeface="Calibri"/>
                <a:ea typeface="Calibri"/>
                <a:cs typeface="Calibri"/>
                <a:sym typeface="Calibri"/>
              </a:rPr>
              <a:t>Self prompting </a:t>
            </a:r>
            <a:r>
              <a:rPr b="0" i="0" lang="en-US" sz="2000" u="none" cap="none" strike="noStrike">
                <a:solidFill>
                  <a:schemeClr val="dk1"/>
                </a:solidFill>
                <a:latin typeface="Calibri"/>
                <a:ea typeface="Calibri"/>
                <a:cs typeface="Calibri"/>
                <a:sym typeface="Calibri"/>
              </a:rPr>
              <a:t>:</a:t>
            </a:r>
            <a:r>
              <a:rPr b="1" i="0" lang="en-US" sz="2000" u="none" cap="none" strike="noStrike">
                <a:solidFill>
                  <a:schemeClr val="dk1"/>
                </a:solidFill>
                <a:latin typeface="Calibri"/>
                <a:ea typeface="Calibri"/>
                <a:cs typeface="Calibri"/>
                <a:sym typeface="Calibri"/>
              </a:rPr>
              <a:t> </a:t>
            </a:r>
            <a:r>
              <a:rPr b="0" i="0" lang="en-US" sz="1500" u="none" cap="none" strike="noStrike">
                <a:solidFill>
                  <a:schemeClr val="dk1"/>
                </a:solidFill>
                <a:latin typeface="Calibri"/>
                <a:ea typeface="Calibri"/>
                <a:cs typeface="Calibri"/>
                <a:sym typeface="Calibri"/>
              </a:rPr>
              <a:t>LLM generates a summary of the provided programming language domain context. LLM generates a description of the source code functionality</a:t>
            </a:r>
            <a:endParaRPr b="0" i="0" sz="1400" u="none" cap="none" strike="noStrike">
              <a:solidFill>
                <a:srgbClr val="000000"/>
              </a:solidFill>
              <a:latin typeface="Arial"/>
              <a:ea typeface="Arial"/>
              <a:cs typeface="Arial"/>
              <a:sym typeface="Arial"/>
            </a:endParaRPr>
          </a:p>
          <a:p>
            <a:pPr indent="-342900" lvl="0" marL="427564" marR="0" rtl="0" algn="l">
              <a:lnSpc>
                <a:spcPct val="100000"/>
              </a:lnSpc>
              <a:spcBef>
                <a:spcPts val="1000"/>
              </a:spcBef>
              <a:spcAft>
                <a:spcPts val="0"/>
              </a:spcAft>
              <a:buClr>
                <a:schemeClr val="dk1"/>
              </a:buClr>
              <a:buSzPts val="2000"/>
              <a:buFont typeface="Arial"/>
              <a:buChar char="•"/>
            </a:pPr>
            <a:r>
              <a:rPr b="1" i="0" lang="en-US" sz="2000" u="none" cap="none" strike="noStrike">
                <a:solidFill>
                  <a:schemeClr val="dk1"/>
                </a:solidFill>
                <a:latin typeface="Calibri"/>
                <a:ea typeface="Calibri"/>
                <a:cs typeface="Calibri"/>
                <a:sym typeface="Calibri"/>
              </a:rPr>
              <a:t>Code generation instruction: </a:t>
            </a:r>
            <a:r>
              <a:rPr b="0" i="0" lang="en-US" sz="1500" u="none" cap="none" strike="noStrike">
                <a:solidFill>
                  <a:schemeClr val="dk1"/>
                </a:solidFill>
                <a:latin typeface="Calibri"/>
                <a:ea typeface="Calibri"/>
                <a:cs typeface="Calibri"/>
                <a:sym typeface="Calibri"/>
              </a:rPr>
              <a:t>“</a:t>
            </a:r>
            <a:r>
              <a:rPr b="0" i="0" lang="en-US" sz="1500" u="none" cap="none" strike="noStrike">
                <a:solidFill>
                  <a:srgbClr val="0070C0"/>
                </a:solidFill>
                <a:latin typeface="Calibri"/>
                <a:ea typeface="Calibri"/>
                <a:cs typeface="Calibri"/>
                <a:sym typeface="Calibri"/>
              </a:rPr>
              <a:t>Think carefully before developing the following code </a:t>
            </a:r>
            <a:r>
              <a:rPr b="0" i="0" lang="en-US" sz="1500" u="none" cap="none" strike="noStrike">
                <a:solidFill>
                  <a:schemeClr val="dk1"/>
                </a:solidFill>
                <a:latin typeface="Calibri"/>
                <a:ea typeface="Calibri"/>
                <a:cs typeface="Calibri"/>
                <a:sym typeface="Calibri"/>
              </a:rPr>
              <a:t>that you describe as [</a:t>
            </a:r>
            <a:r>
              <a:rPr b="0" i="1" lang="en-US" sz="1500" u="none" cap="none" strike="noStrike">
                <a:solidFill>
                  <a:schemeClr val="dk1"/>
                </a:solidFill>
                <a:latin typeface="Calibri"/>
                <a:ea typeface="Calibri"/>
                <a:cs typeface="Calibri"/>
                <a:sym typeface="Calibri"/>
              </a:rPr>
              <a:t>insert LLM-generated code description</a:t>
            </a:r>
            <a:r>
              <a:rPr b="0" i="0" lang="en-US" sz="1500" u="none" cap="none" strike="noStrike">
                <a:solidFill>
                  <a:schemeClr val="dk1"/>
                </a:solidFill>
                <a:latin typeface="Calibri"/>
                <a:ea typeface="Calibri"/>
                <a:cs typeface="Calibri"/>
                <a:sym typeface="Calibri"/>
              </a:rPr>
              <a:t>]. </a:t>
            </a:r>
            <a:r>
              <a:rPr b="0" i="0" lang="en-US" sz="1500" u="none" cap="none" strike="noStrike">
                <a:solidFill>
                  <a:srgbClr val="1155CC"/>
                </a:solidFill>
                <a:latin typeface="Calibri"/>
                <a:ea typeface="Calibri"/>
                <a:cs typeface="Calibri"/>
                <a:sym typeface="Calibri"/>
              </a:rPr>
              <a:t>Now, generate new code to refactor the following parallelized C++ program written with OpenMP </a:t>
            </a:r>
            <a:r>
              <a:rPr b="0" i="0" lang="en-US" sz="1500" u="none" cap="none" strike="noStrike">
                <a:solidFill>
                  <a:schemeClr val="dk1"/>
                </a:solidFill>
                <a:latin typeface="Calibri"/>
                <a:ea typeface="Calibri"/>
                <a:cs typeface="Calibri"/>
                <a:sym typeface="Calibri"/>
              </a:rPr>
              <a:t>(</a:t>
            </a:r>
            <a:r>
              <a:rPr b="0" i="1" lang="en-US" sz="1500" u="none" cap="none" strike="noStrike">
                <a:solidFill>
                  <a:schemeClr val="dk1"/>
                </a:solidFill>
                <a:latin typeface="Calibri"/>
                <a:ea typeface="Calibri"/>
                <a:cs typeface="Calibri"/>
                <a:sym typeface="Calibri"/>
              </a:rPr>
              <a:t>or CUDA program</a:t>
            </a:r>
            <a:r>
              <a:rPr b="0" i="0" lang="en-US" sz="1500" u="none" cap="none" strike="noStrike">
                <a:solidFill>
                  <a:schemeClr val="dk1"/>
                </a:solidFill>
                <a:latin typeface="Calibri"/>
                <a:ea typeface="Calibri"/>
                <a:cs typeface="Calibri"/>
                <a:sym typeface="Calibri"/>
              </a:rPr>
              <a:t>) </a:t>
            </a:r>
            <a:r>
              <a:rPr b="0" i="0" lang="en-US" sz="1500" u="none" cap="none" strike="noStrike">
                <a:solidFill>
                  <a:srgbClr val="1155CC"/>
                </a:solidFill>
                <a:latin typeface="Calibri"/>
                <a:ea typeface="Calibri"/>
                <a:cs typeface="Calibri"/>
                <a:sym typeface="Calibri"/>
              </a:rPr>
              <a:t>to instead use the CUDA framework </a:t>
            </a:r>
            <a:r>
              <a:rPr b="0" i="0" lang="en-US" sz="1500" u="none" cap="none" strike="noStrike">
                <a:solidFill>
                  <a:schemeClr val="dk1"/>
                </a:solidFill>
                <a:latin typeface="Calibri"/>
                <a:ea typeface="Calibri"/>
                <a:cs typeface="Calibri"/>
                <a:sym typeface="Calibri"/>
              </a:rPr>
              <a:t>(</a:t>
            </a:r>
            <a:r>
              <a:rPr b="0" i="1" lang="en-US" sz="1500" u="none" cap="none" strike="noStrike">
                <a:solidFill>
                  <a:schemeClr val="dk1"/>
                </a:solidFill>
                <a:latin typeface="Calibri"/>
                <a:ea typeface="Calibri"/>
                <a:cs typeface="Calibri"/>
                <a:sym typeface="Calibri"/>
              </a:rPr>
              <a:t>or C++ code written with OpenMP directives</a:t>
            </a:r>
            <a:r>
              <a:rPr b="0" i="0" lang="en-US" sz="15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342900" lvl="0" marL="427564" marR="0" rtl="0" algn="l">
              <a:lnSpc>
                <a:spcPct val="100000"/>
              </a:lnSpc>
              <a:spcBef>
                <a:spcPts val="1000"/>
              </a:spcBef>
              <a:spcAft>
                <a:spcPts val="0"/>
              </a:spcAft>
              <a:buClr>
                <a:schemeClr val="dk1"/>
              </a:buClr>
              <a:buSzPts val="2000"/>
              <a:buFont typeface="Arial"/>
              <a:buChar char="•"/>
            </a:pPr>
            <a:r>
              <a:rPr b="1" i="0" lang="en-US" sz="2000" u="none" cap="none" strike="noStrike">
                <a:solidFill>
                  <a:schemeClr val="dk1"/>
                </a:solidFill>
                <a:latin typeface="Calibri"/>
                <a:ea typeface="Calibri"/>
                <a:cs typeface="Calibri"/>
                <a:sym typeface="Calibri"/>
              </a:rPr>
              <a:t>Code correction instruction</a:t>
            </a:r>
            <a:r>
              <a:rPr b="0" i="0" lang="en-US" sz="2000" u="none" cap="none" strike="noStrike">
                <a:solidFill>
                  <a:schemeClr val="dk1"/>
                </a:solidFill>
                <a:latin typeface="Calibri"/>
                <a:ea typeface="Calibri"/>
                <a:cs typeface="Calibri"/>
                <a:sym typeface="Calibri"/>
              </a:rPr>
              <a:t>: </a:t>
            </a:r>
            <a:r>
              <a:rPr b="0" i="0" lang="en-US" sz="1500" u="none" cap="none" strike="noStrike">
                <a:solidFill>
                  <a:srgbClr val="000000"/>
                </a:solidFill>
                <a:latin typeface="Calibri"/>
                <a:ea typeface="Calibri"/>
                <a:cs typeface="Calibri"/>
                <a:sym typeface="Calibri"/>
              </a:rPr>
              <a:t>“[</a:t>
            </a:r>
            <a:r>
              <a:rPr b="0" i="1" lang="en-US" sz="1500" u="none" cap="none" strike="noStrike">
                <a:solidFill>
                  <a:srgbClr val="000000"/>
                </a:solidFill>
                <a:latin typeface="Calibri"/>
                <a:ea typeface="Calibri"/>
                <a:cs typeface="Calibri"/>
                <a:sym typeface="Calibri"/>
              </a:rPr>
              <a:t>insert generated code</a:t>
            </a:r>
            <a:r>
              <a:rPr b="0" i="0" lang="en-US" sz="1500" u="none" cap="none" strike="noStrike">
                <a:solidFill>
                  <a:srgbClr val="000000"/>
                </a:solidFill>
                <a:latin typeface="Calibri"/>
                <a:ea typeface="Calibri"/>
                <a:cs typeface="Calibri"/>
                <a:sym typeface="Calibri"/>
              </a:rPr>
              <a:t>] – The above code was compiled with [</a:t>
            </a:r>
            <a:r>
              <a:rPr b="0" i="1" lang="en-US" sz="1500" u="none" cap="none" strike="noStrike">
                <a:solidFill>
                  <a:srgbClr val="000000"/>
                </a:solidFill>
                <a:latin typeface="Calibri"/>
                <a:ea typeface="Calibri"/>
                <a:cs typeface="Calibri"/>
                <a:sym typeface="Calibri"/>
              </a:rPr>
              <a:t>insert compile command</a:t>
            </a:r>
            <a:r>
              <a:rPr b="0" i="0" lang="en-US" sz="1500" u="none" cap="none" strike="noStrike">
                <a:solidFill>
                  <a:srgbClr val="000000"/>
                </a:solidFill>
                <a:latin typeface="Calibri"/>
                <a:ea typeface="Calibri"/>
                <a:cs typeface="Calibri"/>
                <a:sym typeface="Calibri"/>
              </a:rPr>
              <a:t>] and produced the following compile/execution error: [</a:t>
            </a:r>
            <a:r>
              <a:rPr b="0" i="1" lang="en-US" sz="1500" u="none" cap="none" strike="noStrike">
                <a:solidFill>
                  <a:srgbClr val="000000"/>
                </a:solidFill>
                <a:latin typeface="Calibri"/>
                <a:ea typeface="Calibri"/>
                <a:cs typeface="Calibri"/>
                <a:sym typeface="Calibri"/>
              </a:rPr>
              <a:t>insert error</a:t>
            </a:r>
            <a:r>
              <a:rPr b="0" i="0" lang="en-US" sz="1500" u="none" cap="none" strike="noStrike">
                <a:solidFill>
                  <a:srgbClr val="000000"/>
                </a:solidFill>
                <a:latin typeface="Calibri"/>
                <a:ea typeface="Calibri"/>
                <a:cs typeface="Calibri"/>
                <a:sym typeface="Calibri"/>
              </a:rPr>
              <a:t>]. </a:t>
            </a:r>
            <a:r>
              <a:rPr b="0" i="0" lang="en-US" sz="1500" u="none" cap="none" strike="noStrike">
                <a:solidFill>
                  <a:srgbClr val="0070C0"/>
                </a:solidFill>
                <a:latin typeface="Calibri"/>
                <a:ea typeface="Calibri"/>
                <a:cs typeface="Calibri"/>
                <a:sym typeface="Calibri"/>
              </a:rPr>
              <a:t>Re-factor the above code with a fix to eliminate the stated error</a:t>
            </a:r>
            <a:r>
              <a:rPr b="0" i="0" lang="en-US" sz="15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215900" lvl="0" marL="427564"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215900" lvl="0" marL="427564" marR="0" rtl="0" algn="l">
              <a:lnSpc>
                <a:spcPct val="100000"/>
              </a:lnSpc>
              <a:spcBef>
                <a:spcPts val="10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228600" lvl="0" marL="427564" marR="0" rtl="0" algn="l">
              <a:lnSpc>
                <a:spcPct val="100000"/>
              </a:lnSpc>
              <a:spcBef>
                <a:spcPts val="1000"/>
              </a:spcBef>
              <a:spcAft>
                <a:spcPts val="0"/>
              </a:spcAft>
              <a:buClr>
                <a:schemeClr val="dk1"/>
              </a:buClr>
              <a:buSzPts val="1800"/>
              <a:buFont typeface="Arial"/>
              <a:buNone/>
            </a:pPr>
            <a:r>
              <a:t/>
            </a:r>
            <a:endParaRPr b="1" i="0" sz="1800" u="none" cap="none" strike="noStrike">
              <a:solidFill>
                <a:schemeClr val="dk1"/>
              </a:solidFill>
              <a:latin typeface="Calibri"/>
              <a:ea typeface="Calibri"/>
              <a:cs typeface="Calibri"/>
              <a:sym typeface="Calibri"/>
            </a:endParaRPr>
          </a:p>
          <a:p>
            <a:pPr indent="-74076" lvl="0" marL="311142" marR="0" rtl="0" algn="l">
              <a:lnSpc>
                <a:spcPct val="100000"/>
              </a:lnSpc>
              <a:spcBef>
                <a:spcPts val="1000"/>
              </a:spcBef>
              <a:spcAft>
                <a:spcPts val="0"/>
              </a:spcAft>
              <a:buClr>
                <a:schemeClr val="dk1"/>
              </a:buClr>
              <a:buSzPts val="2400"/>
              <a:buFont typeface="Noto Sans Symbols"/>
              <a:buNone/>
            </a:pPr>
            <a:r>
              <a:t/>
            </a:r>
            <a:endParaRPr b="0" i="0" sz="2400" u="none" cap="none" strike="noStrike">
              <a:solidFill>
                <a:schemeClr val="accent1"/>
              </a:solidFill>
              <a:latin typeface="Calibri"/>
              <a:ea typeface="Calibri"/>
              <a:cs typeface="Calibri"/>
              <a:sym typeface="Calibri"/>
            </a:endParaRPr>
          </a:p>
          <a:p>
            <a:pPr indent="0" lvl="0" marL="0" marR="0" rtl="0" algn="l">
              <a:lnSpc>
                <a:spcPct val="100000"/>
              </a:lnSpc>
              <a:spcBef>
                <a:spcPts val="1000"/>
              </a:spcBef>
              <a:spcAft>
                <a:spcPts val="0"/>
              </a:spcAft>
              <a:buClr>
                <a:schemeClr val="dk1"/>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100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228587" lvl="2" marL="1441414" marR="0" rtl="0" algn="l">
              <a:lnSpc>
                <a:spcPct val="100000"/>
              </a:lnSpc>
              <a:spcBef>
                <a:spcPts val="500"/>
              </a:spcBef>
              <a:spcAft>
                <a:spcPts val="0"/>
              </a:spcAft>
              <a:buClr>
                <a:srgbClr val="001E62"/>
              </a:buClr>
              <a:buSzPts val="1800"/>
              <a:buFont typeface="NTR"/>
              <a:buNone/>
            </a:pPr>
            <a:r>
              <a:t/>
            </a:r>
            <a:endParaRPr b="0" i="0" sz="1800" u="none" cap="none" strike="noStrike">
              <a:solidFill>
                <a:schemeClr val="dk1"/>
              </a:solidFill>
              <a:latin typeface="Calibri"/>
              <a:ea typeface="Calibri"/>
              <a:cs typeface="Calibri"/>
              <a:sym typeface="Calibri"/>
            </a:endParaRPr>
          </a:p>
        </p:txBody>
      </p:sp>
      <p:sp>
        <p:nvSpPr>
          <p:cNvPr id="229" name="Google Shape;229;p47"/>
          <p:cNvSpPr txBox="1"/>
          <p:nvPr/>
        </p:nvSpPr>
        <p:spPr>
          <a:xfrm>
            <a:off x="279724" y="9773"/>
            <a:ext cx="11619600" cy="911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70C0"/>
              </a:buClr>
              <a:buSzPts val="4000"/>
              <a:buFont typeface="Calibri"/>
              <a:buNone/>
            </a:pPr>
            <a:r>
              <a:rPr b="0" i="0" lang="en-US" sz="4000" u="none" cap="none" strike="noStrike">
                <a:solidFill>
                  <a:srgbClr val="0070C0"/>
                </a:solidFill>
                <a:latin typeface="Calibri"/>
                <a:ea typeface="Calibri"/>
                <a:cs typeface="Calibri"/>
                <a:sym typeface="Calibri"/>
              </a:rPr>
              <a:t>Code Translation In the HPC Context: with LLMs</a:t>
            </a:r>
            <a:endParaRPr b="0" i="0" sz="4000" u="none" cap="none" strike="noStrike">
              <a:solidFill>
                <a:srgbClr val="0070C0"/>
              </a:solidFill>
              <a:latin typeface="Calibri"/>
              <a:ea typeface="Calibri"/>
              <a:cs typeface="Calibri"/>
              <a:sym typeface="Calibri"/>
            </a:endParaRPr>
          </a:p>
        </p:txBody>
      </p:sp>
      <p:pic>
        <p:nvPicPr>
          <p:cNvPr id="230" name="Google Shape;230;p47"/>
          <p:cNvPicPr preferRelativeResize="0"/>
          <p:nvPr/>
        </p:nvPicPr>
        <p:blipFill rotWithShape="1">
          <a:blip r:embed="rId3">
            <a:alphaModFix/>
          </a:blip>
          <a:srcRect b="0" l="0" r="0" t="0"/>
          <a:stretch/>
        </p:blipFill>
        <p:spPr>
          <a:xfrm>
            <a:off x="2766138" y="4737840"/>
            <a:ext cx="6659723" cy="2036712"/>
          </a:xfrm>
          <a:prstGeom prst="rect">
            <a:avLst/>
          </a:prstGeom>
          <a:noFill/>
          <a:ln>
            <a:noFill/>
          </a:ln>
        </p:spPr>
      </p:pic>
      <p:sp>
        <p:nvSpPr>
          <p:cNvPr id="231" name="Google Shape;231;p47"/>
          <p:cNvSpPr txBox="1"/>
          <p:nvPr/>
        </p:nvSpPr>
        <p:spPr>
          <a:xfrm>
            <a:off x="9163664" y="6081762"/>
            <a:ext cx="3028200" cy="708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333333"/>
                </a:solidFill>
                <a:latin typeface="Arial"/>
                <a:ea typeface="Arial"/>
                <a:cs typeface="Arial"/>
                <a:sym typeface="Arial"/>
              </a:rPr>
              <a:t>M. T. Dearing, Y. Tao, X. Wu, Z. Lan and V. Taylor, "LASSI: An LLM-Based Automated Self-Correcting Pipeline for Translating Parallel Scientific Codes," in 2024 IEEE International Conference on Cluster Computing Workshops (CLUSTER Workshops), Kobe, Japan, 2024,</a:t>
            </a:r>
            <a:endParaRPr b="0" i="0" sz="8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Designing Prompts for Different Tasks</a:t>
            </a:r>
            <a:endParaRPr/>
          </a:p>
        </p:txBody>
      </p:sp>
      <p:sp>
        <p:nvSpPr>
          <p:cNvPr id="237" name="Google Shape;237;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Char char="•"/>
            </a:pPr>
            <a:r>
              <a:rPr b="1" lang="en-US">
                <a:solidFill>
                  <a:srgbClr val="000000"/>
                </a:solidFill>
                <a:latin typeface="Arial"/>
                <a:ea typeface="Arial"/>
                <a:cs typeface="Arial"/>
                <a:sym typeface="Arial"/>
              </a:rPr>
              <a:t>Reasoning</a:t>
            </a:r>
            <a:endParaRPr>
              <a:solidFill>
                <a:srgbClr val="000000"/>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pic>
        <p:nvPicPr>
          <p:cNvPr id="238" name="Google Shape;238;p17"/>
          <p:cNvPicPr preferRelativeResize="0"/>
          <p:nvPr/>
        </p:nvPicPr>
        <p:blipFill rotWithShape="1">
          <a:blip r:embed="rId3">
            <a:alphaModFix/>
          </a:blip>
          <a:srcRect b="0" l="0" r="0" t="0"/>
          <a:stretch/>
        </p:blipFill>
        <p:spPr>
          <a:xfrm>
            <a:off x="0" y="2959873"/>
            <a:ext cx="7361005" cy="2716695"/>
          </a:xfrm>
          <a:prstGeom prst="rect">
            <a:avLst/>
          </a:prstGeom>
          <a:noFill/>
          <a:ln>
            <a:noFill/>
          </a:ln>
        </p:spPr>
      </p:pic>
      <p:pic>
        <p:nvPicPr>
          <p:cNvPr id="239" name="Google Shape;239;p17"/>
          <p:cNvPicPr preferRelativeResize="0"/>
          <p:nvPr/>
        </p:nvPicPr>
        <p:blipFill rotWithShape="1">
          <a:blip r:embed="rId4">
            <a:alphaModFix/>
          </a:blip>
          <a:srcRect b="0" l="0" r="0" t="0"/>
          <a:stretch/>
        </p:blipFill>
        <p:spPr>
          <a:xfrm>
            <a:off x="7381863" y="2487440"/>
            <a:ext cx="4810137" cy="3661562"/>
          </a:xfrm>
          <a:prstGeom prst="rect">
            <a:avLst/>
          </a:prstGeom>
          <a:noFill/>
          <a:ln>
            <a:noFill/>
          </a:ln>
        </p:spPr>
      </p:pic>
      <p:sp>
        <p:nvSpPr>
          <p:cNvPr id="240" name="Google Shape;240;p17"/>
          <p:cNvSpPr txBox="1"/>
          <p:nvPr/>
        </p:nvSpPr>
        <p:spPr>
          <a:xfrm>
            <a:off x="3260036" y="6171236"/>
            <a:ext cx="422104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CHATGPT o3-mini-high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What are Prompts?</a:t>
            </a:r>
            <a:endParaRPr/>
          </a:p>
        </p:txBody>
      </p:sp>
      <p:sp>
        <p:nvSpPr>
          <p:cNvPr id="104" name="Google Shape;104;p2"/>
          <p:cNvSpPr txBox="1"/>
          <p:nvPr>
            <p:ph idx="1" type="body"/>
          </p:nvPr>
        </p:nvSpPr>
        <p:spPr>
          <a:xfrm>
            <a:off x="469557" y="1529063"/>
            <a:ext cx="6350619" cy="469874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C4C4C"/>
              </a:buClr>
              <a:buSzPts val="2800"/>
              <a:buChar char="•"/>
            </a:pPr>
            <a:r>
              <a:rPr b="1" lang="en-US">
                <a:solidFill>
                  <a:srgbClr val="4C4C4C"/>
                </a:solidFill>
              </a:rPr>
              <a:t>Prompts</a:t>
            </a:r>
            <a:r>
              <a:rPr lang="en-US">
                <a:solidFill>
                  <a:srgbClr val="4C4C4C"/>
                </a:solidFill>
              </a:rPr>
              <a:t> involve instructions and context passed to a language model to achieve a desired task</a:t>
            </a:r>
            <a:endParaRPr/>
          </a:p>
          <a:p>
            <a:pPr indent="0" lvl="0" marL="0" rtl="0" algn="l">
              <a:lnSpc>
                <a:spcPct val="90000"/>
              </a:lnSpc>
              <a:spcBef>
                <a:spcPts val="1000"/>
              </a:spcBef>
              <a:spcAft>
                <a:spcPts val="0"/>
              </a:spcAft>
              <a:buClr>
                <a:schemeClr val="dk1"/>
              </a:buClr>
              <a:buSzPts val="2800"/>
              <a:buNone/>
            </a:pPr>
            <a:r>
              <a:t/>
            </a:r>
            <a:endParaRPr>
              <a:solidFill>
                <a:srgbClr val="4C4C4C"/>
              </a:solidFill>
            </a:endParaRPr>
          </a:p>
          <a:p>
            <a:pPr indent="-228600" lvl="0" marL="228600" rtl="0" algn="l">
              <a:lnSpc>
                <a:spcPct val="90000"/>
              </a:lnSpc>
              <a:spcBef>
                <a:spcPts val="1000"/>
              </a:spcBef>
              <a:spcAft>
                <a:spcPts val="0"/>
              </a:spcAft>
              <a:buClr>
                <a:srgbClr val="4C4C4C"/>
              </a:buClr>
              <a:buSzPts val="2800"/>
              <a:buChar char="•"/>
            </a:pPr>
            <a:r>
              <a:rPr b="1" lang="en-US">
                <a:solidFill>
                  <a:srgbClr val="4C4C4C"/>
                </a:solidFill>
              </a:rPr>
              <a:t>Prompt engineering</a:t>
            </a:r>
            <a:r>
              <a:rPr lang="en-US">
                <a:solidFill>
                  <a:srgbClr val="4C4C4C"/>
                </a:solidFill>
              </a:rPr>
              <a:t> is the practice of developing and optimizing prompts to efficiently use language models for a variety of applications</a:t>
            </a:r>
            <a:endParaRPr/>
          </a:p>
          <a:p>
            <a:pPr indent="-50800" lvl="0" marL="228600" rtl="0" algn="l">
              <a:lnSpc>
                <a:spcPct val="90000"/>
              </a:lnSpc>
              <a:spcBef>
                <a:spcPts val="1000"/>
              </a:spcBef>
              <a:spcAft>
                <a:spcPts val="0"/>
              </a:spcAft>
              <a:buClr>
                <a:schemeClr val="dk1"/>
              </a:buClr>
              <a:buSzPts val="2800"/>
              <a:buNone/>
            </a:pPr>
            <a:r>
              <a:t/>
            </a:r>
            <a:endParaRPr>
              <a:solidFill>
                <a:srgbClr val="4C4C4C"/>
              </a:solidFill>
              <a:latin typeface="Arial"/>
              <a:ea typeface="Arial"/>
              <a:cs typeface="Arial"/>
              <a:sym typeface="Arial"/>
            </a:endParaRPr>
          </a:p>
          <a:p>
            <a:pPr indent="-50800" lvl="0" marL="228600" rtl="0" algn="l">
              <a:lnSpc>
                <a:spcPct val="90000"/>
              </a:lnSpc>
              <a:spcBef>
                <a:spcPts val="1000"/>
              </a:spcBef>
              <a:spcAft>
                <a:spcPts val="0"/>
              </a:spcAft>
              <a:buClr>
                <a:schemeClr val="dk1"/>
              </a:buClr>
              <a:buSzPts val="2800"/>
              <a:buNone/>
            </a:pPr>
            <a:r>
              <a:t/>
            </a:r>
            <a:endParaRPr/>
          </a:p>
        </p:txBody>
      </p:sp>
      <p:pic>
        <p:nvPicPr>
          <p:cNvPr id="105" name="Google Shape;105;p2"/>
          <p:cNvPicPr preferRelativeResize="0"/>
          <p:nvPr/>
        </p:nvPicPr>
        <p:blipFill rotWithShape="1">
          <a:blip r:embed="rId3">
            <a:alphaModFix/>
          </a:blip>
          <a:srcRect b="0" l="0" r="0" t="0"/>
          <a:stretch/>
        </p:blipFill>
        <p:spPr>
          <a:xfrm>
            <a:off x="6820176" y="1408587"/>
            <a:ext cx="5152869" cy="36094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8"/>
          <p:cNvSpPr txBox="1"/>
          <p:nvPr>
            <p:ph type="title"/>
          </p:nvPr>
        </p:nvSpPr>
        <p:spPr>
          <a:xfrm>
            <a:off x="692426"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b="1" lang="en-US">
                <a:solidFill>
                  <a:srgbClr val="000000"/>
                </a:solidFill>
                <a:latin typeface="Arial"/>
                <a:ea typeface="Arial"/>
                <a:cs typeface="Arial"/>
                <a:sym typeface="Arial"/>
              </a:rPr>
              <a:t>Prompt Engineering Techniques</a:t>
            </a:r>
            <a:endParaRPr/>
          </a:p>
        </p:txBody>
      </p:sp>
      <p:sp>
        <p:nvSpPr>
          <p:cNvPr id="246" name="Google Shape;246;p18"/>
          <p:cNvSpPr txBox="1"/>
          <p:nvPr>
            <p:ph idx="1" type="body"/>
          </p:nvPr>
        </p:nvSpPr>
        <p:spPr>
          <a:xfrm>
            <a:off x="212035" y="1266998"/>
            <a:ext cx="11979965" cy="1774204"/>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rgbClr val="363737"/>
              </a:buClr>
              <a:buSzPts val="2800"/>
              <a:buNone/>
            </a:pPr>
            <a:r>
              <a:rPr b="0" i="1" lang="en-US" u="none" strike="noStrike">
                <a:solidFill>
                  <a:srgbClr val="363737"/>
                </a:solidFill>
              </a:rPr>
              <a:t>“LLMs are shown to be sensitive to the prompt format; in particular, semantically similar prompts may have drastically different performance, and the optimal prompt formats can be model-specific and task-specific.”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47" name="Google Shape;247;p18"/>
          <p:cNvPicPr preferRelativeResize="0"/>
          <p:nvPr/>
        </p:nvPicPr>
        <p:blipFill rotWithShape="1">
          <a:blip r:embed="rId3">
            <a:alphaModFix/>
          </a:blip>
          <a:srcRect b="0" l="0" r="0" t="0"/>
          <a:stretch/>
        </p:blipFill>
        <p:spPr>
          <a:xfrm>
            <a:off x="1982510" y="2592561"/>
            <a:ext cx="6274566" cy="396929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Play"/>
              <a:buNone/>
            </a:pPr>
            <a:r>
              <a:rPr b="1" lang="en-US">
                <a:solidFill>
                  <a:srgbClr val="000000"/>
                </a:solidFill>
              </a:rPr>
              <a:t>Advanced Prompting Techniques</a:t>
            </a:r>
            <a:endParaRPr/>
          </a:p>
        </p:txBody>
      </p:sp>
      <p:sp>
        <p:nvSpPr>
          <p:cNvPr id="254" name="Google Shape;254;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4C4C4C"/>
              </a:buClr>
              <a:buSzPts val="2800"/>
              <a:buNone/>
            </a:pPr>
            <a:r>
              <a:rPr lang="en-US">
                <a:solidFill>
                  <a:srgbClr val="4C4C4C"/>
                </a:solidFill>
              </a:rPr>
              <a:t>Designed to improve performance on complex tasks</a:t>
            </a:r>
            <a:endParaRPr/>
          </a:p>
          <a:p>
            <a:pPr indent="0" lvl="0" marL="0" rtl="0" algn="l">
              <a:lnSpc>
                <a:spcPct val="90000"/>
              </a:lnSpc>
              <a:spcBef>
                <a:spcPts val="1000"/>
              </a:spcBef>
              <a:spcAft>
                <a:spcPts val="0"/>
              </a:spcAft>
              <a:buClr>
                <a:schemeClr val="dk1"/>
              </a:buClr>
              <a:buSzPts val="2400"/>
              <a:buNone/>
            </a:pPr>
            <a:r>
              <a:t/>
            </a:r>
            <a:endParaRPr sz="2400">
              <a:solidFill>
                <a:srgbClr val="4C4C4C"/>
              </a:solidFill>
            </a:endParaRPr>
          </a:p>
          <a:p>
            <a:pPr indent="-228600" lvl="1" marL="685800" rtl="0" algn="l">
              <a:lnSpc>
                <a:spcPct val="90000"/>
              </a:lnSpc>
              <a:spcBef>
                <a:spcPts val="500"/>
              </a:spcBef>
              <a:spcAft>
                <a:spcPts val="0"/>
              </a:spcAft>
              <a:buClr>
                <a:srgbClr val="4C4C4C"/>
              </a:buClr>
              <a:buSzPts val="2800"/>
              <a:buChar char="•"/>
            </a:pPr>
            <a:r>
              <a:rPr lang="en-US" sz="2800">
                <a:solidFill>
                  <a:srgbClr val="4C4C4C"/>
                </a:solidFill>
              </a:rPr>
              <a:t>Few-shot prompts</a:t>
            </a:r>
            <a:endParaRPr/>
          </a:p>
          <a:p>
            <a:pPr indent="-228600" lvl="1" marL="685800" rtl="0" algn="l">
              <a:lnSpc>
                <a:spcPct val="90000"/>
              </a:lnSpc>
              <a:spcBef>
                <a:spcPts val="500"/>
              </a:spcBef>
              <a:spcAft>
                <a:spcPts val="0"/>
              </a:spcAft>
              <a:buClr>
                <a:srgbClr val="4C4C4C"/>
              </a:buClr>
              <a:buSzPts val="2800"/>
              <a:buChar char="•"/>
            </a:pPr>
            <a:r>
              <a:rPr lang="en-US" sz="2800">
                <a:solidFill>
                  <a:srgbClr val="4C4C4C"/>
                </a:solidFill>
              </a:rPr>
              <a:t>Chain-of-thought (CoT) prompting</a:t>
            </a:r>
            <a:endParaRPr/>
          </a:p>
          <a:p>
            <a:pPr indent="-228600" lvl="1" marL="685800" rtl="0" algn="l">
              <a:lnSpc>
                <a:spcPct val="90000"/>
              </a:lnSpc>
              <a:spcBef>
                <a:spcPts val="500"/>
              </a:spcBef>
              <a:spcAft>
                <a:spcPts val="0"/>
              </a:spcAft>
              <a:buClr>
                <a:srgbClr val="4C4C4C"/>
              </a:buClr>
              <a:buSzPts val="2800"/>
              <a:buChar char="•"/>
            </a:pPr>
            <a:r>
              <a:rPr lang="en-US" sz="2800">
                <a:solidFill>
                  <a:srgbClr val="4C4C4C"/>
                </a:solidFill>
              </a:rPr>
              <a:t>Self-Consistency</a:t>
            </a:r>
            <a:endParaRPr sz="2800">
              <a:solidFill>
                <a:srgbClr val="4C4C4C"/>
              </a:solidFill>
            </a:endParaRPr>
          </a:p>
          <a:p>
            <a:pPr indent="-228600" lvl="1" marL="685800" rtl="0" algn="l">
              <a:lnSpc>
                <a:spcPct val="90000"/>
              </a:lnSpc>
              <a:spcBef>
                <a:spcPts val="500"/>
              </a:spcBef>
              <a:spcAft>
                <a:spcPts val="0"/>
              </a:spcAft>
              <a:buClr>
                <a:srgbClr val="4C4C4C"/>
              </a:buClr>
              <a:buSzPts val="2800"/>
              <a:buChar char="•"/>
            </a:pPr>
            <a:r>
              <a:rPr lang="en-US" sz="2800">
                <a:solidFill>
                  <a:srgbClr val="4C4C4C"/>
                </a:solidFill>
              </a:rPr>
              <a:t>Knowledge Generation Prompting</a:t>
            </a:r>
            <a:endParaRPr/>
          </a:p>
          <a:p>
            <a:pPr indent="-228600" lvl="1" marL="685800" rtl="0" algn="l">
              <a:lnSpc>
                <a:spcPct val="90000"/>
              </a:lnSpc>
              <a:spcBef>
                <a:spcPts val="500"/>
              </a:spcBef>
              <a:spcAft>
                <a:spcPts val="0"/>
              </a:spcAft>
              <a:buClr>
                <a:srgbClr val="4C4C4C"/>
              </a:buClr>
              <a:buSzPts val="2800"/>
              <a:buChar char="•"/>
            </a:pPr>
            <a:r>
              <a:rPr lang="en-US" sz="2800">
                <a:solidFill>
                  <a:srgbClr val="4C4C4C"/>
                </a:solidFill>
              </a:rPr>
              <a:t>ReAct</a:t>
            </a:r>
            <a:endParaRPr/>
          </a:p>
          <a:p>
            <a:pPr indent="-228600" lvl="1" marL="685800" rtl="0" algn="l">
              <a:lnSpc>
                <a:spcPct val="90000"/>
              </a:lnSpc>
              <a:spcBef>
                <a:spcPts val="500"/>
              </a:spcBef>
              <a:spcAft>
                <a:spcPts val="0"/>
              </a:spcAft>
              <a:buClr>
                <a:srgbClr val="4C4C4C"/>
              </a:buClr>
              <a:buSzPts val="2800"/>
              <a:buChar char="•"/>
            </a:pPr>
            <a:r>
              <a:rPr lang="en-US" sz="2800">
                <a:solidFill>
                  <a:srgbClr val="4C4C4C"/>
                </a:solidFill>
              </a:rPr>
              <a:t>Automatic prompt optimization</a:t>
            </a:r>
            <a:endParaRPr sz="2800">
              <a:solidFill>
                <a:srgbClr val="4C4C4C"/>
              </a:solidFill>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0"/>
          <p:cNvSpPr txBox="1"/>
          <p:nvPr>
            <p:ph type="title"/>
          </p:nvPr>
        </p:nvSpPr>
        <p:spPr>
          <a:xfrm>
            <a:off x="737209" y="18200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Few Shot Prompts / In-context learning</a:t>
            </a:r>
            <a:endParaRPr/>
          </a:p>
        </p:txBody>
      </p:sp>
      <p:sp>
        <p:nvSpPr>
          <p:cNvPr id="260" name="Google Shape;260;p20"/>
          <p:cNvSpPr txBox="1"/>
          <p:nvPr>
            <p:ph idx="1" type="body"/>
          </p:nvPr>
        </p:nvSpPr>
        <p:spPr>
          <a:xfrm>
            <a:off x="304800" y="1507572"/>
            <a:ext cx="110490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4C4C4C"/>
              </a:buClr>
              <a:buSzPts val="2800"/>
              <a:buChar char="•"/>
            </a:pPr>
            <a:r>
              <a:rPr lang="en-US">
                <a:solidFill>
                  <a:srgbClr val="4C4C4C"/>
                </a:solidFill>
                <a:latin typeface="Arial"/>
                <a:ea typeface="Arial"/>
                <a:cs typeface="Arial"/>
                <a:sym typeface="Arial"/>
              </a:rPr>
              <a:t>Allows us to provide </a:t>
            </a:r>
            <a:r>
              <a:rPr b="1" lang="en-US">
                <a:solidFill>
                  <a:srgbClr val="4C4C4C"/>
                </a:solidFill>
                <a:latin typeface="Arial"/>
                <a:ea typeface="Arial"/>
                <a:cs typeface="Arial"/>
                <a:sym typeface="Arial"/>
              </a:rPr>
              <a:t>exemplars</a:t>
            </a:r>
            <a:r>
              <a:rPr lang="en-US">
                <a:solidFill>
                  <a:srgbClr val="4C4C4C"/>
                </a:solidFill>
                <a:latin typeface="Arial"/>
                <a:ea typeface="Arial"/>
                <a:cs typeface="Arial"/>
                <a:sym typeface="Arial"/>
              </a:rPr>
              <a:t> in prompts to steer the model towards better performance</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61" name="Google Shape;261;p20"/>
          <p:cNvPicPr preferRelativeResize="0"/>
          <p:nvPr/>
        </p:nvPicPr>
        <p:blipFill rotWithShape="1">
          <a:blip r:embed="rId3">
            <a:alphaModFix/>
          </a:blip>
          <a:srcRect b="0" l="0" r="0" t="0"/>
          <a:stretch/>
        </p:blipFill>
        <p:spPr>
          <a:xfrm>
            <a:off x="2108809" y="2397551"/>
            <a:ext cx="7772400" cy="44604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1"/>
          <p:cNvSpPr txBox="1"/>
          <p:nvPr>
            <p:ph type="title"/>
          </p:nvPr>
        </p:nvSpPr>
        <p:spPr>
          <a:xfrm>
            <a:off x="628135" y="22432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Meta Prompting</a:t>
            </a:r>
            <a:endParaRPr/>
          </a:p>
        </p:txBody>
      </p:sp>
      <p:sp>
        <p:nvSpPr>
          <p:cNvPr id="268" name="Google Shape;268;p21"/>
          <p:cNvSpPr txBox="1"/>
          <p:nvPr>
            <p:ph idx="1" type="body"/>
          </p:nvPr>
        </p:nvSpPr>
        <p:spPr>
          <a:xfrm>
            <a:off x="257433" y="1430209"/>
            <a:ext cx="11696027" cy="497059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Prompt that abstract procedural frameworks and syntactic patterns, rather than specific content details</a:t>
            </a:r>
            <a:endParaRPr/>
          </a:p>
          <a:p>
            <a:pPr indent="-228600" lvl="0" marL="228600" rtl="0" algn="l">
              <a:lnSpc>
                <a:spcPct val="90000"/>
              </a:lnSpc>
              <a:spcBef>
                <a:spcPts val="1000"/>
              </a:spcBef>
              <a:spcAft>
                <a:spcPts val="0"/>
              </a:spcAft>
              <a:buClr>
                <a:schemeClr val="dk1"/>
              </a:buClr>
              <a:buSzPts val="2400"/>
              <a:buChar char="•"/>
            </a:pPr>
            <a:r>
              <a:rPr lang="en-US" sz="2400"/>
              <a:t>Differs from Few-Shot Prompting in both its methodology and objectives. </a:t>
            </a:r>
            <a:endParaRPr/>
          </a:p>
          <a:p>
            <a:pPr indent="-228600" lvl="1" marL="685800" rtl="0" algn="l">
              <a:lnSpc>
                <a:spcPct val="90000"/>
              </a:lnSpc>
              <a:spcBef>
                <a:spcPts val="500"/>
              </a:spcBef>
              <a:spcAft>
                <a:spcPts val="0"/>
              </a:spcAft>
              <a:buClr>
                <a:schemeClr val="dk1"/>
              </a:buClr>
              <a:buSzPts val="2400"/>
              <a:buChar char="•"/>
            </a:pPr>
            <a:r>
              <a:rPr lang="en-US"/>
              <a:t>Few-shot prompting limited set of example problems and solutions to facilitate learning from these instances. </a:t>
            </a:r>
            <a:endParaRPr/>
          </a:p>
          <a:p>
            <a:pPr indent="-228600" lvl="1" marL="685800" rtl="0" algn="l">
              <a:lnSpc>
                <a:spcPct val="90000"/>
              </a:lnSpc>
              <a:spcBef>
                <a:spcPts val="500"/>
              </a:spcBef>
              <a:spcAft>
                <a:spcPts val="0"/>
              </a:spcAft>
              <a:buClr>
                <a:schemeClr val="dk1"/>
              </a:buClr>
              <a:buSzPts val="2400"/>
              <a:buChar char="•"/>
            </a:pPr>
            <a:r>
              <a:rPr lang="en-US"/>
              <a:t>Meta Prompting prompts that guide the model through logical steps without relying on specific content-based examples.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69" name="Google Shape;269;p21"/>
          <p:cNvPicPr preferRelativeResize="0"/>
          <p:nvPr/>
        </p:nvPicPr>
        <p:blipFill rotWithShape="1">
          <a:blip r:embed="rId3">
            <a:alphaModFix/>
          </a:blip>
          <a:srcRect b="0" l="0" r="0" t="0"/>
          <a:stretch/>
        </p:blipFill>
        <p:spPr>
          <a:xfrm>
            <a:off x="1801200" y="4005197"/>
            <a:ext cx="6348887" cy="285280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b="1" lang="en-US">
                <a:solidFill>
                  <a:srgbClr val="000000"/>
                </a:solidFill>
                <a:latin typeface="Arial"/>
                <a:ea typeface="Arial"/>
                <a:cs typeface="Arial"/>
                <a:sym typeface="Arial"/>
              </a:rPr>
              <a:t>Chain-of-Thought (CoT) Prompting</a:t>
            </a:r>
            <a:endParaRPr/>
          </a:p>
        </p:txBody>
      </p:sp>
      <p:sp>
        <p:nvSpPr>
          <p:cNvPr id="275" name="Google Shape;275;p22"/>
          <p:cNvSpPr txBox="1"/>
          <p:nvPr>
            <p:ph idx="1" type="body"/>
          </p:nvPr>
        </p:nvSpPr>
        <p:spPr>
          <a:xfrm>
            <a:off x="838200" y="1690688"/>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Prompting can be further improved by instructing the model to reason about the task when responding</a:t>
            </a:r>
            <a:endParaRPr/>
          </a:p>
          <a:p>
            <a:pPr indent="-228600" lvl="1" marL="685800" rtl="0" algn="l">
              <a:lnSpc>
                <a:spcPct val="90000"/>
              </a:lnSpc>
              <a:spcBef>
                <a:spcPts val="500"/>
              </a:spcBef>
              <a:spcAft>
                <a:spcPts val="0"/>
              </a:spcAft>
              <a:buClr>
                <a:schemeClr val="dk1"/>
              </a:buClr>
              <a:buSzPts val="2400"/>
              <a:buChar char="•"/>
            </a:pPr>
            <a:r>
              <a:rPr lang="en-US"/>
              <a:t>This is very useful for tasks that requiring reasoning</a:t>
            </a:r>
            <a:endParaRPr/>
          </a:p>
          <a:p>
            <a:pPr indent="-228600" lvl="1" marL="685800" rtl="0" algn="l">
              <a:lnSpc>
                <a:spcPct val="90000"/>
              </a:lnSpc>
              <a:spcBef>
                <a:spcPts val="500"/>
              </a:spcBef>
              <a:spcAft>
                <a:spcPts val="0"/>
              </a:spcAft>
              <a:buClr>
                <a:schemeClr val="dk1"/>
              </a:buClr>
              <a:buSzPts val="2400"/>
              <a:buChar char="•"/>
            </a:pPr>
            <a:r>
              <a:rPr lang="en-US"/>
              <a:t>You can combine it with few-shot prompting to get better results</a:t>
            </a:r>
            <a:endParaRPr/>
          </a:p>
          <a:p>
            <a:pPr indent="-228600" lvl="1" marL="685800" rtl="0" algn="l">
              <a:lnSpc>
                <a:spcPct val="90000"/>
              </a:lnSpc>
              <a:spcBef>
                <a:spcPts val="500"/>
              </a:spcBef>
              <a:spcAft>
                <a:spcPts val="0"/>
              </a:spcAft>
              <a:buClr>
                <a:schemeClr val="dk1"/>
              </a:buClr>
              <a:buSzPts val="2400"/>
              <a:buChar char="•"/>
            </a:pPr>
            <a:r>
              <a:rPr lang="en-US"/>
              <a:t>You can also do zero-shot CoT where exemplars are not available</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76" name="Google Shape;276;p22"/>
          <p:cNvPicPr preferRelativeResize="0"/>
          <p:nvPr/>
        </p:nvPicPr>
        <p:blipFill rotWithShape="1">
          <a:blip r:embed="rId3">
            <a:alphaModFix/>
          </a:blip>
          <a:srcRect b="0" l="3601" r="0" t="0"/>
          <a:stretch/>
        </p:blipFill>
        <p:spPr>
          <a:xfrm>
            <a:off x="-1" y="4040510"/>
            <a:ext cx="6179801" cy="2360289"/>
          </a:xfrm>
          <a:prstGeom prst="rect">
            <a:avLst/>
          </a:prstGeom>
          <a:noFill/>
          <a:ln>
            <a:noFill/>
          </a:ln>
        </p:spPr>
      </p:pic>
      <p:pic>
        <p:nvPicPr>
          <p:cNvPr id="277" name="Google Shape;277;p22"/>
          <p:cNvPicPr preferRelativeResize="0"/>
          <p:nvPr/>
        </p:nvPicPr>
        <p:blipFill rotWithShape="1">
          <a:blip r:embed="rId4">
            <a:alphaModFix/>
          </a:blip>
          <a:srcRect b="0" l="0" r="0" t="0"/>
          <a:stretch/>
        </p:blipFill>
        <p:spPr>
          <a:xfrm>
            <a:off x="6179801" y="4040511"/>
            <a:ext cx="5856254" cy="23602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b="1" lang="en-US">
                <a:solidFill>
                  <a:srgbClr val="000000"/>
                </a:solidFill>
                <a:latin typeface="Arial"/>
                <a:ea typeface="Arial"/>
                <a:cs typeface="Arial"/>
                <a:sym typeface="Arial"/>
              </a:rPr>
              <a:t>Self-Consistency</a:t>
            </a:r>
            <a:br>
              <a:rPr lang="en-US">
                <a:solidFill>
                  <a:srgbClr val="000000"/>
                </a:solidFill>
                <a:latin typeface="Arial"/>
                <a:ea typeface="Arial"/>
                <a:cs typeface="Arial"/>
                <a:sym typeface="Arial"/>
              </a:rPr>
            </a:br>
            <a:endParaRPr/>
          </a:p>
        </p:txBody>
      </p:sp>
      <p:sp>
        <p:nvSpPr>
          <p:cNvPr id="283" name="Google Shape;283;p23"/>
          <p:cNvSpPr txBox="1"/>
          <p:nvPr>
            <p:ph idx="1" type="body"/>
          </p:nvPr>
        </p:nvSpPr>
        <p:spPr>
          <a:xfrm>
            <a:off x="194735" y="1825625"/>
            <a:ext cx="5901266"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n-US"/>
              <a:t>Self-Consistency aims to improve on the naive greedy decoding used in chain-of-thought prompting</a:t>
            </a:r>
            <a:endParaRPr/>
          </a:p>
          <a:p>
            <a:pPr indent="-228600" lvl="0" marL="228600" rtl="0" algn="l">
              <a:lnSpc>
                <a:spcPct val="90000"/>
              </a:lnSpc>
              <a:spcBef>
                <a:spcPts val="1000"/>
              </a:spcBef>
              <a:spcAft>
                <a:spcPts val="0"/>
              </a:spcAft>
              <a:buClr>
                <a:schemeClr val="dk1"/>
              </a:buClr>
              <a:buSzPct val="100000"/>
              <a:buChar char="•"/>
            </a:pPr>
            <a:r>
              <a:rPr lang="en-US"/>
              <a:t>The idea is to sample multiple, diverse reasoning paths through few-shot CoT, and use the generations to select the most </a:t>
            </a:r>
            <a:r>
              <a:rPr b="1" lang="en-US"/>
              <a:t>consistent answer</a:t>
            </a:r>
            <a:r>
              <a:rPr lang="en-US"/>
              <a:t>.</a:t>
            </a:r>
            <a:endParaRPr/>
          </a:p>
          <a:p>
            <a:pPr indent="-228600" lvl="0" marL="228600" rtl="0" algn="l">
              <a:lnSpc>
                <a:spcPct val="90000"/>
              </a:lnSpc>
              <a:spcBef>
                <a:spcPts val="1000"/>
              </a:spcBef>
              <a:spcAft>
                <a:spcPts val="0"/>
              </a:spcAft>
              <a:buClr>
                <a:schemeClr val="dk1"/>
              </a:buClr>
              <a:buSzPct val="100000"/>
              <a:buChar char="•"/>
            </a:pPr>
            <a:r>
              <a:rPr lang="en-US"/>
              <a:t>This helps to boost the performance of CoT prompting on tasks involving arithmetic and commonsense reasoning</a:t>
            </a:r>
            <a:endParaRPr/>
          </a:p>
          <a:p>
            <a:pPr indent="-64135" lvl="0" marL="228600" rtl="0" algn="l">
              <a:lnSpc>
                <a:spcPct val="90000"/>
              </a:lnSpc>
              <a:spcBef>
                <a:spcPts val="1000"/>
              </a:spcBef>
              <a:spcAft>
                <a:spcPts val="0"/>
              </a:spcAft>
              <a:buClr>
                <a:schemeClr val="dk1"/>
              </a:buClr>
              <a:buSzPct val="100000"/>
              <a:buNone/>
            </a:pPr>
            <a:r>
              <a:t/>
            </a:r>
            <a:endParaRPr/>
          </a:p>
        </p:txBody>
      </p:sp>
      <p:pic>
        <p:nvPicPr>
          <p:cNvPr id="284" name="Google Shape;284;p23"/>
          <p:cNvPicPr preferRelativeResize="0"/>
          <p:nvPr/>
        </p:nvPicPr>
        <p:blipFill rotWithShape="1">
          <a:blip r:embed="rId3">
            <a:alphaModFix/>
          </a:blip>
          <a:srcRect b="0" l="7992" r="1942" t="3666"/>
          <a:stretch/>
        </p:blipFill>
        <p:spPr>
          <a:xfrm>
            <a:off x="6096000" y="1136474"/>
            <a:ext cx="6050844" cy="50404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b="1" lang="en-US">
                <a:solidFill>
                  <a:srgbClr val="000000"/>
                </a:solidFill>
                <a:latin typeface="Arial"/>
                <a:ea typeface="Arial"/>
                <a:cs typeface="Arial"/>
                <a:sym typeface="Arial"/>
              </a:rPr>
              <a:t>ReAct</a:t>
            </a:r>
            <a:endParaRPr/>
          </a:p>
        </p:txBody>
      </p:sp>
      <p:sp>
        <p:nvSpPr>
          <p:cNvPr id="290" name="Google Shape;290;p25"/>
          <p:cNvSpPr txBox="1"/>
          <p:nvPr>
            <p:ph idx="1" type="body"/>
          </p:nvPr>
        </p:nvSpPr>
        <p:spPr>
          <a:xfrm>
            <a:off x="306859" y="1825625"/>
            <a:ext cx="6197867"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ReAct is a framework where LLMs are used to generate both reasoning traces and task-specific actions in an interleaved manner</a:t>
            </a:r>
            <a:endParaRPr/>
          </a:p>
          <a:p>
            <a:pPr indent="-228600" lvl="1" marL="685800" rtl="0" algn="l">
              <a:lnSpc>
                <a:spcPct val="90000"/>
              </a:lnSpc>
              <a:spcBef>
                <a:spcPts val="500"/>
              </a:spcBef>
              <a:spcAft>
                <a:spcPts val="0"/>
              </a:spcAft>
              <a:buClr>
                <a:schemeClr val="dk1"/>
              </a:buClr>
              <a:buSzPct val="100000"/>
              <a:buChar char="•"/>
            </a:pPr>
            <a:r>
              <a:rPr lang="en-US"/>
              <a:t>Generating reasoning traces allow the model to induce, track, and update action plans, and even handle exceptions</a:t>
            </a:r>
            <a:endParaRPr/>
          </a:p>
          <a:p>
            <a:pPr indent="-228600" lvl="1" marL="685800" rtl="0" algn="l">
              <a:lnSpc>
                <a:spcPct val="90000"/>
              </a:lnSpc>
              <a:spcBef>
                <a:spcPts val="500"/>
              </a:spcBef>
              <a:spcAft>
                <a:spcPts val="0"/>
              </a:spcAft>
              <a:buClr>
                <a:schemeClr val="dk1"/>
              </a:buClr>
              <a:buSzPct val="100000"/>
              <a:buChar char="•"/>
            </a:pPr>
            <a:r>
              <a:rPr lang="en-US"/>
              <a:t>The action step allows to interface with and gather information from external sources such as knowledge bases or environments.</a:t>
            </a:r>
            <a:endParaRPr/>
          </a:p>
          <a:p>
            <a:pPr indent="-228600" lvl="0" marL="228600" rtl="0" algn="l">
              <a:lnSpc>
                <a:spcPct val="90000"/>
              </a:lnSpc>
              <a:spcBef>
                <a:spcPts val="1000"/>
              </a:spcBef>
              <a:spcAft>
                <a:spcPts val="0"/>
              </a:spcAft>
              <a:buClr>
                <a:schemeClr val="dk1"/>
              </a:buClr>
              <a:buSzPct val="100000"/>
              <a:buChar char="•"/>
            </a:pPr>
            <a:r>
              <a:rPr lang="en-US"/>
              <a:t>ReAct allows LLMs to interact with external tools to retrieve additional information that leads to more reliable and factual responses</a:t>
            </a:r>
            <a:endParaRPr/>
          </a:p>
          <a:p>
            <a:pPr indent="-64135" lvl="0" marL="228600" rtl="0" algn="l">
              <a:lnSpc>
                <a:spcPct val="90000"/>
              </a:lnSpc>
              <a:spcBef>
                <a:spcPts val="1000"/>
              </a:spcBef>
              <a:spcAft>
                <a:spcPts val="0"/>
              </a:spcAft>
              <a:buClr>
                <a:schemeClr val="dk1"/>
              </a:buClr>
              <a:buSzPct val="100000"/>
              <a:buNone/>
            </a:pPr>
            <a:r>
              <a:t/>
            </a:r>
            <a:endParaRPr/>
          </a:p>
        </p:txBody>
      </p:sp>
      <p:pic>
        <p:nvPicPr>
          <p:cNvPr id="291" name="Google Shape;291;p25"/>
          <p:cNvPicPr preferRelativeResize="0"/>
          <p:nvPr/>
        </p:nvPicPr>
        <p:blipFill rotWithShape="1">
          <a:blip r:embed="rId3">
            <a:alphaModFix/>
          </a:blip>
          <a:srcRect b="0" l="0" r="0" t="0"/>
          <a:stretch/>
        </p:blipFill>
        <p:spPr>
          <a:xfrm>
            <a:off x="6504725" y="1427507"/>
            <a:ext cx="5713543" cy="506536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Automated Prompt Optimization</a:t>
            </a:r>
            <a:endParaRPr/>
          </a:p>
        </p:txBody>
      </p:sp>
      <p:sp>
        <p:nvSpPr>
          <p:cNvPr id="297" name="Google Shape;297;p26"/>
          <p:cNvSpPr txBox="1"/>
          <p:nvPr>
            <p:ph idx="1" type="body"/>
          </p:nvPr>
        </p:nvSpPr>
        <p:spPr>
          <a:xfrm>
            <a:off x="516835" y="1799120"/>
            <a:ext cx="10836965" cy="43513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dk1"/>
              </a:buClr>
              <a:buSzPct val="100000"/>
              <a:buNone/>
            </a:pPr>
            <a:r>
              <a:rPr lang="en-US"/>
              <a:t>The process of systematically refining prompts to enhance the performance of Large Language Models (LLMs) across various tasks.​</a:t>
            </a:r>
            <a:endParaRPr/>
          </a:p>
          <a:p>
            <a:pPr indent="-228600" lvl="0" marL="228600" rtl="0" algn="l">
              <a:lnSpc>
                <a:spcPct val="90000"/>
              </a:lnSpc>
              <a:spcBef>
                <a:spcPts val="1000"/>
              </a:spcBef>
              <a:spcAft>
                <a:spcPts val="0"/>
              </a:spcAft>
              <a:buClr>
                <a:schemeClr val="dk1"/>
              </a:buClr>
              <a:buSzPct val="100000"/>
              <a:buChar char="•"/>
            </a:pPr>
            <a:r>
              <a:rPr b="1" lang="en-US"/>
              <a:t>Reduce Manual Trial and Error: </a:t>
            </a:r>
            <a:r>
              <a:rPr lang="en-US"/>
              <a:t>Automating prompt optimization minimizes the labor-intensive process of manually tweaking prompts.</a:t>
            </a:r>
            <a:endParaRPr/>
          </a:p>
          <a:p>
            <a:pPr indent="-228600" lvl="0" marL="228600" rtl="0" algn="l">
              <a:lnSpc>
                <a:spcPct val="90000"/>
              </a:lnSpc>
              <a:spcBef>
                <a:spcPts val="1000"/>
              </a:spcBef>
              <a:spcAft>
                <a:spcPts val="0"/>
              </a:spcAft>
              <a:buClr>
                <a:schemeClr val="dk1"/>
              </a:buClr>
              <a:buSzPct val="100000"/>
              <a:buChar char="•"/>
            </a:pPr>
            <a:r>
              <a:rPr b="1" lang="en-US"/>
              <a:t>Enhance Consistency: </a:t>
            </a:r>
            <a:r>
              <a:rPr lang="en-US"/>
              <a:t>Systematic, data-driven approaches help achieve more reliable and stable outputs from LLMs.</a:t>
            </a:r>
            <a:endParaRPr/>
          </a:p>
          <a:p>
            <a:pPr indent="-228600" lvl="0" marL="228600" rtl="0" algn="l">
              <a:lnSpc>
                <a:spcPct val="90000"/>
              </a:lnSpc>
              <a:spcBef>
                <a:spcPts val="1000"/>
              </a:spcBef>
              <a:spcAft>
                <a:spcPts val="0"/>
              </a:spcAft>
              <a:buClr>
                <a:schemeClr val="dk1"/>
              </a:buClr>
              <a:buSzPct val="100000"/>
              <a:buChar char="•"/>
            </a:pPr>
            <a:r>
              <a:rPr b="1" lang="en-US"/>
              <a:t>Uncover golden Prompts: </a:t>
            </a:r>
            <a:r>
              <a:rPr lang="en-US"/>
              <a:t>Automated methods can discover prompt formulations that outperform those crafted by human experts.</a:t>
            </a:r>
            <a:endParaRPr/>
          </a:p>
          <a:p>
            <a:pPr indent="-228600" lvl="0" marL="228600" rtl="0" algn="l">
              <a:lnSpc>
                <a:spcPct val="90000"/>
              </a:lnSpc>
              <a:spcBef>
                <a:spcPts val="1000"/>
              </a:spcBef>
              <a:spcAft>
                <a:spcPts val="0"/>
              </a:spcAft>
              <a:buClr>
                <a:schemeClr val="dk1"/>
              </a:buClr>
              <a:buSzPct val="100000"/>
              <a:buChar char="•"/>
            </a:pPr>
            <a:r>
              <a:rPr b="1" lang="en-US"/>
              <a:t>Lower Entry Barriers: </a:t>
            </a:r>
            <a:r>
              <a:rPr lang="en-US"/>
              <a:t>Non-experts can benefit from optimized prompts without needing deep domain expertise in prompt engineering.</a:t>
            </a:r>
            <a:endParaRPr/>
          </a:p>
          <a:p>
            <a:pPr indent="-228600" lvl="0" marL="228600" rtl="0" algn="l">
              <a:lnSpc>
                <a:spcPct val="90000"/>
              </a:lnSpc>
              <a:spcBef>
                <a:spcPts val="1000"/>
              </a:spcBef>
              <a:spcAft>
                <a:spcPts val="0"/>
              </a:spcAft>
              <a:buClr>
                <a:schemeClr val="dk1"/>
              </a:buClr>
              <a:buSzPct val="100000"/>
              <a:buChar char="•"/>
            </a:pPr>
            <a:r>
              <a:rPr b="1" lang="en-US"/>
              <a:t>Scale to Complex Tasks: </a:t>
            </a:r>
            <a:r>
              <a:rPr lang="en-US"/>
              <a:t>Efficient, automated optimization enables handling of large-scale and multifaceted tasks that manual tuning cannot easily address.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Automated Prompt Optimization</a:t>
            </a:r>
            <a:endParaRPr/>
          </a:p>
        </p:txBody>
      </p:sp>
      <p:sp>
        <p:nvSpPr>
          <p:cNvPr id="304" name="Google Shape;304;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Char char="•"/>
            </a:pPr>
            <a:r>
              <a:rPr b="0" i="0" lang="en-US" u="none" strike="noStrike">
                <a:solidFill>
                  <a:srgbClr val="000000"/>
                </a:solidFill>
                <a:latin typeface="Arial"/>
                <a:ea typeface="Arial"/>
                <a:cs typeface="Arial"/>
                <a:sym typeface="Arial"/>
              </a:rPr>
              <a:t>Continuous (Soft) Prompt Optimization</a:t>
            </a:r>
            <a:endParaRPr/>
          </a:p>
          <a:p>
            <a:pPr indent="-228600" lvl="1" marL="685800" rtl="0" algn="l">
              <a:lnSpc>
                <a:spcPct val="90000"/>
              </a:lnSpc>
              <a:spcBef>
                <a:spcPts val="500"/>
              </a:spcBef>
              <a:spcAft>
                <a:spcPts val="0"/>
              </a:spcAft>
              <a:buClr>
                <a:srgbClr val="4892DC"/>
              </a:buClr>
              <a:buSzPts val="2400"/>
              <a:buChar char="•"/>
            </a:pPr>
            <a:r>
              <a:rPr lang="en-US">
                <a:solidFill>
                  <a:srgbClr val="4892DC"/>
                </a:solidFill>
                <a:latin typeface="Arial"/>
                <a:ea typeface="Arial"/>
                <a:cs typeface="Arial"/>
                <a:sym typeface="Arial"/>
              </a:rPr>
              <a:t>Prefixtuning, </a:t>
            </a:r>
            <a:r>
              <a:rPr b="1" lang="en-US">
                <a:solidFill>
                  <a:srgbClr val="4892DC"/>
                </a:solidFill>
                <a:latin typeface="Arial"/>
                <a:ea typeface="Arial"/>
                <a:cs typeface="Arial"/>
                <a:sym typeface="Arial"/>
              </a:rPr>
              <a:t>Prompttuning</a:t>
            </a:r>
            <a:endParaRPr b="1" i="0" u="none" strike="noStrike">
              <a:solidFill>
                <a:srgbClr val="4892DC"/>
              </a:solidFill>
              <a:latin typeface="Arial"/>
              <a:ea typeface="Arial"/>
              <a:cs typeface="Arial"/>
              <a:sym typeface="Arial"/>
            </a:endParaRPr>
          </a:p>
          <a:p>
            <a:pPr indent="-228600" lvl="0" marL="228600" rtl="0" algn="l">
              <a:lnSpc>
                <a:spcPct val="90000"/>
              </a:lnSpc>
              <a:spcBef>
                <a:spcPts val="1000"/>
              </a:spcBef>
              <a:spcAft>
                <a:spcPts val="0"/>
              </a:spcAft>
              <a:buClr>
                <a:srgbClr val="000000"/>
              </a:buClr>
              <a:buSzPts val="2800"/>
              <a:buChar char="•"/>
            </a:pPr>
            <a:r>
              <a:rPr b="0" i="0" lang="en-US" u="none" strike="noStrike">
                <a:solidFill>
                  <a:srgbClr val="000000"/>
                </a:solidFill>
                <a:latin typeface="Arial"/>
                <a:ea typeface="Arial"/>
                <a:cs typeface="Arial"/>
                <a:sym typeface="Arial"/>
              </a:rPr>
              <a:t>Discrete Prompt Optimization </a:t>
            </a:r>
            <a:endParaRPr/>
          </a:p>
          <a:p>
            <a:pPr indent="-228600" lvl="1" marL="685800" rtl="0" algn="l">
              <a:lnSpc>
                <a:spcPct val="90000"/>
              </a:lnSpc>
              <a:spcBef>
                <a:spcPts val="500"/>
              </a:spcBef>
              <a:spcAft>
                <a:spcPts val="0"/>
              </a:spcAft>
              <a:buClr>
                <a:srgbClr val="4892DC"/>
              </a:buClr>
              <a:buSzPts val="2400"/>
              <a:buChar char="•"/>
            </a:pPr>
            <a:r>
              <a:rPr b="0" i="0" lang="en-US" u="none" strike="noStrike">
                <a:solidFill>
                  <a:srgbClr val="4892DC"/>
                </a:solidFill>
                <a:latin typeface="Arial"/>
                <a:ea typeface="Arial"/>
                <a:cs typeface="Arial"/>
                <a:sym typeface="Arial"/>
              </a:rPr>
              <a:t>AutoPrompt, RLPrompt, </a:t>
            </a:r>
            <a:r>
              <a:rPr b="1" i="0" lang="en-US" u="none" strike="noStrike">
                <a:solidFill>
                  <a:srgbClr val="4892DC"/>
                </a:solidFill>
                <a:latin typeface="Arial"/>
                <a:ea typeface="Arial"/>
                <a:cs typeface="Arial"/>
                <a:sym typeface="Arial"/>
              </a:rPr>
              <a:t>TEMPERA</a:t>
            </a:r>
            <a:endParaRPr/>
          </a:p>
          <a:p>
            <a:pPr indent="-228600" lvl="0" marL="228600" rtl="0" algn="l">
              <a:lnSpc>
                <a:spcPct val="90000"/>
              </a:lnSpc>
              <a:spcBef>
                <a:spcPts val="1000"/>
              </a:spcBef>
              <a:spcAft>
                <a:spcPts val="0"/>
              </a:spcAft>
              <a:buClr>
                <a:srgbClr val="000000"/>
              </a:buClr>
              <a:buSzPts val="2800"/>
              <a:buChar char="•"/>
            </a:pPr>
            <a:r>
              <a:rPr b="0" i="0" lang="en-US" u="none" strike="noStrike">
                <a:solidFill>
                  <a:srgbClr val="000000"/>
                </a:solidFill>
                <a:latin typeface="Arial"/>
                <a:ea typeface="Arial"/>
                <a:cs typeface="Arial"/>
                <a:sym typeface="Arial"/>
              </a:rPr>
              <a:t>Optimization via Natural Language Guidance</a:t>
            </a:r>
            <a:endParaRPr/>
          </a:p>
          <a:p>
            <a:pPr indent="-228600" lvl="1" marL="685800" rtl="0" algn="l">
              <a:lnSpc>
                <a:spcPct val="90000"/>
              </a:lnSpc>
              <a:spcBef>
                <a:spcPts val="500"/>
              </a:spcBef>
              <a:spcAft>
                <a:spcPts val="0"/>
              </a:spcAft>
              <a:buClr>
                <a:srgbClr val="4892DC"/>
              </a:buClr>
              <a:buSzPts val="2400"/>
              <a:buChar char="•"/>
            </a:pPr>
            <a:r>
              <a:rPr b="0" i="0" lang="en-US" u="none" strike="noStrike">
                <a:solidFill>
                  <a:srgbClr val="4892DC"/>
                </a:solidFill>
                <a:latin typeface="Arial"/>
                <a:ea typeface="Arial"/>
                <a:cs typeface="Arial"/>
                <a:sym typeface="Arial"/>
              </a:rPr>
              <a:t>APE, APO, GriPS, </a:t>
            </a:r>
            <a:r>
              <a:rPr b="1" i="0" lang="en-US" u="none" strike="noStrike">
                <a:solidFill>
                  <a:srgbClr val="4892DC"/>
                </a:solidFill>
                <a:latin typeface="Arial"/>
                <a:ea typeface="Arial"/>
                <a:cs typeface="Arial"/>
                <a:sym typeface="Arial"/>
              </a:rPr>
              <a:t>OPRO</a:t>
            </a:r>
            <a:endParaRPr/>
          </a:p>
          <a:p>
            <a:pPr indent="-228600" lvl="0" marL="228600" rtl="0" algn="l">
              <a:lnSpc>
                <a:spcPct val="90000"/>
              </a:lnSpc>
              <a:spcBef>
                <a:spcPts val="1000"/>
              </a:spcBef>
              <a:spcAft>
                <a:spcPts val="0"/>
              </a:spcAft>
              <a:buClr>
                <a:srgbClr val="000000"/>
              </a:buClr>
              <a:buSzPts val="2800"/>
              <a:buChar char="•"/>
            </a:pPr>
            <a:r>
              <a:rPr b="0" i="0" lang="en-US" u="none" strike="noStrike">
                <a:solidFill>
                  <a:srgbClr val="000000"/>
                </a:solidFill>
                <a:latin typeface="Arial"/>
                <a:ea typeface="Arial"/>
                <a:cs typeface="Arial"/>
                <a:sym typeface="Arial"/>
              </a:rPr>
              <a:t>Evolutionary Algorithm-based Prompt Optimization Techniques</a:t>
            </a:r>
            <a:endParaRPr/>
          </a:p>
          <a:p>
            <a:pPr indent="-228600" lvl="1" marL="685800" rtl="0" algn="l">
              <a:lnSpc>
                <a:spcPct val="90000"/>
              </a:lnSpc>
              <a:spcBef>
                <a:spcPts val="500"/>
              </a:spcBef>
              <a:spcAft>
                <a:spcPts val="0"/>
              </a:spcAft>
              <a:buClr>
                <a:srgbClr val="4892DC"/>
              </a:buClr>
              <a:buSzPts val="2400"/>
              <a:buChar char="•"/>
            </a:pPr>
            <a:r>
              <a:rPr lang="en-US">
                <a:solidFill>
                  <a:srgbClr val="4892DC"/>
                </a:solidFill>
              </a:rPr>
              <a:t>GPS, EvoPrompt, </a:t>
            </a:r>
            <a:r>
              <a:rPr b="1" lang="en-US">
                <a:solidFill>
                  <a:srgbClr val="4892DC"/>
                </a:solidFill>
              </a:rPr>
              <a:t>PromptBreeder</a:t>
            </a:r>
            <a:endParaRPr>
              <a:solidFill>
                <a:srgbClr val="4892DC"/>
              </a:solidFill>
            </a:endParaRPr>
          </a:p>
          <a:p>
            <a:pPr indent="-228600" lvl="0" marL="228600" rtl="0" algn="l">
              <a:lnSpc>
                <a:spcPct val="90000"/>
              </a:lnSpc>
              <a:spcBef>
                <a:spcPts val="1000"/>
              </a:spcBef>
              <a:spcAft>
                <a:spcPts val="0"/>
              </a:spcAft>
              <a:buClr>
                <a:schemeClr val="dk1"/>
              </a:buClr>
              <a:buSzPts val="2800"/>
              <a:buChar char="•"/>
            </a:pPr>
            <a:r>
              <a:rPr lang="en-US"/>
              <a:t>Advanced Differentiation Framework (</a:t>
            </a:r>
            <a:r>
              <a:rPr b="1" lang="en-US"/>
              <a:t>LLM-AutoDiff</a:t>
            </a:r>
            <a:r>
              <a:rPr lang="en-US"/>
              <a:t>) workflows</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8"/>
          <p:cNvSpPr txBox="1"/>
          <p:nvPr>
            <p:ph type="title"/>
          </p:nvPr>
        </p:nvSpPr>
        <p:spPr>
          <a:xfrm>
            <a:off x="718930" y="219697"/>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t>Prompt Tuning</a:t>
            </a:r>
            <a:endParaRPr/>
          </a:p>
        </p:txBody>
      </p:sp>
      <p:sp>
        <p:nvSpPr>
          <p:cNvPr id="310" name="Google Shape;310;p28"/>
          <p:cNvSpPr txBox="1"/>
          <p:nvPr>
            <p:ph idx="1" type="body"/>
          </p:nvPr>
        </p:nvSpPr>
        <p:spPr>
          <a:xfrm>
            <a:off x="188845" y="1690688"/>
            <a:ext cx="694082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400"/>
              <a:buFont typeface="Arial"/>
              <a:buChar char="•"/>
            </a:pPr>
            <a:r>
              <a:rPr b="0" i="0" lang="en-US" sz="2400" u="none" strike="noStrike">
                <a:solidFill>
                  <a:srgbClr val="000000"/>
                </a:solidFill>
              </a:rPr>
              <a:t>Learns a continuous “soft” prompt while keeping the main model weights fixed.</a:t>
            </a:r>
            <a:endParaRPr/>
          </a:p>
          <a:p>
            <a:pPr indent="-228600" lvl="0" marL="228600" rtl="0" algn="l">
              <a:lnSpc>
                <a:spcPct val="90000"/>
              </a:lnSpc>
              <a:spcBef>
                <a:spcPts val="1000"/>
              </a:spcBef>
              <a:spcAft>
                <a:spcPts val="0"/>
              </a:spcAft>
              <a:buClr>
                <a:srgbClr val="000000"/>
              </a:buClr>
              <a:buSzPts val="2400"/>
              <a:buFont typeface="Arial"/>
              <a:buChar char="•"/>
            </a:pPr>
            <a:r>
              <a:rPr b="0" i="0" lang="en-US" sz="2400" u="none" strike="noStrike">
                <a:solidFill>
                  <a:srgbClr val="000000"/>
                </a:solidFill>
              </a:rPr>
              <a:t>Prepends a trainable sequence of vectors to the input to steer the model’s output.</a:t>
            </a:r>
            <a:endParaRPr/>
          </a:p>
          <a:p>
            <a:pPr indent="-228600" lvl="0" marL="228600" rtl="0" algn="l">
              <a:lnSpc>
                <a:spcPct val="90000"/>
              </a:lnSpc>
              <a:spcBef>
                <a:spcPts val="1000"/>
              </a:spcBef>
              <a:spcAft>
                <a:spcPts val="0"/>
              </a:spcAft>
              <a:buClr>
                <a:srgbClr val="000000"/>
              </a:buClr>
              <a:buSzPts val="2400"/>
              <a:buFont typeface="Arial"/>
              <a:buChar char="•"/>
            </a:pPr>
            <a:r>
              <a:rPr b="0" i="0" lang="en-US" sz="2400" u="none" strike="noStrike">
                <a:solidFill>
                  <a:srgbClr val="000000"/>
                </a:solidFill>
              </a:rPr>
              <a:t>Optimized using standard gradient descent over a small number of parameters.</a:t>
            </a:r>
            <a:endParaRPr/>
          </a:p>
          <a:p>
            <a:pPr indent="-228600" lvl="0" marL="228600" rtl="0" algn="l">
              <a:lnSpc>
                <a:spcPct val="90000"/>
              </a:lnSpc>
              <a:spcBef>
                <a:spcPts val="1000"/>
              </a:spcBef>
              <a:spcAft>
                <a:spcPts val="0"/>
              </a:spcAft>
              <a:buClr>
                <a:srgbClr val="000000"/>
              </a:buClr>
              <a:buSzPts val="2400"/>
              <a:buFont typeface="Arial"/>
              <a:buChar char="•"/>
            </a:pPr>
            <a:r>
              <a:rPr b="0" i="0" lang="en-US" sz="2400" u="none" strike="noStrike">
                <a:solidFill>
                  <a:srgbClr val="000000"/>
                </a:solidFill>
              </a:rPr>
              <a:t>Offers parameter efficiency, reducing memory and computational requirements.</a:t>
            </a:r>
            <a:endParaRPr/>
          </a:p>
          <a:p>
            <a:pPr indent="-228600" lvl="0" marL="228600" rtl="0" algn="l">
              <a:lnSpc>
                <a:spcPct val="90000"/>
              </a:lnSpc>
              <a:spcBef>
                <a:spcPts val="1000"/>
              </a:spcBef>
              <a:spcAft>
                <a:spcPts val="0"/>
              </a:spcAft>
              <a:buClr>
                <a:srgbClr val="000000"/>
              </a:buClr>
              <a:buSzPts val="2400"/>
              <a:buFont typeface="Arial"/>
              <a:buChar char="•"/>
            </a:pPr>
            <a:r>
              <a:rPr b="0" i="0" lang="en-US" sz="2400" u="none" strike="noStrike">
                <a:solidFill>
                  <a:srgbClr val="000000"/>
                </a:solidFill>
              </a:rPr>
              <a:t>The resulting soft prompt improves task performance despite being non-interpretable.</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311" name="Google Shape;311;p28"/>
          <p:cNvPicPr preferRelativeResize="0"/>
          <p:nvPr/>
        </p:nvPicPr>
        <p:blipFill rotWithShape="1">
          <a:blip r:embed="rId3">
            <a:alphaModFix/>
          </a:blip>
          <a:srcRect b="0" l="0" r="0" t="0"/>
          <a:stretch/>
        </p:blipFill>
        <p:spPr>
          <a:xfrm>
            <a:off x="7425403" y="1470991"/>
            <a:ext cx="4577753" cy="51673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Basic Prompting</a:t>
            </a:r>
            <a:endParaRPr/>
          </a:p>
        </p:txBody>
      </p:sp>
      <p:sp>
        <p:nvSpPr>
          <p:cNvPr id="112" name="Google Shape;112;p3"/>
          <p:cNvSpPr txBox="1"/>
          <p:nvPr>
            <p:ph idx="1" type="body"/>
          </p:nvPr>
        </p:nvSpPr>
        <p:spPr>
          <a:xfrm>
            <a:off x="693821" y="1690688"/>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Append a textual string to the beginning of the sequence and complete it</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13" name="Google Shape;113;p3"/>
          <p:cNvSpPr/>
          <p:nvPr/>
        </p:nvSpPr>
        <p:spPr>
          <a:xfrm>
            <a:off x="2319687" y="2849078"/>
            <a:ext cx="7883091" cy="490888"/>
          </a:xfrm>
          <a:prstGeom prst="rect">
            <a:avLst/>
          </a:prstGeom>
          <a:solidFill>
            <a:schemeClr val="accent1"/>
          </a:solidFill>
          <a:ln cap="flat" cmpd="sng" w="1905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X = In tokamak fusion reactors, plasma confinement is primarily achieved through</a:t>
            </a:r>
            <a:endParaRPr b="0" i="0" sz="1800" u="none" cap="none" strike="noStrike">
              <a:solidFill>
                <a:schemeClr val="lt1"/>
              </a:solidFill>
              <a:latin typeface="Arial"/>
              <a:ea typeface="Arial"/>
              <a:cs typeface="Arial"/>
              <a:sym typeface="Arial"/>
            </a:endParaRPr>
          </a:p>
        </p:txBody>
      </p:sp>
      <p:pic>
        <p:nvPicPr>
          <p:cNvPr id="114" name="Google Shape;114;p3"/>
          <p:cNvPicPr preferRelativeResize="0"/>
          <p:nvPr/>
        </p:nvPicPr>
        <p:blipFill rotWithShape="1">
          <a:blip r:embed="rId3">
            <a:alphaModFix/>
          </a:blip>
          <a:srcRect b="0" l="0" r="0" t="0"/>
          <a:stretch/>
        </p:blipFill>
        <p:spPr>
          <a:xfrm>
            <a:off x="139833" y="3733600"/>
            <a:ext cx="5973545" cy="2932887"/>
          </a:xfrm>
          <a:prstGeom prst="rect">
            <a:avLst/>
          </a:prstGeom>
          <a:noFill/>
          <a:ln>
            <a:noFill/>
          </a:ln>
        </p:spPr>
      </p:pic>
      <p:sp>
        <p:nvSpPr>
          <p:cNvPr id="115" name="Google Shape;115;p3"/>
          <p:cNvSpPr txBox="1"/>
          <p:nvPr/>
        </p:nvSpPr>
        <p:spPr>
          <a:xfrm>
            <a:off x="1097280" y="6217920"/>
            <a:ext cx="21656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Claude 3.7 Sonnet</a:t>
            </a:r>
            <a:endParaRPr b="0" i="0" sz="1400" u="none" cap="none" strike="noStrike">
              <a:solidFill>
                <a:srgbClr val="000000"/>
              </a:solidFill>
              <a:latin typeface="Arial"/>
              <a:ea typeface="Arial"/>
              <a:cs typeface="Arial"/>
              <a:sym typeface="Arial"/>
            </a:endParaRPr>
          </a:p>
        </p:txBody>
      </p:sp>
      <p:pic>
        <p:nvPicPr>
          <p:cNvPr id="116" name="Google Shape;116;p3"/>
          <p:cNvPicPr preferRelativeResize="0"/>
          <p:nvPr/>
        </p:nvPicPr>
        <p:blipFill rotWithShape="1">
          <a:blip r:embed="rId4">
            <a:alphaModFix/>
          </a:blip>
          <a:srcRect b="0" l="0" r="0" t="0"/>
          <a:stretch/>
        </p:blipFill>
        <p:spPr>
          <a:xfrm>
            <a:off x="6447964" y="3698816"/>
            <a:ext cx="5469259" cy="3002454"/>
          </a:xfrm>
          <a:prstGeom prst="rect">
            <a:avLst/>
          </a:prstGeom>
          <a:noFill/>
          <a:ln>
            <a:noFill/>
          </a:ln>
        </p:spPr>
      </p:pic>
      <p:sp>
        <p:nvSpPr>
          <p:cNvPr id="117" name="Google Shape;117;p3"/>
          <p:cNvSpPr txBox="1"/>
          <p:nvPr/>
        </p:nvSpPr>
        <p:spPr>
          <a:xfrm>
            <a:off x="8037094" y="6331938"/>
            <a:ext cx="21656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CHATGPT 4.5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9"/>
          <p:cNvSpPr txBox="1"/>
          <p:nvPr>
            <p:ph type="title"/>
          </p:nvPr>
        </p:nvSpPr>
        <p:spPr>
          <a:xfrm>
            <a:off x="387626" y="0"/>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t>TEMPERA</a:t>
            </a:r>
            <a:endParaRPr/>
          </a:p>
        </p:txBody>
      </p:sp>
      <p:sp>
        <p:nvSpPr>
          <p:cNvPr id="317" name="Google Shape;317;p29"/>
          <p:cNvSpPr txBox="1"/>
          <p:nvPr>
            <p:ph idx="1" type="body"/>
          </p:nvPr>
        </p:nvSpPr>
        <p:spPr>
          <a:xfrm>
            <a:off x="94422" y="1015836"/>
            <a:ext cx="12003156"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Uses RL to adapt the prompt at test time based on input-specific feedback.</a:t>
            </a:r>
            <a:endParaRPr/>
          </a:p>
          <a:p>
            <a:pPr indent="-228600" lvl="0" marL="228600" rtl="0" algn="l">
              <a:lnSpc>
                <a:spcPct val="90000"/>
              </a:lnSpc>
              <a:spcBef>
                <a:spcPts val="1000"/>
              </a:spcBef>
              <a:spcAft>
                <a:spcPts val="0"/>
              </a:spcAft>
              <a:buClr>
                <a:schemeClr val="dk1"/>
              </a:buClr>
              <a:buSzPts val="2400"/>
              <a:buChar char="•"/>
            </a:pPr>
            <a:r>
              <a:rPr lang="en-US" sz="2400"/>
              <a:t>Dynamically edits the base prompt by modifying instructions, few-shot examples, or verbalizers.</a:t>
            </a:r>
            <a:endParaRPr/>
          </a:p>
          <a:p>
            <a:pPr indent="-228600" lvl="0" marL="228600" rtl="0" algn="l">
              <a:lnSpc>
                <a:spcPct val="90000"/>
              </a:lnSpc>
              <a:spcBef>
                <a:spcPts val="1000"/>
              </a:spcBef>
              <a:spcAft>
                <a:spcPts val="0"/>
              </a:spcAft>
              <a:buClr>
                <a:schemeClr val="dk1"/>
              </a:buClr>
              <a:buSzPts val="2400"/>
              <a:buChar char="•"/>
            </a:pPr>
            <a:r>
              <a:rPr lang="en-US" sz="2400"/>
              <a:t>Operates within a discrete action space defined by predetermined edit operations.</a:t>
            </a:r>
            <a:endParaRPr/>
          </a:p>
          <a:p>
            <a:pPr indent="-228600" lvl="0" marL="228600" rtl="0" algn="l">
              <a:lnSpc>
                <a:spcPct val="90000"/>
              </a:lnSpc>
              <a:spcBef>
                <a:spcPts val="1000"/>
              </a:spcBef>
              <a:spcAft>
                <a:spcPts val="0"/>
              </a:spcAft>
              <a:buClr>
                <a:schemeClr val="dk1"/>
              </a:buClr>
              <a:buSzPts val="2400"/>
              <a:buChar char="•"/>
            </a:pPr>
            <a:r>
              <a:rPr lang="en-US" sz="2400"/>
              <a:t>Rewards are based on measurable performance improvements after each prompt edit.</a:t>
            </a:r>
            <a:endParaRPr/>
          </a:p>
          <a:p>
            <a:pPr indent="-228600" lvl="0" marL="228600" rtl="0" algn="l">
              <a:lnSpc>
                <a:spcPct val="90000"/>
              </a:lnSpc>
              <a:spcBef>
                <a:spcPts val="1000"/>
              </a:spcBef>
              <a:spcAft>
                <a:spcPts val="0"/>
              </a:spcAft>
              <a:buClr>
                <a:schemeClr val="dk1"/>
              </a:buClr>
              <a:buSzPts val="2400"/>
              <a:buChar char="•"/>
            </a:pPr>
            <a:r>
              <a:rPr lang="en-US" sz="2400"/>
              <a:t>Designed for data efficiency and adaptability across diverse tasks.</a:t>
            </a:r>
            <a:endParaRPr/>
          </a:p>
        </p:txBody>
      </p:sp>
      <p:pic>
        <p:nvPicPr>
          <p:cNvPr id="318" name="Google Shape;318;p29"/>
          <p:cNvPicPr preferRelativeResize="0"/>
          <p:nvPr/>
        </p:nvPicPr>
        <p:blipFill rotWithShape="1">
          <a:blip r:embed="rId3">
            <a:alphaModFix/>
          </a:blip>
          <a:srcRect b="0" l="0" r="0" t="0"/>
          <a:stretch/>
        </p:blipFill>
        <p:spPr>
          <a:xfrm>
            <a:off x="2481822" y="3876348"/>
            <a:ext cx="6327207" cy="298165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0"/>
          <p:cNvPicPr preferRelativeResize="0"/>
          <p:nvPr/>
        </p:nvPicPr>
        <p:blipFill rotWithShape="1">
          <a:blip r:embed="rId3">
            <a:alphaModFix/>
          </a:blip>
          <a:srcRect b="0" l="0" r="0" t="0"/>
          <a:stretch/>
        </p:blipFill>
        <p:spPr>
          <a:xfrm>
            <a:off x="6222592" y="2014315"/>
            <a:ext cx="5835376" cy="2809476"/>
          </a:xfrm>
          <a:prstGeom prst="rect">
            <a:avLst/>
          </a:prstGeom>
          <a:noFill/>
          <a:ln>
            <a:noFill/>
          </a:ln>
        </p:spPr>
      </p:pic>
      <p:sp>
        <p:nvSpPr>
          <p:cNvPr id="324" name="Google Shape;324;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00"/>
              </a:buClr>
              <a:buSzPts val="4400"/>
              <a:buFont typeface="Merriweather Sans"/>
              <a:buNone/>
            </a:pPr>
            <a:r>
              <a:rPr b="0" i="0" lang="en-US" u="none" strike="noStrike">
                <a:solidFill>
                  <a:srgbClr val="000000"/>
                </a:solidFill>
                <a:latin typeface="Merriweather Sans"/>
                <a:ea typeface="Merriweather Sans"/>
                <a:cs typeface="Merriweather Sans"/>
                <a:sym typeface="Merriweather Sans"/>
              </a:rPr>
              <a:t>Optimization by PROmpting  (</a:t>
            </a:r>
            <a:r>
              <a:rPr lang="en-US"/>
              <a:t>OPRO)</a:t>
            </a:r>
            <a:endParaRPr/>
          </a:p>
        </p:txBody>
      </p:sp>
      <p:sp>
        <p:nvSpPr>
          <p:cNvPr id="325" name="Google Shape;325;p30"/>
          <p:cNvSpPr txBox="1"/>
          <p:nvPr>
            <p:ph idx="1" type="body"/>
          </p:nvPr>
        </p:nvSpPr>
        <p:spPr>
          <a:xfrm>
            <a:off x="268357" y="1838878"/>
            <a:ext cx="6081706"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sz="2400"/>
              <a:t>Frames prompt optimization as a natural language optimization problem using meta-prompts.</a:t>
            </a:r>
            <a:endParaRPr/>
          </a:p>
          <a:p>
            <a:pPr indent="-228600" lvl="0" marL="228600" rtl="0" algn="l">
              <a:lnSpc>
                <a:spcPct val="90000"/>
              </a:lnSpc>
              <a:spcBef>
                <a:spcPts val="1000"/>
              </a:spcBef>
              <a:spcAft>
                <a:spcPts val="0"/>
              </a:spcAft>
              <a:buClr>
                <a:schemeClr val="dk1"/>
              </a:buClr>
              <a:buSzPct val="100000"/>
              <a:buChar char="•"/>
            </a:pPr>
            <a:r>
              <a:rPr lang="en-US" sz="2400"/>
              <a:t>An optimizer LLM generates candidate prompts guided by a meta-prompt containing prior solutions.</a:t>
            </a:r>
            <a:endParaRPr/>
          </a:p>
          <a:p>
            <a:pPr indent="-228600" lvl="0" marL="228600" rtl="0" algn="l">
              <a:lnSpc>
                <a:spcPct val="90000"/>
              </a:lnSpc>
              <a:spcBef>
                <a:spcPts val="1000"/>
              </a:spcBef>
              <a:spcAft>
                <a:spcPts val="0"/>
              </a:spcAft>
              <a:buClr>
                <a:schemeClr val="dk1"/>
              </a:buClr>
              <a:buSzPct val="100000"/>
              <a:buChar char="•"/>
            </a:pPr>
            <a:r>
              <a:rPr lang="en-US" sz="2400"/>
              <a:t>An evaluator (LLM or algorithm) scores candidates based on an objective function.</a:t>
            </a:r>
            <a:endParaRPr/>
          </a:p>
          <a:p>
            <a:pPr indent="-228600" lvl="0" marL="228600" rtl="0" algn="l">
              <a:lnSpc>
                <a:spcPct val="90000"/>
              </a:lnSpc>
              <a:spcBef>
                <a:spcPts val="1000"/>
              </a:spcBef>
              <a:spcAft>
                <a:spcPts val="0"/>
              </a:spcAft>
              <a:buClr>
                <a:schemeClr val="dk1"/>
              </a:buClr>
              <a:buSzPct val="100000"/>
              <a:buChar char="•"/>
            </a:pPr>
            <a:r>
              <a:rPr lang="en-US" sz="2400"/>
              <a:t>Iteratively refines the prompt by incorporating the best-performing candidates.</a:t>
            </a:r>
            <a:endParaRPr/>
          </a:p>
          <a:p>
            <a:pPr indent="-228600" lvl="0" marL="228600" rtl="0" algn="l">
              <a:lnSpc>
                <a:spcPct val="90000"/>
              </a:lnSpc>
              <a:spcBef>
                <a:spcPts val="1000"/>
              </a:spcBef>
              <a:spcAft>
                <a:spcPts val="0"/>
              </a:spcAft>
              <a:buClr>
                <a:schemeClr val="dk1"/>
              </a:buClr>
              <a:buSzPct val="100000"/>
              <a:buChar char="•"/>
            </a:pPr>
            <a:r>
              <a:rPr lang="en-US" sz="2400"/>
              <a:t>Achieves high performance with minimal training data by surpassing human-crafted prompts.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lang="en-US"/>
              <a:t>PromptBreeder</a:t>
            </a:r>
            <a:endParaRPr/>
          </a:p>
        </p:txBody>
      </p:sp>
      <p:sp>
        <p:nvSpPr>
          <p:cNvPr id="331" name="Google Shape;331;p31"/>
          <p:cNvSpPr txBox="1"/>
          <p:nvPr>
            <p:ph idx="1" type="body"/>
          </p:nvPr>
        </p:nvSpPr>
        <p:spPr>
          <a:xfrm>
            <a:off x="106018" y="1825625"/>
            <a:ext cx="7036904" cy="477395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Employs evolutionary algorithms to optimize both the task prompt and the mutation prompts used for editing.</a:t>
            </a:r>
            <a:endParaRPr/>
          </a:p>
          <a:p>
            <a:pPr indent="-228600" lvl="0" marL="228600" rtl="0" algn="l">
              <a:lnSpc>
                <a:spcPct val="90000"/>
              </a:lnSpc>
              <a:spcBef>
                <a:spcPts val="1000"/>
              </a:spcBef>
              <a:spcAft>
                <a:spcPts val="0"/>
              </a:spcAft>
              <a:buClr>
                <a:schemeClr val="dk1"/>
              </a:buClr>
              <a:buSzPct val="100000"/>
              <a:buChar char="•"/>
            </a:pPr>
            <a:r>
              <a:rPr lang="en-US"/>
              <a:t>Begins with a human-written prompt population and applies genetic operators like mutation and crossover.</a:t>
            </a:r>
            <a:endParaRPr/>
          </a:p>
          <a:p>
            <a:pPr indent="-228600" lvl="0" marL="228600" rtl="0" algn="l">
              <a:lnSpc>
                <a:spcPct val="90000"/>
              </a:lnSpc>
              <a:spcBef>
                <a:spcPts val="1000"/>
              </a:spcBef>
              <a:spcAft>
                <a:spcPts val="0"/>
              </a:spcAft>
              <a:buClr>
                <a:schemeClr val="dk1"/>
              </a:buClr>
              <a:buSzPct val="100000"/>
              <a:buChar char="•"/>
            </a:pPr>
            <a:r>
              <a:rPr lang="en-US"/>
              <a:t>Evaluates prompt variants on a validation set, selecting top performers for further evolution.</a:t>
            </a:r>
            <a:endParaRPr/>
          </a:p>
          <a:p>
            <a:pPr indent="-228600" lvl="0" marL="228600" rtl="0" algn="l">
              <a:lnSpc>
                <a:spcPct val="90000"/>
              </a:lnSpc>
              <a:spcBef>
                <a:spcPts val="1000"/>
              </a:spcBef>
              <a:spcAft>
                <a:spcPts val="0"/>
              </a:spcAft>
              <a:buClr>
                <a:schemeClr val="dk1"/>
              </a:buClr>
              <a:buSzPct val="100000"/>
              <a:buChar char="•"/>
            </a:pPr>
            <a:r>
              <a:rPr lang="en-US"/>
              <a:t>Introduces a self-improvement mechanism by also optimizing the instructions that generate new mutations.</a:t>
            </a:r>
            <a:endParaRPr/>
          </a:p>
          <a:p>
            <a:pPr indent="-228600" lvl="0" marL="228600" rtl="0" algn="l">
              <a:lnSpc>
                <a:spcPct val="90000"/>
              </a:lnSpc>
              <a:spcBef>
                <a:spcPts val="1000"/>
              </a:spcBef>
              <a:spcAft>
                <a:spcPts val="0"/>
              </a:spcAft>
              <a:buClr>
                <a:schemeClr val="dk1"/>
              </a:buClr>
              <a:buSzPct val="100000"/>
              <a:buChar char="•"/>
            </a:pPr>
            <a:r>
              <a:rPr lang="en-US"/>
              <a:t>Demonstrates strong performance on reasoning benchmarks compared to conventional methods.</a:t>
            </a:r>
            <a:endParaRPr/>
          </a:p>
        </p:txBody>
      </p:sp>
      <p:pic>
        <p:nvPicPr>
          <p:cNvPr id="332" name="Google Shape;332;p31"/>
          <p:cNvPicPr preferRelativeResize="0"/>
          <p:nvPr/>
        </p:nvPicPr>
        <p:blipFill rotWithShape="1">
          <a:blip r:embed="rId3">
            <a:alphaModFix/>
          </a:blip>
          <a:srcRect b="0" l="0" r="0" t="0"/>
          <a:stretch/>
        </p:blipFill>
        <p:spPr>
          <a:xfrm>
            <a:off x="7029911" y="1690688"/>
            <a:ext cx="5162089" cy="463826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6" name="Shape 336"/>
        <p:cNvGrpSpPr/>
        <p:nvPr/>
      </p:nvGrpSpPr>
      <p:grpSpPr>
        <a:xfrm>
          <a:off x="0" y="0"/>
          <a:ext cx="0" cy="0"/>
          <a:chOff x="0" y="0"/>
          <a:chExt cx="0" cy="0"/>
        </a:xfrm>
      </p:grpSpPr>
      <p:sp>
        <p:nvSpPr>
          <p:cNvPr id="337" name="Google Shape;337;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b="1" lang="en-US"/>
              <a:t>LLM-AutoDiff</a:t>
            </a:r>
            <a:endParaRPr/>
          </a:p>
        </p:txBody>
      </p:sp>
      <p:sp>
        <p:nvSpPr>
          <p:cNvPr id="338" name="Google Shape;338;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Leverages automatic differentiation techniques to enable gradient-based optimization for prompts.</a:t>
            </a:r>
            <a:endParaRPr/>
          </a:p>
          <a:p>
            <a:pPr indent="-228600" lvl="0" marL="228600" rtl="0" algn="l">
              <a:lnSpc>
                <a:spcPct val="90000"/>
              </a:lnSpc>
              <a:spcBef>
                <a:spcPts val="1000"/>
              </a:spcBef>
              <a:spcAft>
                <a:spcPts val="0"/>
              </a:spcAft>
              <a:buClr>
                <a:schemeClr val="dk1"/>
              </a:buClr>
              <a:buSzPts val="2800"/>
              <a:buChar char="•"/>
            </a:pPr>
            <a:r>
              <a:rPr lang="en-US"/>
              <a:t>Treats the prompt as a differentiable input, allowing gradient updates on discrete tokens.</a:t>
            </a:r>
            <a:endParaRPr/>
          </a:p>
          <a:p>
            <a:pPr indent="-228600" lvl="0" marL="228600" rtl="0" algn="l">
              <a:lnSpc>
                <a:spcPct val="90000"/>
              </a:lnSpc>
              <a:spcBef>
                <a:spcPts val="1000"/>
              </a:spcBef>
              <a:spcAft>
                <a:spcPts val="0"/>
              </a:spcAft>
              <a:buClr>
                <a:schemeClr val="dk1"/>
              </a:buClr>
              <a:buSzPts val="2800"/>
              <a:buChar char="•"/>
            </a:pPr>
            <a:r>
              <a:rPr lang="en-US"/>
              <a:t>Approximates gradients to bridge the gap between continuous and discrete optimization.</a:t>
            </a:r>
            <a:endParaRPr/>
          </a:p>
          <a:p>
            <a:pPr indent="-228600" lvl="0" marL="228600" rtl="0" algn="l">
              <a:lnSpc>
                <a:spcPct val="90000"/>
              </a:lnSpc>
              <a:spcBef>
                <a:spcPts val="1000"/>
              </a:spcBef>
              <a:spcAft>
                <a:spcPts val="0"/>
              </a:spcAft>
              <a:buClr>
                <a:schemeClr val="dk1"/>
              </a:buClr>
              <a:buSzPts val="2800"/>
              <a:buChar char="•"/>
            </a:pPr>
            <a:r>
              <a:rPr lang="en-US"/>
              <a:t>Can be integrated with API-based LLMs using surrogate gradient estimators.</a:t>
            </a:r>
            <a:endParaRPr/>
          </a:p>
          <a:p>
            <a:pPr indent="-228600" lvl="0" marL="228600" rtl="0" algn="l">
              <a:lnSpc>
                <a:spcPct val="90000"/>
              </a:lnSpc>
              <a:spcBef>
                <a:spcPts val="1000"/>
              </a:spcBef>
              <a:spcAft>
                <a:spcPts val="0"/>
              </a:spcAft>
              <a:buClr>
                <a:schemeClr val="dk1"/>
              </a:buClr>
              <a:buSzPts val="2800"/>
              <a:buChar char="•"/>
            </a:pPr>
            <a:r>
              <a:rPr lang="en-US"/>
              <a:t>Aims to combine the interpretability of discrete prompts with the efficiency of gradient-driven methods.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Questions?</a:t>
            </a:r>
            <a:endParaRPr/>
          </a:p>
        </p:txBody>
      </p:sp>
      <p:sp>
        <p:nvSpPr>
          <p:cNvPr id="344" name="Google Shape;344;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Arial"/>
              <a:buNone/>
            </a:pPr>
            <a:r>
              <a:rPr b="1" lang="en-US">
                <a:solidFill>
                  <a:srgbClr val="000000"/>
                </a:solidFill>
                <a:latin typeface="Arial"/>
                <a:ea typeface="Arial"/>
                <a:cs typeface="Arial"/>
                <a:sym typeface="Arial"/>
              </a:rPr>
              <a:t>Program-aided Language Model (PAL)</a:t>
            </a:r>
            <a:endParaRPr/>
          </a:p>
        </p:txBody>
      </p:sp>
      <p:sp>
        <p:nvSpPr>
          <p:cNvPr id="351" name="Google Shape;351;p24"/>
          <p:cNvSpPr txBox="1"/>
          <p:nvPr>
            <p:ph idx="1" type="body"/>
          </p:nvPr>
        </p:nvSpPr>
        <p:spPr>
          <a:xfrm>
            <a:off x="356937" y="1690688"/>
            <a:ext cx="5475972"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a:t>Chain-of-thought prompting is a good example of how to steer models to perform better at complex reasoning tasks</a:t>
            </a:r>
            <a:endParaRPr/>
          </a:p>
          <a:p>
            <a:pPr indent="-228600" lvl="1" marL="685800" rtl="0" algn="l">
              <a:lnSpc>
                <a:spcPct val="90000"/>
              </a:lnSpc>
              <a:spcBef>
                <a:spcPts val="500"/>
              </a:spcBef>
              <a:spcAft>
                <a:spcPts val="0"/>
              </a:spcAft>
              <a:buClr>
                <a:schemeClr val="dk1"/>
              </a:buClr>
              <a:buSzPct val="100000"/>
              <a:buChar char="•"/>
            </a:pPr>
            <a:r>
              <a:rPr lang="en-US"/>
              <a:t>However, sometimes CoT is not enough as it depends only on the generated text from the model</a:t>
            </a:r>
            <a:endParaRPr/>
          </a:p>
          <a:p>
            <a:pPr indent="-228600" lvl="0" marL="228600" rtl="0" algn="l">
              <a:lnSpc>
                <a:spcPct val="90000"/>
              </a:lnSpc>
              <a:spcBef>
                <a:spcPts val="1000"/>
              </a:spcBef>
              <a:spcAft>
                <a:spcPts val="0"/>
              </a:spcAft>
              <a:buClr>
                <a:schemeClr val="dk1"/>
              </a:buClr>
              <a:buSzPct val="100000"/>
              <a:buChar char="•"/>
            </a:pPr>
            <a:r>
              <a:rPr lang="en-US"/>
              <a:t>Program-aided language models (PAL) uses an LLM to read problems and generate programs as the intermediate reasoning steps</a:t>
            </a:r>
            <a:endParaRPr/>
          </a:p>
          <a:p>
            <a:pPr indent="-228600" lvl="1" marL="685800" rtl="0" algn="l">
              <a:lnSpc>
                <a:spcPct val="90000"/>
              </a:lnSpc>
              <a:spcBef>
                <a:spcPts val="500"/>
              </a:spcBef>
              <a:spcAft>
                <a:spcPts val="0"/>
              </a:spcAft>
              <a:buClr>
                <a:schemeClr val="dk1"/>
              </a:buClr>
              <a:buSzPct val="100000"/>
              <a:buChar char="•"/>
            </a:pPr>
            <a:r>
              <a:rPr lang="en-US"/>
              <a:t>It offloads the solution step to a runtime such as Python interpreter</a:t>
            </a:r>
            <a:endParaRPr/>
          </a:p>
          <a:p>
            <a:pPr indent="-64135" lvl="0" marL="228600" rtl="0" algn="l">
              <a:lnSpc>
                <a:spcPct val="90000"/>
              </a:lnSpc>
              <a:spcBef>
                <a:spcPts val="1000"/>
              </a:spcBef>
              <a:spcAft>
                <a:spcPts val="0"/>
              </a:spcAft>
              <a:buClr>
                <a:schemeClr val="dk1"/>
              </a:buClr>
              <a:buSzPct val="100000"/>
              <a:buNone/>
            </a:pPr>
            <a:r>
              <a:t/>
            </a:r>
            <a:endParaRPr/>
          </a:p>
        </p:txBody>
      </p:sp>
      <p:pic>
        <p:nvPicPr>
          <p:cNvPr id="352" name="Google Shape;352;p24"/>
          <p:cNvPicPr preferRelativeResize="0"/>
          <p:nvPr/>
        </p:nvPicPr>
        <p:blipFill rotWithShape="1">
          <a:blip r:embed="rId3">
            <a:alphaModFix/>
          </a:blip>
          <a:srcRect b="0" l="0" r="0" t="0"/>
          <a:stretch/>
        </p:blipFill>
        <p:spPr>
          <a:xfrm>
            <a:off x="5925388" y="1873568"/>
            <a:ext cx="3088706" cy="3554128"/>
          </a:xfrm>
          <a:prstGeom prst="rect">
            <a:avLst/>
          </a:prstGeom>
          <a:noFill/>
          <a:ln>
            <a:noFill/>
          </a:ln>
        </p:spPr>
      </p:pic>
      <p:pic>
        <p:nvPicPr>
          <p:cNvPr id="353" name="Google Shape;353;p24"/>
          <p:cNvPicPr preferRelativeResize="0"/>
          <p:nvPr/>
        </p:nvPicPr>
        <p:blipFill rotWithShape="1">
          <a:blip r:embed="rId4">
            <a:alphaModFix/>
          </a:blip>
          <a:srcRect b="0" l="0" r="0" t="0"/>
          <a:stretch/>
        </p:blipFill>
        <p:spPr>
          <a:xfrm>
            <a:off x="8978800" y="1549667"/>
            <a:ext cx="3045302" cy="449235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Settings to keep in mind – OpenAI playground</a:t>
            </a:r>
            <a:endParaRPr/>
          </a:p>
        </p:txBody>
      </p:sp>
      <p:sp>
        <p:nvSpPr>
          <p:cNvPr id="359" name="Google Shape;359;p3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4C4C4C"/>
              </a:buClr>
              <a:buSzPct val="100000"/>
              <a:buNone/>
            </a:pPr>
            <a:r>
              <a:rPr lang="en-US">
                <a:solidFill>
                  <a:srgbClr val="4C4C4C"/>
                </a:solidFill>
                <a:latin typeface="Arial"/>
                <a:ea typeface="Arial"/>
                <a:cs typeface="Arial"/>
                <a:sym typeface="Arial"/>
              </a:rPr>
              <a:t>When prompting a language model, you should keep in</a:t>
            </a:r>
            <a:endParaRPr/>
          </a:p>
          <a:p>
            <a:pPr indent="-228600" lvl="0" marL="228600" rtl="0" algn="l">
              <a:lnSpc>
                <a:spcPct val="90000"/>
              </a:lnSpc>
              <a:spcBef>
                <a:spcPts val="1000"/>
              </a:spcBef>
              <a:spcAft>
                <a:spcPts val="0"/>
              </a:spcAft>
              <a:buClr>
                <a:srgbClr val="4C4C4C"/>
              </a:buClr>
              <a:buSzPct val="100000"/>
              <a:buNone/>
            </a:pPr>
            <a:r>
              <a:rPr lang="en-US">
                <a:solidFill>
                  <a:srgbClr val="4C4C4C"/>
                </a:solidFill>
                <a:latin typeface="Arial"/>
                <a:ea typeface="Arial"/>
                <a:cs typeface="Arial"/>
                <a:sym typeface="Arial"/>
              </a:rPr>
              <a:t>mind a few settings</a:t>
            </a:r>
            <a:endParaRPr/>
          </a:p>
          <a:p>
            <a:pPr indent="-228600" lvl="0" marL="228600" rtl="0" algn="l">
              <a:lnSpc>
                <a:spcPct val="90000"/>
              </a:lnSpc>
              <a:spcBef>
                <a:spcPts val="1000"/>
              </a:spcBef>
              <a:spcAft>
                <a:spcPts val="0"/>
              </a:spcAft>
              <a:buClr>
                <a:srgbClr val="6155FF"/>
              </a:buClr>
              <a:buSzPct val="100000"/>
              <a:buNone/>
            </a:pPr>
            <a:r>
              <a:rPr lang="en-US">
                <a:solidFill>
                  <a:srgbClr val="6155FF"/>
                </a:solidFill>
                <a:latin typeface="Arial"/>
                <a:ea typeface="Arial"/>
                <a:cs typeface="Arial"/>
                <a:sym typeface="Arial"/>
              </a:rPr>
              <a:t>• </a:t>
            </a:r>
            <a:r>
              <a:rPr lang="en-US">
                <a:solidFill>
                  <a:srgbClr val="4C4C4C"/>
                </a:solidFill>
                <a:latin typeface="Arial"/>
                <a:ea typeface="Arial"/>
                <a:cs typeface="Arial"/>
                <a:sym typeface="Arial"/>
              </a:rPr>
              <a:t>You can get very different results with prompts when using</a:t>
            </a:r>
            <a:endParaRPr/>
          </a:p>
          <a:p>
            <a:pPr indent="-228600" lvl="0" marL="228600" rtl="0" algn="l">
              <a:lnSpc>
                <a:spcPct val="90000"/>
              </a:lnSpc>
              <a:spcBef>
                <a:spcPts val="1000"/>
              </a:spcBef>
              <a:spcAft>
                <a:spcPts val="0"/>
              </a:spcAft>
              <a:buClr>
                <a:srgbClr val="4C4C4C"/>
              </a:buClr>
              <a:buSzPct val="100000"/>
              <a:buNone/>
            </a:pPr>
            <a:r>
              <a:rPr lang="en-US">
                <a:solidFill>
                  <a:srgbClr val="4C4C4C"/>
                </a:solidFill>
                <a:latin typeface="Arial"/>
                <a:ea typeface="Arial"/>
                <a:cs typeface="Arial"/>
                <a:sym typeface="Arial"/>
              </a:rPr>
              <a:t>different settings</a:t>
            </a:r>
            <a:endParaRPr/>
          </a:p>
          <a:p>
            <a:pPr indent="-228600" lvl="0" marL="228600" rtl="0" algn="l">
              <a:lnSpc>
                <a:spcPct val="90000"/>
              </a:lnSpc>
              <a:spcBef>
                <a:spcPts val="1000"/>
              </a:spcBef>
              <a:spcAft>
                <a:spcPts val="0"/>
              </a:spcAft>
              <a:buClr>
                <a:srgbClr val="6155FF"/>
              </a:buClr>
              <a:buSzPct val="100000"/>
              <a:buNone/>
            </a:pPr>
            <a:r>
              <a:rPr lang="en-US">
                <a:solidFill>
                  <a:srgbClr val="6155FF"/>
                </a:solidFill>
                <a:latin typeface="Arial"/>
                <a:ea typeface="Arial"/>
                <a:cs typeface="Arial"/>
                <a:sym typeface="Arial"/>
              </a:rPr>
              <a:t>• </a:t>
            </a:r>
            <a:r>
              <a:rPr lang="en-US">
                <a:solidFill>
                  <a:srgbClr val="4C4C4C"/>
                </a:solidFill>
                <a:latin typeface="Arial"/>
                <a:ea typeface="Arial"/>
                <a:cs typeface="Arial"/>
                <a:sym typeface="Arial"/>
              </a:rPr>
              <a:t>One important setting is controlling how deterministic the</a:t>
            </a:r>
            <a:endParaRPr/>
          </a:p>
          <a:p>
            <a:pPr indent="-228600" lvl="0" marL="228600" rtl="0" algn="l">
              <a:lnSpc>
                <a:spcPct val="90000"/>
              </a:lnSpc>
              <a:spcBef>
                <a:spcPts val="1000"/>
              </a:spcBef>
              <a:spcAft>
                <a:spcPts val="0"/>
              </a:spcAft>
              <a:buClr>
                <a:srgbClr val="4C4C4C"/>
              </a:buClr>
              <a:buSzPct val="100000"/>
              <a:buNone/>
            </a:pPr>
            <a:r>
              <a:rPr lang="en-US">
                <a:solidFill>
                  <a:srgbClr val="4C4C4C"/>
                </a:solidFill>
                <a:latin typeface="Arial"/>
                <a:ea typeface="Arial"/>
                <a:cs typeface="Arial"/>
                <a:sym typeface="Arial"/>
              </a:rPr>
              <a:t>model is when generating completion for prompts</a:t>
            </a:r>
            <a:endParaRPr/>
          </a:p>
          <a:p>
            <a:pPr indent="-228600" lvl="0" marL="228600" rtl="0" algn="l">
              <a:lnSpc>
                <a:spcPct val="90000"/>
              </a:lnSpc>
              <a:spcBef>
                <a:spcPts val="1000"/>
              </a:spcBef>
              <a:spcAft>
                <a:spcPts val="0"/>
              </a:spcAft>
              <a:buClr>
                <a:srgbClr val="6155FF"/>
              </a:buClr>
              <a:buSzPct val="100000"/>
              <a:buNone/>
            </a:pPr>
            <a:r>
              <a:rPr lang="en-US">
                <a:solidFill>
                  <a:srgbClr val="6155FF"/>
                </a:solidFill>
                <a:latin typeface="Arial"/>
                <a:ea typeface="Arial"/>
                <a:cs typeface="Arial"/>
                <a:sym typeface="Arial"/>
              </a:rPr>
              <a:t>• </a:t>
            </a:r>
            <a:r>
              <a:rPr b="1" lang="en-US">
                <a:solidFill>
                  <a:srgbClr val="4C4C4C"/>
                </a:solidFill>
                <a:latin typeface="Arial"/>
                <a:ea typeface="Arial"/>
                <a:cs typeface="Arial"/>
                <a:sym typeface="Arial"/>
              </a:rPr>
              <a:t>Temperature</a:t>
            </a:r>
            <a:r>
              <a:rPr lang="en-US">
                <a:solidFill>
                  <a:srgbClr val="4C4C4C"/>
                </a:solidFill>
                <a:latin typeface="Arial"/>
                <a:ea typeface="Arial"/>
                <a:cs typeface="Arial"/>
                <a:sym typeface="Arial"/>
              </a:rPr>
              <a:t> and </a:t>
            </a:r>
            <a:r>
              <a:rPr b="1" lang="en-US">
                <a:solidFill>
                  <a:srgbClr val="4C4C4C"/>
                </a:solidFill>
                <a:latin typeface="Arial"/>
                <a:ea typeface="Arial"/>
                <a:cs typeface="Arial"/>
                <a:sym typeface="Arial"/>
              </a:rPr>
              <a:t>top_p</a:t>
            </a:r>
            <a:r>
              <a:rPr lang="en-US">
                <a:solidFill>
                  <a:srgbClr val="4C4C4C"/>
                </a:solidFill>
                <a:latin typeface="Arial"/>
                <a:ea typeface="Arial"/>
                <a:cs typeface="Arial"/>
                <a:sym typeface="Arial"/>
              </a:rPr>
              <a:t> are two important parameters to keep</a:t>
            </a:r>
            <a:endParaRPr/>
          </a:p>
          <a:p>
            <a:pPr indent="-228600" lvl="0" marL="228600" rtl="0" algn="l">
              <a:lnSpc>
                <a:spcPct val="90000"/>
              </a:lnSpc>
              <a:spcBef>
                <a:spcPts val="1000"/>
              </a:spcBef>
              <a:spcAft>
                <a:spcPts val="0"/>
              </a:spcAft>
              <a:buClr>
                <a:srgbClr val="4C4C4C"/>
              </a:buClr>
              <a:buSzPct val="100000"/>
              <a:buNone/>
            </a:pPr>
            <a:r>
              <a:rPr lang="en-US">
                <a:solidFill>
                  <a:srgbClr val="4C4C4C"/>
                </a:solidFill>
                <a:latin typeface="Arial"/>
                <a:ea typeface="Arial"/>
                <a:cs typeface="Arial"/>
                <a:sym typeface="Arial"/>
              </a:rPr>
              <a:t>in mind</a:t>
            </a:r>
            <a:endParaRPr/>
          </a:p>
          <a:p>
            <a:pPr indent="-228600" lvl="1" marL="685800" rtl="0" algn="l">
              <a:lnSpc>
                <a:spcPct val="90000"/>
              </a:lnSpc>
              <a:spcBef>
                <a:spcPts val="500"/>
              </a:spcBef>
              <a:spcAft>
                <a:spcPts val="0"/>
              </a:spcAft>
              <a:buClr>
                <a:srgbClr val="4C4C4C"/>
              </a:buClr>
              <a:buSzPct val="100000"/>
              <a:buChar char="•"/>
            </a:pPr>
            <a:r>
              <a:rPr lang="en-US">
                <a:solidFill>
                  <a:srgbClr val="4C4C4C"/>
                </a:solidFill>
                <a:latin typeface="Arial"/>
                <a:ea typeface="Arial"/>
                <a:cs typeface="Arial"/>
                <a:sym typeface="Arial"/>
              </a:rPr>
              <a:t>keep these low if you are looking for exact answers</a:t>
            </a:r>
            <a:endParaRPr/>
          </a:p>
          <a:p>
            <a:pPr indent="-228600" lvl="1" marL="685800" rtl="0" algn="l">
              <a:lnSpc>
                <a:spcPct val="90000"/>
              </a:lnSpc>
              <a:spcBef>
                <a:spcPts val="500"/>
              </a:spcBef>
              <a:spcAft>
                <a:spcPts val="0"/>
              </a:spcAft>
              <a:buClr>
                <a:srgbClr val="4C4C4C"/>
              </a:buClr>
              <a:buSzPct val="100000"/>
              <a:buChar char="•"/>
            </a:pPr>
            <a:r>
              <a:rPr lang="en-US">
                <a:solidFill>
                  <a:srgbClr val="4C4C4C"/>
                </a:solidFill>
                <a:latin typeface="Arial"/>
                <a:ea typeface="Arial"/>
                <a:cs typeface="Arial"/>
                <a:sym typeface="Arial"/>
              </a:rPr>
              <a:t>keep them high if you are looking for more diverse responses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33dabf84787_1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GSM8K (Graduate School Math)</a:t>
            </a:r>
            <a:endParaRPr/>
          </a:p>
        </p:txBody>
      </p:sp>
      <p:sp>
        <p:nvSpPr>
          <p:cNvPr id="366" name="Google Shape;366;g33dabf84787_1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367" name="Google Shape;367;g33dabf84787_1_0"/>
          <p:cNvPicPr preferRelativeResize="0"/>
          <p:nvPr/>
        </p:nvPicPr>
        <p:blipFill rotWithShape="1">
          <a:blip r:embed="rId3">
            <a:alphaModFix/>
          </a:blip>
          <a:srcRect b="0" l="0" r="0" t="0"/>
          <a:stretch/>
        </p:blipFill>
        <p:spPr>
          <a:xfrm>
            <a:off x="964750" y="1825623"/>
            <a:ext cx="9758176" cy="43511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33dabf84787_1_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GSM8K (Graduate School Math)</a:t>
            </a:r>
            <a:endParaRPr/>
          </a:p>
        </p:txBody>
      </p:sp>
      <p:pic>
        <p:nvPicPr>
          <p:cNvPr id="374" name="Google Shape;374;g33dabf84787_1_13"/>
          <p:cNvPicPr preferRelativeResize="0"/>
          <p:nvPr/>
        </p:nvPicPr>
        <p:blipFill rotWithShape="1">
          <a:blip r:embed="rId3">
            <a:alphaModFix/>
          </a:blip>
          <a:srcRect b="0" l="0" r="0" t="0"/>
          <a:stretch/>
        </p:blipFill>
        <p:spPr>
          <a:xfrm>
            <a:off x="553175" y="1597075"/>
            <a:ext cx="9155502" cy="48772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33dabf84787_1_22"/>
          <p:cNvSpPr txBox="1"/>
          <p:nvPr>
            <p:ph type="title"/>
          </p:nvPr>
        </p:nvSpPr>
        <p:spPr>
          <a:xfrm>
            <a:off x="838200" y="660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DSpy </a:t>
            </a:r>
            <a:endParaRPr/>
          </a:p>
        </p:txBody>
      </p:sp>
      <p:sp>
        <p:nvSpPr>
          <p:cNvPr id="381" name="Google Shape;381;g33dabf84787_1_22"/>
          <p:cNvSpPr txBox="1"/>
          <p:nvPr>
            <p:ph idx="1" type="body"/>
          </p:nvPr>
        </p:nvSpPr>
        <p:spPr>
          <a:xfrm>
            <a:off x="838200" y="1253400"/>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u="sng">
                <a:solidFill>
                  <a:schemeClr val="hlink"/>
                </a:solidFill>
                <a:hlinkClick r:id="rId3"/>
              </a:rPr>
              <a:t>https://colab.research.google.com/drive/1rxZW0V4cqT6dip5HAXhk3QxjnbDro0oM?usp=sharing</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pic>
        <p:nvPicPr>
          <p:cNvPr id="382" name="Google Shape;382;g33dabf84787_1_22"/>
          <p:cNvPicPr preferRelativeResize="0"/>
          <p:nvPr/>
        </p:nvPicPr>
        <p:blipFill rotWithShape="1">
          <a:blip r:embed="rId4">
            <a:alphaModFix/>
          </a:blip>
          <a:srcRect b="0" l="0" r="0" t="0"/>
          <a:stretch/>
        </p:blipFill>
        <p:spPr>
          <a:xfrm>
            <a:off x="1300800" y="2143425"/>
            <a:ext cx="9427115" cy="1734600"/>
          </a:xfrm>
          <a:prstGeom prst="rect">
            <a:avLst/>
          </a:prstGeom>
          <a:noFill/>
          <a:ln>
            <a:noFill/>
          </a:ln>
        </p:spPr>
      </p:pic>
      <p:pic>
        <p:nvPicPr>
          <p:cNvPr id="383" name="Google Shape;383;g33dabf84787_1_22"/>
          <p:cNvPicPr preferRelativeResize="0"/>
          <p:nvPr/>
        </p:nvPicPr>
        <p:blipFill rotWithShape="1">
          <a:blip r:embed="rId5">
            <a:alphaModFix/>
          </a:blip>
          <a:srcRect b="0" l="0" r="0" t="0"/>
          <a:stretch/>
        </p:blipFill>
        <p:spPr>
          <a:xfrm>
            <a:off x="1742538" y="4030696"/>
            <a:ext cx="8706924" cy="1734600"/>
          </a:xfrm>
          <a:prstGeom prst="rect">
            <a:avLst/>
          </a:prstGeom>
          <a:noFill/>
          <a:ln>
            <a:noFill/>
          </a:ln>
        </p:spPr>
      </p:pic>
      <p:sp>
        <p:nvSpPr>
          <p:cNvPr id="384" name="Google Shape;384;g33dabf84787_1_22"/>
          <p:cNvSpPr txBox="1"/>
          <p:nvPr/>
        </p:nvSpPr>
        <p:spPr>
          <a:xfrm>
            <a:off x="337463" y="5917975"/>
            <a:ext cx="11353800" cy="9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E3E3E3"/>
                </a:solidFill>
                <a:highlight>
                  <a:srgbClr val="383838"/>
                </a:highlight>
                <a:latin typeface="Courier New"/>
                <a:ea typeface="Courier New"/>
                <a:cs typeface="Courier New"/>
                <a:sym typeface="Courier New"/>
              </a:rPr>
              <a:t>The question refers to a specific detail about a fictional or historical castle associated with David Gregory. However, without additional context or information about which David Gregory or which castle is being referenced, it is impossible to provide an accurate answer. The number of floors in a castle can vary widely depending on its design, size, and historical context.</a:t>
            </a:r>
            <a:endParaRPr b="0" i="0" sz="1050" u="none" cap="none" strike="noStrike">
              <a:solidFill>
                <a:srgbClr val="E3E3E3"/>
              </a:solidFill>
              <a:highlight>
                <a:srgbClr val="383838"/>
              </a:highlight>
              <a:latin typeface="Courier New"/>
              <a:ea typeface="Courier New"/>
              <a:cs typeface="Courier New"/>
              <a:sym typeface="Courier New"/>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E3E3E3"/>
              </a:solidFill>
              <a:highlight>
                <a:srgbClr val="383838"/>
              </a:highlight>
              <a:latin typeface="Courier New"/>
              <a:ea typeface="Courier New"/>
              <a:cs typeface="Courier New"/>
              <a:sym typeface="Courier New"/>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E3E3E3"/>
                </a:solidFill>
                <a:highlight>
                  <a:srgbClr val="383838"/>
                </a:highlight>
                <a:latin typeface="Courier New"/>
                <a:ea typeface="Courier New"/>
                <a:cs typeface="Courier New"/>
                <a:sym typeface="Courier New"/>
              </a:rPr>
              <a:t>The number of floors in the castle David Gregory inherited is not specified in the information available.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Elements of a prompt</a:t>
            </a:r>
            <a:endParaRPr/>
          </a:p>
        </p:txBody>
      </p:sp>
      <p:pic>
        <p:nvPicPr>
          <p:cNvPr id="124" name="Google Shape;124;p4"/>
          <p:cNvPicPr preferRelativeResize="0"/>
          <p:nvPr>
            <p:ph idx="1" type="body"/>
          </p:nvPr>
        </p:nvPicPr>
        <p:blipFill rotWithShape="1">
          <a:blip r:embed="rId3">
            <a:alphaModFix/>
          </a:blip>
          <a:srcRect b="0" l="0" r="0" t="0"/>
          <a:stretch/>
        </p:blipFill>
        <p:spPr>
          <a:xfrm>
            <a:off x="1208403" y="1584697"/>
            <a:ext cx="7454334" cy="485797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33dabf84787_1_43"/>
          <p:cNvSpPr txBox="1"/>
          <p:nvPr>
            <p:ph type="title"/>
          </p:nvPr>
        </p:nvSpPr>
        <p:spPr>
          <a:xfrm>
            <a:off x="838200" y="660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Prompt Optimization for GSM8K </a:t>
            </a:r>
            <a:endParaRPr/>
          </a:p>
        </p:txBody>
      </p:sp>
      <p:sp>
        <p:nvSpPr>
          <p:cNvPr id="391" name="Google Shape;391;g33dabf84787_1_43"/>
          <p:cNvSpPr txBox="1"/>
          <p:nvPr>
            <p:ph idx="1" type="body"/>
          </p:nvPr>
        </p:nvSpPr>
        <p:spPr>
          <a:xfrm>
            <a:off x="838200" y="1253400"/>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1800" u="sng">
                <a:solidFill>
                  <a:schemeClr val="hlink"/>
                </a:solidFill>
                <a:hlinkClick r:id="rId3"/>
              </a:rPr>
              <a:t>https://colab.research.google.com/drive/1rxZW0V4cqT6dip5HAXhk3QxjnbDro0oM?usp=sharing</a:t>
            </a:r>
            <a:endParaRPr sz="1800"/>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pic>
        <p:nvPicPr>
          <p:cNvPr id="392" name="Google Shape;392;g33dabf84787_1_43"/>
          <p:cNvPicPr preferRelativeResize="0"/>
          <p:nvPr/>
        </p:nvPicPr>
        <p:blipFill rotWithShape="1">
          <a:blip r:embed="rId4">
            <a:alphaModFix/>
          </a:blip>
          <a:srcRect b="10996" l="0" r="0" t="11005"/>
          <a:stretch/>
        </p:blipFill>
        <p:spPr>
          <a:xfrm>
            <a:off x="1524013" y="1730296"/>
            <a:ext cx="8706923" cy="1734600"/>
          </a:xfrm>
          <a:prstGeom prst="rect">
            <a:avLst/>
          </a:prstGeom>
          <a:noFill/>
          <a:ln>
            <a:noFill/>
          </a:ln>
        </p:spPr>
      </p:pic>
      <p:pic>
        <p:nvPicPr>
          <p:cNvPr id="393" name="Google Shape;393;g33dabf84787_1_43"/>
          <p:cNvPicPr preferRelativeResize="0"/>
          <p:nvPr/>
        </p:nvPicPr>
        <p:blipFill rotWithShape="1">
          <a:blip r:embed="rId5">
            <a:alphaModFix/>
          </a:blip>
          <a:srcRect b="0" l="0" r="0" t="0"/>
          <a:stretch/>
        </p:blipFill>
        <p:spPr>
          <a:xfrm>
            <a:off x="1323800" y="3803422"/>
            <a:ext cx="9325900" cy="24962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33dabf84787_1_53"/>
          <p:cNvSpPr txBox="1"/>
          <p:nvPr>
            <p:ph type="title"/>
          </p:nvPr>
        </p:nvSpPr>
        <p:spPr>
          <a:xfrm>
            <a:off x="838200" y="660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Prompt Optimization for GSM8K </a:t>
            </a:r>
            <a:endParaRPr/>
          </a:p>
        </p:txBody>
      </p:sp>
      <p:sp>
        <p:nvSpPr>
          <p:cNvPr id="400" name="Google Shape;400;g33dabf84787_1_53"/>
          <p:cNvSpPr txBox="1"/>
          <p:nvPr>
            <p:ph idx="1" type="body"/>
          </p:nvPr>
        </p:nvSpPr>
        <p:spPr>
          <a:xfrm>
            <a:off x="838200" y="1253400"/>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1800" u="sng">
                <a:solidFill>
                  <a:schemeClr val="hlink"/>
                </a:solidFill>
                <a:hlinkClick r:id="rId3"/>
              </a:rPr>
              <a:t>https://colab.research.google.com/drive/1rxZW0V4cqT6dip5HAXhk3QxjnbDro0oM?usp=sharing</a:t>
            </a:r>
            <a:endParaRPr sz="1800"/>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pic>
        <p:nvPicPr>
          <p:cNvPr id="401" name="Google Shape;401;g33dabf84787_1_53"/>
          <p:cNvPicPr preferRelativeResize="0"/>
          <p:nvPr/>
        </p:nvPicPr>
        <p:blipFill rotWithShape="1">
          <a:blip r:embed="rId4">
            <a:alphaModFix/>
          </a:blip>
          <a:srcRect b="0" l="0" r="0" t="0"/>
          <a:stretch/>
        </p:blipFill>
        <p:spPr>
          <a:xfrm>
            <a:off x="103525" y="2260075"/>
            <a:ext cx="11861873" cy="1940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33dabf84787_1_62"/>
          <p:cNvSpPr txBox="1"/>
          <p:nvPr>
            <p:ph type="title"/>
          </p:nvPr>
        </p:nvSpPr>
        <p:spPr>
          <a:xfrm>
            <a:off x="838200" y="660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Prompt Optimization for GSM8K </a:t>
            </a:r>
            <a:endParaRPr/>
          </a:p>
        </p:txBody>
      </p:sp>
      <p:sp>
        <p:nvSpPr>
          <p:cNvPr id="408" name="Google Shape;408;g33dabf84787_1_62"/>
          <p:cNvSpPr txBox="1"/>
          <p:nvPr>
            <p:ph idx="1" type="body"/>
          </p:nvPr>
        </p:nvSpPr>
        <p:spPr>
          <a:xfrm>
            <a:off x="838200" y="1253400"/>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1800" u="sng">
                <a:solidFill>
                  <a:schemeClr val="hlink"/>
                </a:solidFill>
                <a:hlinkClick r:id="rId3"/>
              </a:rPr>
              <a:t>https://colab.research.google.com/drive/1rxZW0V4cqT6dip5HAXhk3QxjnbDro0oM?usp=sharing</a:t>
            </a:r>
            <a:endParaRPr sz="1800"/>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pic>
        <p:nvPicPr>
          <p:cNvPr id="409" name="Google Shape;409;g33dabf84787_1_62"/>
          <p:cNvPicPr preferRelativeResize="0"/>
          <p:nvPr/>
        </p:nvPicPr>
        <p:blipFill rotWithShape="1">
          <a:blip r:embed="rId4">
            <a:alphaModFix/>
          </a:blip>
          <a:srcRect b="0" l="0" r="0" t="0"/>
          <a:stretch/>
        </p:blipFill>
        <p:spPr>
          <a:xfrm>
            <a:off x="507200" y="1707500"/>
            <a:ext cx="10150296" cy="48977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33dabf84787_1_70"/>
          <p:cNvSpPr txBox="1"/>
          <p:nvPr>
            <p:ph type="title"/>
          </p:nvPr>
        </p:nvSpPr>
        <p:spPr>
          <a:xfrm>
            <a:off x="838200" y="660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Prompt Optimization for GSM8K </a:t>
            </a:r>
            <a:endParaRPr/>
          </a:p>
        </p:txBody>
      </p:sp>
      <p:sp>
        <p:nvSpPr>
          <p:cNvPr id="416" name="Google Shape;416;g33dabf84787_1_70"/>
          <p:cNvSpPr txBox="1"/>
          <p:nvPr>
            <p:ph idx="1" type="body"/>
          </p:nvPr>
        </p:nvSpPr>
        <p:spPr>
          <a:xfrm>
            <a:off x="838200" y="1253400"/>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sz="1800" u="sng">
                <a:solidFill>
                  <a:schemeClr val="hlink"/>
                </a:solidFill>
                <a:hlinkClick r:id="rId3"/>
              </a:rPr>
              <a:t>https://colab.research.google.com/drive/1rxZW0V4cqT6dip5HAXhk3QxjnbDro0oM?usp=sharing</a:t>
            </a:r>
            <a:endParaRPr sz="1800"/>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pic>
        <p:nvPicPr>
          <p:cNvPr id="417" name="Google Shape;417;g33dabf84787_1_70"/>
          <p:cNvPicPr preferRelativeResize="0"/>
          <p:nvPr/>
        </p:nvPicPr>
        <p:blipFill rotWithShape="1">
          <a:blip r:embed="rId4">
            <a:alphaModFix/>
          </a:blip>
          <a:srcRect b="0" l="0" r="0" t="0"/>
          <a:stretch/>
        </p:blipFill>
        <p:spPr>
          <a:xfrm>
            <a:off x="0" y="2874535"/>
            <a:ext cx="12192000" cy="258960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33dabf84787_1_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424" name="Google Shape;424;g33dabf84787_1_7"/>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What makes a good prompt?</a:t>
            </a:r>
            <a:endParaRPr/>
          </a:p>
        </p:txBody>
      </p:sp>
      <p:sp>
        <p:nvSpPr>
          <p:cNvPr id="131" name="Google Shape;131;p5"/>
          <p:cNvSpPr txBox="1"/>
          <p:nvPr>
            <p:ph idx="1" type="body"/>
          </p:nvPr>
        </p:nvSpPr>
        <p:spPr>
          <a:xfrm>
            <a:off x="838200" y="1588168"/>
            <a:ext cx="10515600" cy="4588795"/>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None/>
            </a:pPr>
            <a:r>
              <a:rPr lang="en-US"/>
              <a:t>General design patterns for optimizing prompts include:</a:t>
            </a:r>
            <a:endParaRPr/>
          </a:p>
          <a:p>
            <a:pPr indent="-228600" lvl="0" marL="228600" rtl="0" algn="l">
              <a:lnSpc>
                <a:spcPct val="90000"/>
              </a:lnSpc>
              <a:spcBef>
                <a:spcPts val="1000"/>
              </a:spcBef>
              <a:spcAft>
                <a:spcPts val="0"/>
              </a:spcAft>
              <a:buClr>
                <a:schemeClr val="dk1"/>
              </a:buClr>
              <a:buSzPct val="100000"/>
              <a:buChar char="•"/>
            </a:pPr>
            <a:r>
              <a:rPr lang="en-US"/>
              <a:t>﻿Being specific and clear</a:t>
            </a:r>
            <a:endParaRPr/>
          </a:p>
          <a:p>
            <a:pPr indent="-228600" lvl="0" marL="228600" rtl="0" algn="l">
              <a:lnSpc>
                <a:spcPct val="90000"/>
              </a:lnSpc>
              <a:spcBef>
                <a:spcPts val="1000"/>
              </a:spcBef>
              <a:spcAft>
                <a:spcPts val="0"/>
              </a:spcAft>
              <a:buClr>
                <a:schemeClr val="dk1"/>
              </a:buClr>
              <a:buSzPct val="100000"/>
              <a:buFont typeface="Arial"/>
              <a:buChar char="•"/>
            </a:pPr>
            <a:r>
              <a:rPr lang="en-US"/>
              <a:t>﻿Structure input and output</a:t>
            </a:r>
            <a:endParaRPr/>
          </a:p>
          <a:p>
            <a:pPr indent="-228600" lvl="0" marL="228600" rtl="0" algn="l">
              <a:lnSpc>
                <a:spcPct val="90000"/>
              </a:lnSpc>
              <a:spcBef>
                <a:spcPts val="1000"/>
              </a:spcBef>
              <a:spcAft>
                <a:spcPts val="0"/>
              </a:spcAft>
              <a:buClr>
                <a:schemeClr val="dk1"/>
              </a:buClr>
              <a:buSzPct val="100000"/>
              <a:buFont typeface="Arial"/>
              <a:buChar char="•"/>
            </a:pPr>
            <a:r>
              <a:rPr lang="en-US"/>
              <a:t>﻿Add special characters (e.g., delimiters) for improving the structuring of prompts</a:t>
            </a:r>
            <a:endParaRPr/>
          </a:p>
          <a:p>
            <a:pPr indent="-228600" lvl="0" marL="228600" rtl="0" algn="l">
              <a:lnSpc>
                <a:spcPct val="90000"/>
              </a:lnSpc>
              <a:spcBef>
                <a:spcPts val="1000"/>
              </a:spcBef>
              <a:spcAft>
                <a:spcPts val="0"/>
              </a:spcAft>
              <a:buClr>
                <a:schemeClr val="dk1"/>
              </a:buClr>
              <a:buSzPct val="100000"/>
              <a:buFont typeface="Arial"/>
              <a:buChar char="•"/>
            </a:pPr>
            <a:r>
              <a:rPr lang="en-US"/>
              <a:t>﻿Simplifying and breaking task into simpler subtasks</a:t>
            </a:r>
            <a:endParaRPr/>
          </a:p>
          <a:p>
            <a:pPr indent="-228600" lvl="0" marL="228600" rtl="0" algn="l">
              <a:lnSpc>
                <a:spcPct val="90000"/>
              </a:lnSpc>
              <a:spcBef>
                <a:spcPts val="1000"/>
              </a:spcBef>
              <a:spcAft>
                <a:spcPts val="0"/>
              </a:spcAft>
              <a:buClr>
                <a:schemeClr val="dk1"/>
              </a:buClr>
              <a:buSzPct val="100000"/>
              <a:buFont typeface="Arial"/>
              <a:buChar char="•"/>
            </a:pPr>
            <a:r>
              <a:rPr lang="en-US"/>
              <a:t>﻿Prompting strategies:</a:t>
            </a:r>
            <a:endParaRPr/>
          </a:p>
          <a:p>
            <a:pPr indent="-228600" lvl="1" marL="685800" rtl="0" algn="l">
              <a:lnSpc>
                <a:spcPct val="90000"/>
              </a:lnSpc>
              <a:spcBef>
                <a:spcPts val="500"/>
              </a:spcBef>
              <a:spcAft>
                <a:spcPts val="0"/>
              </a:spcAft>
              <a:buClr>
                <a:schemeClr val="dk1"/>
              </a:buClr>
              <a:buSzPct val="100000"/>
              <a:buChar char="•"/>
            </a:pPr>
            <a:r>
              <a:rPr lang="en-US"/>
              <a:t>﻿Adding demonstrations and relevant context (e.g., few-shot)</a:t>
            </a:r>
            <a:endParaRPr/>
          </a:p>
          <a:p>
            <a:pPr indent="-228600" lvl="1" marL="685800" rtl="0" algn="l">
              <a:lnSpc>
                <a:spcPct val="90000"/>
              </a:lnSpc>
              <a:spcBef>
                <a:spcPts val="500"/>
              </a:spcBef>
              <a:spcAft>
                <a:spcPts val="0"/>
              </a:spcAft>
              <a:buClr>
                <a:schemeClr val="dk1"/>
              </a:buClr>
              <a:buSzPct val="100000"/>
              <a:buChar char="•"/>
            </a:pPr>
            <a:r>
              <a:rPr lang="en-US"/>
              <a:t>﻿Think step-by-step (e.g., Chain-of-thought)</a:t>
            </a:r>
            <a:endParaRPr/>
          </a:p>
          <a:p>
            <a:pPr indent="-228600" lvl="1" marL="685800" rtl="0" algn="l">
              <a:lnSpc>
                <a:spcPct val="90000"/>
              </a:lnSpc>
              <a:spcBef>
                <a:spcPts val="500"/>
              </a:spcBef>
              <a:spcAft>
                <a:spcPts val="0"/>
              </a:spcAft>
              <a:buClr>
                <a:schemeClr val="dk1"/>
              </a:buClr>
              <a:buSzPct val="100000"/>
              <a:buChar char="•"/>
            </a:pPr>
            <a:r>
              <a:rPr lang="en-US"/>
              <a:t>﻿Elicit effective and efficient advanced reasoning, planning, and tool use (e.g., ReAct)</a:t>
            </a:r>
            <a:endParaRPr/>
          </a:p>
          <a:p>
            <a:pPr indent="-64135"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Being specific and clear</a:t>
            </a:r>
            <a:endParaRPr/>
          </a:p>
        </p:txBody>
      </p:sp>
      <p:sp>
        <p:nvSpPr>
          <p:cNvPr id="138" name="Google Shape;138;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Be specific and clear when prompting and avoid superfluous language</a:t>
            </a:r>
            <a:endParaRPr/>
          </a:p>
          <a:p>
            <a:pPr indent="-228600" lvl="0" marL="228600" rtl="0" algn="l">
              <a:lnSpc>
                <a:spcPct val="90000"/>
              </a:lnSpc>
              <a:spcBef>
                <a:spcPts val="1000"/>
              </a:spcBef>
              <a:spcAft>
                <a:spcPts val="0"/>
              </a:spcAft>
              <a:buClr>
                <a:schemeClr val="dk1"/>
              </a:buClr>
              <a:buSzPts val="2800"/>
              <a:buChar char="•"/>
            </a:pPr>
            <a:r>
              <a:rPr lang="en-US"/>
              <a:t>Avoid ambiguity</a:t>
            </a:r>
            <a:endParaRPr/>
          </a:p>
          <a:p>
            <a:pPr indent="-228600" lvl="0" marL="228600" rtl="0" algn="l">
              <a:lnSpc>
                <a:spcPct val="90000"/>
              </a:lnSpc>
              <a:spcBef>
                <a:spcPts val="1000"/>
              </a:spcBef>
              <a:spcAft>
                <a:spcPts val="0"/>
              </a:spcAft>
              <a:buClr>
                <a:schemeClr val="dk1"/>
              </a:buClr>
              <a:buSzPts val="2800"/>
              <a:buChar char="•"/>
            </a:pPr>
            <a:r>
              <a:rPr lang="en-US"/>
              <a:t>Include as many details about:</a:t>
            </a:r>
            <a:endParaRPr/>
          </a:p>
          <a:p>
            <a:pPr indent="-228600" lvl="1" marL="685800" rtl="0" algn="l">
              <a:lnSpc>
                <a:spcPct val="90000"/>
              </a:lnSpc>
              <a:spcBef>
                <a:spcPts val="500"/>
              </a:spcBef>
              <a:spcAft>
                <a:spcPts val="0"/>
              </a:spcAft>
              <a:buClr>
                <a:schemeClr val="dk1"/>
              </a:buClr>
              <a:buSzPts val="2400"/>
              <a:buChar char="•"/>
            </a:pPr>
            <a:r>
              <a:rPr lang="en-US"/>
              <a:t>Context</a:t>
            </a:r>
            <a:endParaRPr/>
          </a:p>
          <a:p>
            <a:pPr indent="-228600" lvl="1" marL="685800" rtl="0" algn="l">
              <a:lnSpc>
                <a:spcPct val="90000"/>
              </a:lnSpc>
              <a:spcBef>
                <a:spcPts val="500"/>
              </a:spcBef>
              <a:spcAft>
                <a:spcPts val="0"/>
              </a:spcAft>
              <a:buClr>
                <a:schemeClr val="dk1"/>
              </a:buClr>
              <a:buSzPts val="2400"/>
              <a:buChar char="•"/>
            </a:pPr>
            <a:r>
              <a:rPr lang="en-US"/>
              <a:t>Outcome/Output</a:t>
            </a:r>
            <a:endParaRPr/>
          </a:p>
          <a:p>
            <a:pPr indent="-228600" lvl="1" marL="685800" rtl="0" algn="l">
              <a:lnSpc>
                <a:spcPct val="90000"/>
              </a:lnSpc>
              <a:spcBef>
                <a:spcPts val="500"/>
              </a:spcBef>
              <a:spcAft>
                <a:spcPts val="0"/>
              </a:spcAft>
              <a:buClr>
                <a:schemeClr val="dk1"/>
              </a:buClr>
              <a:buSzPts val="2400"/>
              <a:buChar char="•"/>
            </a:pPr>
            <a:r>
              <a:rPr lang="en-US"/>
              <a:t>Length</a:t>
            </a:r>
            <a:endParaRPr/>
          </a:p>
          <a:p>
            <a:pPr indent="-228600" lvl="1" marL="685800" rtl="0" algn="l">
              <a:lnSpc>
                <a:spcPct val="90000"/>
              </a:lnSpc>
              <a:spcBef>
                <a:spcPts val="500"/>
              </a:spcBef>
              <a:spcAft>
                <a:spcPts val="0"/>
              </a:spcAft>
              <a:buClr>
                <a:schemeClr val="dk1"/>
              </a:buClr>
              <a:buSzPts val="2400"/>
              <a:buChar char="•"/>
            </a:pPr>
            <a:r>
              <a:rPr lang="en-US"/>
              <a:t>Format/Style</a:t>
            </a:r>
            <a:endParaRPr/>
          </a:p>
          <a:p>
            <a:pPr indent="-228600" lvl="0" marL="228600" rtl="0" algn="l">
              <a:lnSpc>
                <a:spcPct val="90000"/>
              </a:lnSpc>
              <a:spcBef>
                <a:spcPts val="1000"/>
              </a:spcBef>
              <a:spcAft>
                <a:spcPts val="0"/>
              </a:spcAft>
              <a:buClr>
                <a:schemeClr val="dk1"/>
              </a:buClr>
              <a:buSzPts val="2800"/>
              <a:buChar char="•"/>
            </a:pPr>
            <a:r>
              <a:rPr lang="en-US"/>
              <a:t>Instruct the model what "to do" not what "not to do"; Show and tell the model of the desired output</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7"/>
          <p:cNvSpPr txBox="1"/>
          <p:nvPr>
            <p:ph type="title"/>
          </p:nvPr>
        </p:nvSpPr>
        <p:spPr>
          <a:xfrm>
            <a:off x="553994" y="20823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Use special characters when prompting</a:t>
            </a:r>
            <a:endParaRPr/>
          </a:p>
        </p:txBody>
      </p:sp>
      <p:sp>
        <p:nvSpPr>
          <p:cNvPr id="144" name="Google Shape;144;p7"/>
          <p:cNvSpPr txBox="1"/>
          <p:nvPr>
            <p:ph idx="1" type="body"/>
          </p:nvPr>
        </p:nvSpPr>
        <p:spPr>
          <a:xfrm>
            <a:off x="319217" y="1726277"/>
            <a:ext cx="6939013"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Font typeface="Arial"/>
              <a:buChar char="•"/>
            </a:pPr>
            <a:r>
              <a:rPr lang="en-US">
                <a:latin typeface="Helvetica Neue"/>
                <a:ea typeface="Helvetica Neue"/>
                <a:cs typeface="Helvetica Neue"/>
                <a:sym typeface="Helvetica Neue"/>
              </a:rPr>
              <a:t>﻿﻿</a:t>
            </a:r>
            <a:r>
              <a:rPr lang="en-US" sz="2400"/>
              <a:t>A big part of composing prompts is ensuring to pay attention to the structure of your prompt</a:t>
            </a:r>
            <a:endParaRPr/>
          </a:p>
          <a:p>
            <a:pPr indent="-228600" lvl="0" marL="228600" rtl="0" algn="l">
              <a:lnSpc>
                <a:spcPct val="90000"/>
              </a:lnSpc>
              <a:spcBef>
                <a:spcPts val="1000"/>
              </a:spcBef>
              <a:spcAft>
                <a:spcPts val="0"/>
              </a:spcAft>
              <a:buClr>
                <a:schemeClr val="dk1"/>
              </a:buClr>
              <a:buSzPts val="2400"/>
              <a:buFont typeface="Arial"/>
              <a:buChar char="•"/>
            </a:pPr>
            <a:r>
              <a:rPr lang="en-US" sz="2400"/>
              <a:t>﻿﻿To improve effectiveness of prompts, it's helpful to use delimiters to distinguish the different components of a prompt.</a:t>
            </a:r>
            <a:endParaRPr/>
          </a:p>
          <a:p>
            <a:pPr indent="-228600" lvl="0" marL="228600" rtl="0" algn="l">
              <a:lnSpc>
                <a:spcPct val="90000"/>
              </a:lnSpc>
              <a:spcBef>
                <a:spcPts val="1000"/>
              </a:spcBef>
              <a:spcAft>
                <a:spcPts val="0"/>
              </a:spcAft>
              <a:buClr>
                <a:schemeClr val="dk1"/>
              </a:buClr>
              <a:buSzPts val="2400"/>
              <a:buFont typeface="Arial"/>
              <a:buChar char="•"/>
            </a:pPr>
            <a:r>
              <a:rPr lang="en-US" sz="2400"/>
              <a:t>﻿﻿Delimiters could include:</a:t>
            </a:r>
            <a:endParaRPr/>
          </a:p>
          <a:p>
            <a:pPr indent="-228600" lvl="1" marL="685800" rtl="0" algn="l">
              <a:lnSpc>
                <a:spcPct val="90000"/>
              </a:lnSpc>
              <a:spcBef>
                <a:spcPts val="500"/>
              </a:spcBef>
              <a:spcAft>
                <a:spcPts val="0"/>
              </a:spcAft>
              <a:buClr>
                <a:schemeClr val="dk1"/>
              </a:buClr>
              <a:buSzPts val="2000"/>
              <a:buChar char="•"/>
            </a:pPr>
            <a:r>
              <a:rPr lang="en-US" sz="2000"/>
              <a:t>###,```, or &lt;&gt;&lt;&gt;</a:t>
            </a:r>
            <a:endParaRPr/>
          </a:p>
          <a:p>
            <a:pPr indent="-228600" lvl="0" marL="228600" rtl="0" algn="l">
              <a:lnSpc>
                <a:spcPct val="90000"/>
              </a:lnSpc>
              <a:spcBef>
                <a:spcPts val="1000"/>
              </a:spcBef>
              <a:spcAft>
                <a:spcPts val="0"/>
              </a:spcAft>
              <a:buClr>
                <a:schemeClr val="dk1"/>
              </a:buClr>
              <a:buSzPts val="2400"/>
              <a:buFont typeface="Arial"/>
              <a:buChar char="•"/>
            </a:pPr>
            <a:r>
              <a:rPr lang="en-US" sz="2400"/>
              <a:t>﻿﻿XML tag names (e.g.: &lt;items&gt;&lt;/items&gt;) help to remove ambiguity and aid the model in understanding your task better</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45" name="Google Shape;145;p7"/>
          <p:cNvPicPr preferRelativeResize="0"/>
          <p:nvPr/>
        </p:nvPicPr>
        <p:blipFill rotWithShape="1">
          <a:blip r:embed="rId3">
            <a:alphaModFix/>
          </a:blip>
          <a:srcRect b="0" l="0" r="0" t="0"/>
          <a:stretch/>
        </p:blipFill>
        <p:spPr>
          <a:xfrm>
            <a:off x="7095418" y="1341309"/>
            <a:ext cx="5096582" cy="551669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8"/>
          <p:cNvSpPr txBox="1"/>
          <p:nvPr>
            <p:ph type="title"/>
          </p:nvPr>
        </p:nvSpPr>
        <p:spPr>
          <a:xfrm>
            <a:off x="838200" y="17196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Specify the length of your output</a:t>
            </a:r>
            <a:endParaRPr/>
          </a:p>
        </p:txBody>
      </p:sp>
      <p:sp>
        <p:nvSpPr>
          <p:cNvPr id="151" name="Google Shape;151;p8"/>
          <p:cNvSpPr txBox="1"/>
          <p:nvPr>
            <p:ph idx="1" type="body"/>
          </p:nvPr>
        </p:nvSpPr>
        <p:spPr>
          <a:xfrm>
            <a:off x="559904" y="1690688"/>
            <a:ext cx="6308427" cy="337164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﻿﻿Specifying the length of your output not only helps to be specific but can significantly reduce costs and latency</a:t>
            </a:r>
            <a:endParaRPr/>
          </a:p>
          <a:p>
            <a:pPr indent="-228600" lvl="0" marL="228600" rtl="0" algn="l">
              <a:lnSpc>
                <a:spcPct val="90000"/>
              </a:lnSpc>
              <a:spcBef>
                <a:spcPts val="1000"/>
              </a:spcBef>
              <a:spcAft>
                <a:spcPts val="0"/>
              </a:spcAft>
              <a:buClr>
                <a:schemeClr val="dk1"/>
              </a:buClr>
              <a:buSzPts val="2800"/>
              <a:buChar char="•"/>
            </a:pPr>
            <a:r>
              <a:rPr lang="en-US"/>
              <a:t>﻿﻿Results for different quantifiers may vary</a:t>
            </a:r>
            <a:endParaRPr/>
          </a:p>
          <a:p>
            <a:pPr indent="-228600" lvl="0" marL="228600" rtl="0" algn="l">
              <a:lnSpc>
                <a:spcPct val="90000"/>
              </a:lnSpc>
              <a:spcBef>
                <a:spcPts val="1000"/>
              </a:spcBef>
              <a:spcAft>
                <a:spcPts val="0"/>
              </a:spcAft>
              <a:buClr>
                <a:schemeClr val="dk1"/>
              </a:buClr>
              <a:buSzPts val="2800"/>
              <a:buChar char="•"/>
            </a:pPr>
            <a:r>
              <a:rPr lang="en-US"/>
              <a:t>﻿﻿Useful when listing out reasoning steps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52" name="Google Shape;152;p8"/>
          <p:cNvPicPr preferRelativeResize="0"/>
          <p:nvPr/>
        </p:nvPicPr>
        <p:blipFill rotWithShape="1">
          <a:blip r:embed="rId3">
            <a:alphaModFix/>
          </a:blip>
          <a:srcRect b="0" l="0" r="0" t="0"/>
          <a:stretch/>
        </p:blipFill>
        <p:spPr>
          <a:xfrm>
            <a:off x="7368209" y="1409350"/>
            <a:ext cx="4485469" cy="5176290"/>
          </a:xfrm>
          <a:prstGeom prst="rect">
            <a:avLst/>
          </a:prstGeom>
          <a:noFill/>
          <a:ln>
            <a:noFill/>
          </a:ln>
        </p:spPr>
      </p:pic>
      <p:pic>
        <p:nvPicPr>
          <p:cNvPr id="153" name="Google Shape;153;p8"/>
          <p:cNvPicPr preferRelativeResize="0"/>
          <p:nvPr/>
        </p:nvPicPr>
        <p:blipFill rotWithShape="1">
          <a:blip r:embed="rId4">
            <a:alphaModFix/>
          </a:blip>
          <a:srcRect b="0" l="0" r="0" t="0"/>
          <a:stretch/>
        </p:blipFill>
        <p:spPr>
          <a:xfrm>
            <a:off x="190501" y="5448650"/>
            <a:ext cx="7051526" cy="113699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Play"/>
              <a:buNone/>
            </a:pPr>
            <a:r>
              <a:rPr lang="en-US"/>
              <a:t>Specify your output format</a:t>
            </a:r>
            <a:endParaRPr/>
          </a:p>
        </p:txBody>
      </p:sp>
      <p:sp>
        <p:nvSpPr>
          <p:cNvPr id="159" name="Google Shape;159;p9"/>
          <p:cNvSpPr txBox="1"/>
          <p:nvPr>
            <p:ph idx="1" type="body"/>
          </p:nvPr>
        </p:nvSpPr>
        <p:spPr>
          <a:xfrm>
            <a:off x="539817" y="1777499"/>
            <a:ext cx="6640629"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t>
            </a:r>
            <a:r>
              <a:rPr lang="en-US" sz="2400"/>
              <a:t>When working with more complex tasks that involves some special type of transformation or output, you can also instruct the model how to output the generated response (i.e., what's the desired format of the output)</a:t>
            </a:r>
            <a:endParaRPr/>
          </a:p>
          <a:p>
            <a:pPr indent="-228600" lvl="0" marL="228600" rtl="0" algn="l">
              <a:lnSpc>
                <a:spcPct val="90000"/>
              </a:lnSpc>
              <a:spcBef>
                <a:spcPts val="1000"/>
              </a:spcBef>
              <a:spcAft>
                <a:spcPts val="0"/>
              </a:spcAft>
              <a:buClr>
                <a:schemeClr val="dk1"/>
              </a:buClr>
              <a:buSzPts val="2400"/>
              <a:buChar char="•"/>
            </a:pPr>
            <a:r>
              <a:rPr lang="en-US" sz="2400"/>
              <a:t>﻿﻿As an example, you can instruct the model to output a JSON object</a:t>
            </a:r>
            <a:endParaRPr/>
          </a:p>
          <a:p>
            <a:pPr indent="-228600" lvl="0" marL="228600" rtl="0" algn="l">
              <a:lnSpc>
                <a:spcPct val="90000"/>
              </a:lnSpc>
              <a:spcBef>
                <a:spcPts val="1000"/>
              </a:spcBef>
              <a:spcAft>
                <a:spcPts val="0"/>
              </a:spcAft>
              <a:buClr>
                <a:schemeClr val="dk1"/>
              </a:buClr>
              <a:buSzPts val="2400"/>
              <a:buChar char="•"/>
            </a:pPr>
            <a:r>
              <a:rPr lang="en-US" sz="2400"/>
              <a:t>﻿﻿Specifying format and a schema example helps to better steer the model</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60" name="Google Shape;160;p9"/>
          <p:cNvPicPr preferRelativeResize="0"/>
          <p:nvPr/>
        </p:nvPicPr>
        <p:blipFill rotWithShape="1">
          <a:blip r:embed="rId3">
            <a:alphaModFix/>
          </a:blip>
          <a:srcRect b="4465" l="3252" r="4797" t="3863"/>
          <a:stretch/>
        </p:blipFill>
        <p:spPr>
          <a:xfrm>
            <a:off x="7180446" y="1777499"/>
            <a:ext cx="4828636" cy="426716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2025-03-01T03:36:19Z</dcterms:created>
  <dc:creator>Madireddy, Sandeep</dc:creator>
</cp:coreProperties>
</file>