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Helvetica Neue"/>
      <p:regular r:id="rId24"/>
      <p:bold r:id="rId25"/>
      <p:italic r:id="rId26"/>
      <p:boldItalic r:id="rId27"/>
    </p:embeddedFont>
    <p:embeddedFont>
      <p:font typeface="IBM Plex Mon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HelveticaNeue-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schemas.openxmlformats.org/officeDocument/2006/relationships/font" Target="fonts/IBMPlexMono-regular.fntdata"/><Relationship Id="rId27"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BMPlexMon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BMPlexMono-boldItalic.fntdata"/><Relationship Id="rId30" Type="http://schemas.openxmlformats.org/officeDocument/2006/relationships/font" Target="fonts/IBMPlexMon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71d181fb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71d181fb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39ce15d9e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39ce15d9e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39ce15d9e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39ce15d9e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39ce15d9e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39ce15d9e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71d181fb9f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71d181fb9f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71d181fb9f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71d181fb9f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71d181fb9f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71d181fb9f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71d181fb9f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71d181fb9f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71d181fb9f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71d181fb9f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71d181fb9f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71d181fb9f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71e1db424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71e1db424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71d181fb9f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71d181fb9f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71d181fb9f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71d181fb9f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71d181fb9f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71d181fb9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71d181fb9f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71d181fb9f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71d181fb9f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71d181fb9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71d181fb9f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71d181fb9f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39ce15d9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39ce15d9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B - Standard Header Layout">
  <p:cSld name="BLANK_2_1_4">
    <p:spTree>
      <p:nvGrpSpPr>
        <p:cNvPr id="51" name="Shape 51"/>
        <p:cNvGrpSpPr/>
        <p:nvPr/>
      </p:nvGrpSpPr>
      <p:grpSpPr>
        <a:xfrm>
          <a:off x="0" y="0"/>
          <a:ext cx="0" cy="0"/>
          <a:chOff x="0" y="0"/>
          <a:chExt cx="0" cy="0"/>
        </a:xfrm>
      </p:grpSpPr>
      <p:sp>
        <p:nvSpPr>
          <p:cNvPr id="52" name="Google Shape;52;p13"/>
          <p:cNvSpPr txBox="1"/>
          <p:nvPr>
            <p:ph idx="12" type="sldNum"/>
          </p:nvPr>
        </p:nvSpPr>
        <p:spPr>
          <a:xfrm>
            <a:off x="8637761" y="4830425"/>
            <a:ext cx="259200" cy="123600"/>
          </a:xfrm>
          <a:prstGeom prst="rect">
            <a:avLst/>
          </a:prstGeom>
        </p:spPr>
        <p:txBody>
          <a:bodyPr anchorCtr="0" anchor="ctr" bIns="91425" lIns="91425" spcFirstLastPara="1" rIns="91425" wrap="square" tIns="91425">
            <a:normAutofit fontScale="25000" lnSpcReduction="20000"/>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type="title"/>
          </p:nvPr>
        </p:nvSpPr>
        <p:spPr>
          <a:xfrm>
            <a:off x="246943" y="178308"/>
            <a:ext cx="3465300" cy="651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4" name="Google Shape;54;p13"/>
          <p:cNvSpPr txBox="1"/>
          <p:nvPr/>
        </p:nvSpPr>
        <p:spPr>
          <a:xfrm>
            <a:off x="749813" y="4830431"/>
            <a:ext cx="2509200" cy="123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600">
                <a:solidFill>
                  <a:schemeClr val="dk1"/>
                </a:solidFill>
                <a:latin typeface="Helvetica Neue"/>
                <a:ea typeface="Helvetica Neue"/>
                <a:cs typeface="Helvetica Neue"/>
                <a:sym typeface="Helvetica Neue"/>
              </a:rPr>
              <a:t>Confidential and proprietary.</a:t>
            </a:r>
            <a:endParaRPr sz="600">
              <a:solidFill>
                <a:schemeClr val="dk1"/>
              </a:solidFill>
              <a:latin typeface="Helvetica Neue"/>
              <a:ea typeface="Helvetica Neue"/>
              <a:cs typeface="Helvetica Neue"/>
              <a:sym typeface="Helvetica Neue"/>
            </a:endParaRPr>
          </a:p>
        </p:txBody>
      </p:sp>
      <p:sp>
        <p:nvSpPr>
          <p:cNvPr id="55" name="Google Shape;55;p13"/>
          <p:cNvSpPr/>
          <p:nvPr/>
        </p:nvSpPr>
        <p:spPr>
          <a:xfrm>
            <a:off x="246666" y="4863194"/>
            <a:ext cx="261414" cy="70254"/>
          </a:xfrm>
          <a:custGeom>
            <a:rect b="b" l="l" r="r" t="t"/>
            <a:pathLst>
              <a:path extrusionOk="0" h="21600" w="21600">
                <a:moveTo>
                  <a:pt x="2298" y="0"/>
                </a:moveTo>
                <a:cubicBezTo>
                  <a:pt x="1034" y="0"/>
                  <a:pt x="0" y="3844"/>
                  <a:pt x="0" y="8544"/>
                </a:cubicBezTo>
                <a:cubicBezTo>
                  <a:pt x="0" y="13244"/>
                  <a:pt x="1034" y="17088"/>
                  <a:pt x="2298" y="17088"/>
                </a:cubicBezTo>
                <a:cubicBezTo>
                  <a:pt x="3561" y="17088"/>
                  <a:pt x="4595" y="13268"/>
                  <a:pt x="4595" y="8544"/>
                </a:cubicBezTo>
                <a:cubicBezTo>
                  <a:pt x="4595" y="3820"/>
                  <a:pt x="3568" y="0"/>
                  <a:pt x="2298" y="0"/>
                </a:cubicBezTo>
                <a:close/>
                <a:moveTo>
                  <a:pt x="17617" y="236"/>
                </a:moveTo>
                <a:lnTo>
                  <a:pt x="15810" y="16852"/>
                </a:lnTo>
                <a:lnTo>
                  <a:pt x="16698" y="16852"/>
                </a:lnTo>
                <a:lnTo>
                  <a:pt x="17082" y="13222"/>
                </a:lnTo>
                <a:lnTo>
                  <a:pt x="19136" y="13222"/>
                </a:lnTo>
                <a:lnTo>
                  <a:pt x="19521" y="16852"/>
                </a:lnTo>
                <a:lnTo>
                  <a:pt x="20420" y="16852"/>
                </a:lnTo>
                <a:lnTo>
                  <a:pt x="18627" y="236"/>
                </a:lnTo>
                <a:lnTo>
                  <a:pt x="17617" y="236"/>
                </a:lnTo>
                <a:close/>
                <a:moveTo>
                  <a:pt x="20757" y="236"/>
                </a:moveTo>
                <a:lnTo>
                  <a:pt x="20757" y="16852"/>
                </a:lnTo>
                <a:lnTo>
                  <a:pt x="21600" y="16852"/>
                </a:lnTo>
                <a:lnTo>
                  <a:pt x="21600" y="236"/>
                </a:lnTo>
                <a:lnTo>
                  <a:pt x="20757" y="236"/>
                </a:lnTo>
                <a:close/>
                <a:moveTo>
                  <a:pt x="2298" y="3063"/>
                </a:moveTo>
                <a:cubicBezTo>
                  <a:pt x="3083" y="3063"/>
                  <a:pt x="3715" y="5458"/>
                  <a:pt x="3715" y="8544"/>
                </a:cubicBezTo>
                <a:cubicBezTo>
                  <a:pt x="3715" y="11630"/>
                  <a:pt x="3083" y="14025"/>
                  <a:pt x="2298" y="14025"/>
                </a:cubicBezTo>
                <a:cubicBezTo>
                  <a:pt x="1512" y="14025"/>
                  <a:pt x="880" y="11630"/>
                  <a:pt x="880" y="8544"/>
                </a:cubicBezTo>
                <a:cubicBezTo>
                  <a:pt x="880" y="5458"/>
                  <a:pt x="1512" y="3063"/>
                  <a:pt x="2298" y="3063"/>
                </a:cubicBezTo>
                <a:close/>
                <a:moveTo>
                  <a:pt x="18110" y="3517"/>
                </a:moveTo>
                <a:lnTo>
                  <a:pt x="18843" y="10473"/>
                </a:lnTo>
                <a:lnTo>
                  <a:pt x="17369" y="10473"/>
                </a:lnTo>
                <a:lnTo>
                  <a:pt x="18110" y="3517"/>
                </a:lnTo>
                <a:close/>
                <a:moveTo>
                  <a:pt x="6921" y="4748"/>
                </a:moveTo>
                <a:cubicBezTo>
                  <a:pt x="6506" y="4748"/>
                  <a:pt x="6103" y="5361"/>
                  <a:pt x="5893" y="6406"/>
                </a:cubicBezTo>
                <a:lnTo>
                  <a:pt x="5893" y="4983"/>
                </a:lnTo>
                <a:lnTo>
                  <a:pt x="5062" y="4983"/>
                </a:lnTo>
                <a:lnTo>
                  <a:pt x="5062" y="21600"/>
                </a:lnTo>
                <a:lnTo>
                  <a:pt x="5893" y="21600"/>
                </a:lnTo>
                <a:lnTo>
                  <a:pt x="5893" y="15596"/>
                </a:lnTo>
                <a:cubicBezTo>
                  <a:pt x="6103" y="16569"/>
                  <a:pt x="6493" y="17088"/>
                  <a:pt x="6921" y="17088"/>
                </a:cubicBezTo>
                <a:cubicBezTo>
                  <a:pt x="7814" y="17088"/>
                  <a:pt x="8517" y="14479"/>
                  <a:pt x="8517" y="10918"/>
                </a:cubicBezTo>
                <a:cubicBezTo>
                  <a:pt x="8517" y="7357"/>
                  <a:pt x="7814" y="4748"/>
                  <a:pt x="6921" y="4748"/>
                </a:cubicBezTo>
                <a:close/>
                <a:moveTo>
                  <a:pt x="10469" y="4748"/>
                </a:moveTo>
                <a:cubicBezTo>
                  <a:pt x="9563" y="4748"/>
                  <a:pt x="8847" y="7381"/>
                  <a:pt x="8847" y="10918"/>
                </a:cubicBezTo>
                <a:cubicBezTo>
                  <a:pt x="8847" y="14455"/>
                  <a:pt x="9474" y="17088"/>
                  <a:pt x="10495" y="17088"/>
                </a:cubicBezTo>
                <a:cubicBezTo>
                  <a:pt x="11331" y="17088"/>
                  <a:pt x="11866" y="15212"/>
                  <a:pt x="12032" y="13100"/>
                </a:cubicBezTo>
                <a:lnTo>
                  <a:pt x="11222" y="13100"/>
                </a:lnTo>
                <a:cubicBezTo>
                  <a:pt x="11120" y="13978"/>
                  <a:pt x="10833" y="14601"/>
                  <a:pt x="10488" y="14601"/>
                </a:cubicBezTo>
                <a:cubicBezTo>
                  <a:pt x="10060" y="14601"/>
                  <a:pt x="9734" y="13486"/>
                  <a:pt x="9657" y="11895"/>
                </a:cubicBezTo>
                <a:lnTo>
                  <a:pt x="12072" y="11895"/>
                </a:lnTo>
                <a:lnTo>
                  <a:pt x="12072" y="10682"/>
                </a:lnTo>
                <a:cubicBezTo>
                  <a:pt x="12072" y="7454"/>
                  <a:pt x="11465" y="4748"/>
                  <a:pt x="10469" y="4748"/>
                </a:cubicBezTo>
                <a:close/>
                <a:moveTo>
                  <a:pt x="14280" y="4748"/>
                </a:moveTo>
                <a:cubicBezTo>
                  <a:pt x="13910" y="4748"/>
                  <a:pt x="13520" y="5368"/>
                  <a:pt x="13342" y="6388"/>
                </a:cubicBezTo>
                <a:lnTo>
                  <a:pt x="13342" y="4983"/>
                </a:lnTo>
                <a:lnTo>
                  <a:pt x="12511" y="4983"/>
                </a:lnTo>
                <a:lnTo>
                  <a:pt x="12511" y="16852"/>
                </a:lnTo>
                <a:lnTo>
                  <a:pt x="13342" y="16852"/>
                </a:lnTo>
                <a:lnTo>
                  <a:pt x="13342" y="10464"/>
                </a:lnTo>
                <a:cubicBezTo>
                  <a:pt x="13342" y="8612"/>
                  <a:pt x="13609" y="7409"/>
                  <a:pt x="14043" y="7409"/>
                </a:cubicBezTo>
                <a:cubicBezTo>
                  <a:pt x="14445" y="7409"/>
                  <a:pt x="14663" y="8542"/>
                  <a:pt x="14663" y="10132"/>
                </a:cubicBezTo>
                <a:lnTo>
                  <a:pt x="14663" y="16852"/>
                </a:lnTo>
                <a:lnTo>
                  <a:pt x="15494" y="16852"/>
                </a:lnTo>
                <a:lnTo>
                  <a:pt x="15494" y="9635"/>
                </a:lnTo>
                <a:cubicBezTo>
                  <a:pt x="15494" y="6691"/>
                  <a:pt x="15008" y="4748"/>
                  <a:pt x="14280" y="4748"/>
                </a:cubicBezTo>
                <a:close/>
                <a:moveTo>
                  <a:pt x="10488" y="7244"/>
                </a:moveTo>
                <a:cubicBezTo>
                  <a:pt x="10916" y="7244"/>
                  <a:pt x="11240" y="8280"/>
                  <a:pt x="11279" y="9705"/>
                </a:cubicBezTo>
                <a:lnTo>
                  <a:pt x="9664" y="9705"/>
                </a:lnTo>
                <a:cubicBezTo>
                  <a:pt x="9754" y="8209"/>
                  <a:pt x="10086" y="7244"/>
                  <a:pt x="10488" y="7244"/>
                </a:cubicBezTo>
                <a:close/>
                <a:moveTo>
                  <a:pt x="6780" y="7427"/>
                </a:moveTo>
                <a:cubicBezTo>
                  <a:pt x="7252" y="7427"/>
                  <a:pt x="7672" y="8805"/>
                  <a:pt x="7672" y="10918"/>
                </a:cubicBezTo>
                <a:cubicBezTo>
                  <a:pt x="7672" y="13031"/>
                  <a:pt x="7252" y="14409"/>
                  <a:pt x="6780" y="14409"/>
                </a:cubicBezTo>
                <a:cubicBezTo>
                  <a:pt x="6308" y="14409"/>
                  <a:pt x="5886" y="13031"/>
                  <a:pt x="5886" y="10918"/>
                </a:cubicBezTo>
                <a:cubicBezTo>
                  <a:pt x="5886" y="8805"/>
                  <a:pt x="6308" y="7427"/>
                  <a:pt x="6780" y="7427"/>
                </a:cubicBezTo>
                <a:close/>
              </a:path>
            </a:pathLst>
          </a:custGeom>
          <a:solidFill>
            <a:schemeClr val="dk1"/>
          </a:solidFill>
          <a:ln>
            <a:noFill/>
          </a:ln>
        </p:spPr>
        <p:txBody>
          <a:bodyPr anchorCtr="0" anchor="ctr" bIns="57150" lIns="57150" spcFirstLastPara="1" rIns="57150" wrap="square" tIns="571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F - Three Square Statement">
  <p:cSld name="BLANK_2_1_3_2_1">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4"/>
          <p:cNvSpPr txBox="1"/>
          <p:nvPr>
            <p:ph type="title"/>
          </p:nvPr>
        </p:nvSpPr>
        <p:spPr>
          <a:xfrm>
            <a:off x="248462" y="1210388"/>
            <a:ext cx="2723400" cy="2722800"/>
          </a:xfrm>
          <a:prstGeom prst="rect">
            <a:avLst/>
          </a:prstGeom>
          <a:solidFill>
            <a:schemeClr val="lt1"/>
          </a:solidFill>
        </p:spPr>
        <p:txBody>
          <a:bodyPr anchorCtr="0" anchor="t" bIns="246925" lIns="246925" spcFirstLastPara="1" rIns="246925" wrap="square" tIns="2469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8" name="Google Shape;58;p14"/>
          <p:cNvSpPr txBox="1"/>
          <p:nvPr>
            <p:ph idx="12" type="sldNum"/>
          </p:nvPr>
        </p:nvSpPr>
        <p:spPr>
          <a:xfrm>
            <a:off x="8637761" y="4830425"/>
            <a:ext cx="259200" cy="123600"/>
          </a:xfrm>
          <a:prstGeom prst="rect">
            <a:avLst/>
          </a:prstGeom>
        </p:spPr>
        <p:txBody>
          <a:bodyPr anchorCtr="0" anchor="ctr" bIns="91425" lIns="91425" spcFirstLastPara="1" rIns="91425" wrap="square" tIns="91425">
            <a:normAutofit fontScale="25000" lnSpcReduction="20000"/>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4"/>
          <p:cNvSpPr txBox="1"/>
          <p:nvPr>
            <p:ph idx="2" type="title"/>
          </p:nvPr>
        </p:nvSpPr>
        <p:spPr>
          <a:xfrm>
            <a:off x="3210297" y="1210388"/>
            <a:ext cx="2723400" cy="2722800"/>
          </a:xfrm>
          <a:prstGeom prst="rect">
            <a:avLst/>
          </a:prstGeom>
          <a:solidFill>
            <a:schemeClr val="lt1"/>
          </a:solidFill>
        </p:spPr>
        <p:txBody>
          <a:bodyPr anchorCtr="0" anchor="t" bIns="246925" lIns="246925" spcFirstLastPara="1" rIns="246925" wrap="square" tIns="2469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0" name="Google Shape;60;p14"/>
          <p:cNvSpPr txBox="1"/>
          <p:nvPr>
            <p:ph idx="3" type="title"/>
          </p:nvPr>
        </p:nvSpPr>
        <p:spPr>
          <a:xfrm>
            <a:off x="6172132" y="1210388"/>
            <a:ext cx="2723400" cy="2722800"/>
          </a:xfrm>
          <a:prstGeom prst="rect">
            <a:avLst/>
          </a:prstGeom>
          <a:solidFill>
            <a:schemeClr val="lt1"/>
          </a:solidFill>
        </p:spPr>
        <p:txBody>
          <a:bodyPr anchorCtr="0" anchor="t" bIns="246925" lIns="246925" spcFirstLastPara="1" rIns="246925" wrap="square" tIns="2469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1" name="Google Shape;61;p14"/>
          <p:cNvSpPr txBox="1"/>
          <p:nvPr/>
        </p:nvSpPr>
        <p:spPr>
          <a:xfrm>
            <a:off x="749813" y="4830431"/>
            <a:ext cx="2509200" cy="123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600">
                <a:solidFill>
                  <a:schemeClr val="dk1"/>
                </a:solidFill>
                <a:latin typeface="Helvetica Neue"/>
                <a:ea typeface="Helvetica Neue"/>
                <a:cs typeface="Helvetica Neue"/>
                <a:sym typeface="Helvetica Neue"/>
              </a:rPr>
              <a:t>Confidential and proprietary.</a:t>
            </a:r>
            <a:endParaRPr sz="600">
              <a:solidFill>
                <a:schemeClr val="dk1"/>
              </a:solidFill>
              <a:latin typeface="Helvetica Neue"/>
              <a:ea typeface="Helvetica Neue"/>
              <a:cs typeface="Helvetica Neue"/>
              <a:sym typeface="Helvetica Neue"/>
            </a:endParaRPr>
          </a:p>
        </p:txBody>
      </p:sp>
      <p:sp>
        <p:nvSpPr>
          <p:cNvPr id="62" name="Google Shape;62;p14"/>
          <p:cNvSpPr/>
          <p:nvPr/>
        </p:nvSpPr>
        <p:spPr>
          <a:xfrm>
            <a:off x="246666" y="4863194"/>
            <a:ext cx="261414" cy="70254"/>
          </a:xfrm>
          <a:custGeom>
            <a:rect b="b" l="l" r="r" t="t"/>
            <a:pathLst>
              <a:path extrusionOk="0" h="21600" w="21600">
                <a:moveTo>
                  <a:pt x="2298" y="0"/>
                </a:moveTo>
                <a:cubicBezTo>
                  <a:pt x="1034" y="0"/>
                  <a:pt x="0" y="3844"/>
                  <a:pt x="0" y="8544"/>
                </a:cubicBezTo>
                <a:cubicBezTo>
                  <a:pt x="0" y="13244"/>
                  <a:pt x="1034" y="17088"/>
                  <a:pt x="2298" y="17088"/>
                </a:cubicBezTo>
                <a:cubicBezTo>
                  <a:pt x="3561" y="17088"/>
                  <a:pt x="4595" y="13268"/>
                  <a:pt x="4595" y="8544"/>
                </a:cubicBezTo>
                <a:cubicBezTo>
                  <a:pt x="4595" y="3820"/>
                  <a:pt x="3568" y="0"/>
                  <a:pt x="2298" y="0"/>
                </a:cubicBezTo>
                <a:close/>
                <a:moveTo>
                  <a:pt x="17617" y="236"/>
                </a:moveTo>
                <a:lnTo>
                  <a:pt x="15810" y="16852"/>
                </a:lnTo>
                <a:lnTo>
                  <a:pt x="16698" y="16852"/>
                </a:lnTo>
                <a:lnTo>
                  <a:pt x="17082" y="13222"/>
                </a:lnTo>
                <a:lnTo>
                  <a:pt x="19136" y="13222"/>
                </a:lnTo>
                <a:lnTo>
                  <a:pt x="19521" y="16852"/>
                </a:lnTo>
                <a:lnTo>
                  <a:pt x="20420" y="16852"/>
                </a:lnTo>
                <a:lnTo>
                  <a:pt x="18627" y="236"/>
                </a:lnTo>
                <a:lnTo>
                  <a:pt x="17617" y="236"/>
                </a:lnTo>
                <a:close/>
                <a:moveTo>
                  <a:pt x="20757" y="236"/>
                </a:moveTo>
                <a:lnTo>
                  <a:pt x="20757" y="16852"/>
                </a:lnTo>
                <a:lnTo>
                  <a:pt x="21600" y="16852"/>
                </a:lnTo>
                <a:lnTo>
                  <a:pt x="21600" y="236"/>
                </a:lnTo>
                <a:lnTo>
                  <a:pt x="20757" y="236"/>
                </a:lnTo>
                <a:close/>
                <a:moveTo>
                  <a:pt x="2298" y="3063"/>
                </a:moveTo>
                <a:cubicBezTo>
                  <a:pt x="3083" y="3063"/>
                  <a:pt x="3715" y="5458"/>
                  <a:pt x="3715" y="8544"/>
                </a:cubicBezTo>
                <a:cubicBezTo>
                  <a:pt x="3715" y="11630"/>
                  <a:pt x="3083" y="14025"/>
                  <a:pt x="2298" y="14025"/>
                </a:cubicBezTo>
                <a:cubicBezTo>
                  <a:pt x="1512" y="14025"/>
                  <a:pt x="880" y="11630"/>
                  <a:pt x="880" y="8544"/>
                </a:cubicBezTo>
                <a:cubicBezTo>
                  <a:pt x="880" y="5458"/>
                  <a:pt x="1512" y="3063"/>
                  <a:pt x="2298" y="3063"/>
                </a:cubicBezTo>
                <a:close/>
                <a:moveTo>
                  <a:pt x="18110" y="3517"/>
                </a:moveTo>
                <a:lnTo>
                  <a:pt x="18843" y="10473"/>
                </a:lnTo>
                <a:lnTo>
                  <a:pt x="17369" y="10473"/>
                </a:lnTo>
                <a:lnTo>
                  <a:pt x="18110" y="3517"/>
                </a:lnTo>
                <a:close/>
                <a:moveTo>
                  <a:pt x="6921" y="4748"/>
                </a:moveTo>
                <a:cubicBezTo>
                  <a:pt x="6506" y="4748"/>
                  <a:pt x="6103" y="5361"/>
                  <a:pt x="5893" y="6406"/>
                </a:cubicBezTo>
                <a:lnTo>
                  <a:pt x="5893" y="4983"/>
                </a:lnTo>
                <a:lnTo>
                  <a:pt x="5062" y="4983"/>
                </a:lnTo>
                <a:lnTo>
                  <a:pt x="5062" y="21600"/>
                </a:lnTo>
                <a:lnTo>
                  <a:pt x="5893" y="21600"/>
                </a:lnTo>
                <a:lnTo>
                  <a:pt x="5893" y="15596"/>
                </a:lnTo>
                <a:cubicBezTo>
                  <a:pt x="6103" y="16569"/>
                  <a:pt x="6493" y="17088"/>
                  <a:pt x="6921" y="17088"/>
                </a:cubicBezTo>
                <a:cubicBezTo>
                  <a:pt x="7814" y="17088"/>
                  <a:pt x="8517" y="14479"/>
                  <a:pt x="8517" y="10918"/>
                </a:cubicBezTo>
                <a:cubicBezTo>
                  <a:pt x="8517" y="7357"/>
                  <a:pt x="7814" y="4748"/>
                  <a:pt x="6921" y="4748"/>
                </a:cubicBezTo>
                <a:close/>
                <a:moveTo>
                  <a:pt x="10469" y="4748"/>
                </a:moveTo>
                <a:cubicBezTo>
                  <a:pt x="9563" y="4748"/>
                  <a:pt x="8847" y="7381"/>
                  <a:pt x="8847" y="10918"/>
                </a:cubicBezTo>
                <a:cubicBezTo>
                  <a:pt x="8847" y="14455"/>
                  <a:pt x="9474" y="17088"/>
                  <a:pt x="10495" y="17088"/>
                </a:cubicBezTo>
                <a:cubicBezTo>
                  <a:pt x="11331" y="17088"/>
                  <a:pt x="11866" y="15212"/>
                  <a:pt x="12032" y="13100"/>
                </a:cubicBezTo>
                <a:lnTo>
                  <a:pt x="11222" y="13100"/>
                </a:lnTo>
                <a:cubicBezTo>
                  <a:pt x="11120" y="13978"/>
                  <a:pt x="10833" y="14601"/>
                  <a:pt x="10488" y="14601"/>
                </a:cubicBezTo>
                <a:cubicBezTo>
                  <a:pt x="10060" y="14601"/>
                  <a:pt x="9734" y="13486"/>
                  <a:pt x="9657" y="11895"/>
                </a:cubicBezTo>
                <a:lnTo>
                  <a:pt x="12072" y="11895"/>
                </a:lnTo>
                <a:lnTo>
                  <a:pt x="12072" y="10682"/>
                </a:lnTo>
                <a:cubicBezTo>
                  <a:pt x="12072" y="7454"/>
                  <a:pt x="11465" y="4748"/>
                  <a:pt x="10469" y="4748"/>
                </a:cubicBezTo>
                <a:close/>
                <a:moveTo>
                  <a:pt x="14280" y="4748"/>
                </a:moveTo>
                <a:cubicBezTo>
                  <a:pt x="13910" y="4748"/>
                  <a:pt x="13520" y="5368"/>
                  <a:pt x="13342" y="6388"/>
                </a:cubicBezTo>
                <a:lnTo>
                  <a:pt x="13342" y="4983"/>
                </a:lnTo>
                <a:lnTo>
                  <a:pt x="12511" y="4983"/>
                </a:lnTo>
                <a:lnTo>
                  <a:pt x="12511" y="16852"/>
                </a:lnTo>
                <a:lnTo>
                  <a:pt x="13342" y="16852"/>
                </a:lnTo>
                <a:lnTo>
                  <a:pt x="13342" y="10464"/>
                </a:lnTo>
                <a:cubicBezTo>
                  <a:pt x="13342" y="8612"/>
                  <a:pt x="13609" y="7409"/>
                  <a:pt x="14043" y="7409"/>
                </a:cubicBezTo>
                <a:cubicBezTo>
                  <a:pt x="14445" y="7409"/>
                  <a:pt x="14663" y="8542"/>
                  <a:pt x="14663" y="10132"/>
                </a:cubicBezTo>
                <a:lnTo>
                  <a:pt x="14663" y="16852"/>
                </a:lnTo>
                <a:lnTo>
                  <a:pt x="15494" y="16852"/>
                </a:lnTo>
                <a:lnTo>
                  <a:pt x="15494" y="9635"/>
                </a:lnTo>
                <a:cubicBezTo>
                  <a:pt x="15494" y="6691"/>
                  <a:pt x="15008" y="4748"/>
                  <a:pt x="14280" y="4748"/>
                </a:cubicBezTo>
                <a:close/>
                <a:moveTo>
                  <a:pt x="10488" y="7244"/>
                </a:moveTo>
                <a:cubicBezTo>
                  <a:pt x="10916" y="7244"/>
                  <a:pt x="11240" y="8280"/>
                  <a:pt x="11279" y="9705"/>
                </a:cubicBezTo>
                <a:lnTo>
                  <a:pt x="9664" y="9705"/>
                </a:lnTo>
                <a:cubicBezTo>
                  <a:pt x="9754" y="8209"/>
                  <a:pt x="10086" y="7244"/>
                  <a:pt x="10488" y="7244"/>
                </a:cubicBezTo>
                <a:close/>
                <a:moveTo>
                  <a:pt x="6780" y="7427"/>
                </a:moveTo>
                <a:cubicBezTo>
                  <a:pt x="7252" y="7427"/>
                  <a:pt x="7672" y="8805"/>
                  <a:pt x="7672" y="10918"/>
                </a:cubicBezTo>
                <a:cubicBezTo>
                  <a:pt x="7672" y="13031"/>
                  <a:pt x="7252" y="14409"/>
                  <a:pt x="6780" y="14409"/>
                </a:cubicBezTo>
                <a:cubicBezTo>
                  <a:pt x="6308" y="14409"/>
                  <a:pt x="5886" y="13031"/>
                  <a:pt x="5886" y="10918"/>
                </a:cubicBezTo>
                <a:cubicBezTo>
                  <a:pt x="5886" y="8805"/>
                  <a:pt x="6308" y="7427"/>
                  <a:pt x="6780" y="7427"/>
                </a:cubicBezTo>
                <a:close/>
              </a:path>
            </a:pathLst>
          </a:custGeom>
          <a:solidFill>
            <a:schemeClr val="dk1"/>
          </a:solidFill>
          <a:ln>
            <a:noFill/>
          </a:ln>
        </p:spPr>
        <p:txBody>
          <a:bodyPr anchorCtr="0" anchor="ctr" bIns="57150" lIns="57150" spcFirstLastPara="1" rIns="57150" wrap="square" tIns="571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0" name="Google Shape;20;p4"/>
          <p:cNvPicPr preferRelativeResize="0"/>
          <p:nvPr/>
        </p:nvPicPr>
        <p:blipFill>
          <a:blip r:embed="rId2">
            <a:alphaModFix/>
          </a:blip>
          <a:stretch>
            <a:fillRect/>
          </a:stretch>
        </p:blipFill>
        <p:spPr>
          <a:xfrm>
            <a:off x="7895295" y="4663222"/>
            <a:ext cx="1125856"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hyperlink" Target="https://tinyurl.com/mr3z93jz" TargetMode="External"/><Relationship Id="rId5" Type="http://schemas.openxmlformats.org/officeDocument/2006/relationships/hyperlink" Target="https://web.cels.anl.gov/projects/auroragptquestions/ui/labstyl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gemini.google/students/"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375200" y="1112525"/>
            <a:ext cx="8520600" cy="38988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200">
                <a:solidFill>
                  <a:srgbClr val="1155CC"/>
                </a:solidFill>
              </a:rPr>
              <a:t>Directions, Recommendation, and</a:t>
            </a:r>
            <a:br>
              <a:rPr lang="en" sz="3200">
                <a:solidFill>
                  <a:srgbClr val="1155CC"/>
                </a:solidFill>
              </a:rPr>
            </a:br>
            <a:r>
              <a:rPr lang="en" sz="3200">
                <a:solidFill>
                  <a:srgbClr val="1155CC"/>
                </a:solidFill>
              </a:rPr>
              <a:t>Collection Tool Overview</a:t>
            </a:r>
            <a:r>
              <a:rPr lang="en">
                <a:solidFill>
                  <a:srgbClr val="1155CC"/>
                </a:solidFill>
              </a:rPr>
              <a:t> </a:t>
            </a:r>
            <a:endParaRPr sz="3200">
              <a:solidFill>
                <a:srgbClr val="1155CC"/>
              </a:solidFill>
            </a:endParaRPr>
          </a:p>
          <a:p>
            <a:pPr indent="0" lvl="0" marL="0" rtl="0" algn="ctr">
              <a:spcBef>
                <a:spcPts val="0"/>
              </a:spcBef>
              <a:spcAft>
                <a:spcPts val="0"/>
              </a:spcAft>
              <a:buNone/>
            </a:pPr>
            <a:r>
              <a:t/>
            </a:r>
            <a:endParaRPr sz="2500"/>
          </a:p>
          <a:p>
            <a:pPr indent="0" lvl="0" marL="0" rtl="0" algn="ctr">
              <a:spcBef>
                <a:spcPts val="0"/>
              </a:spcBef>
              <a:spcAft>
                <a:spcPts val="0"/>
              </a:spcAft>
              <a:buNone/>
            </a:pPr>
            <a:r>
              <a:t/>
            </a:r>
            <a:endParaRPr sz="2500"/>
          </a:p>
          <a:p>
            <a:pPr indent="0" lvl="0" marL="0" rtl="0" algn="ctr">
              <a:spcBef>
                <a:spcPts val="0"/>
              </a:spcBef>
              <a:spcAft>
                <a:spcPts val="0"/>
              </a:spcAft>
              <a:buNone/>
            </a:pPr>
            <a:r>
              <a:rPr lang="en" sz="2500"/>
              <a:t>Franck Cappello (Argonne) &amp;</a:t>
            </a:r>
            <a:endParaRPr sz="2500"/>
          </a:p>
          <a:p>
            <a:pPr indent="0" lvl="0" marL="0" rtl="0" algn="ctr">
              <a:spcBef>
                <a:spcPts val="0"/>
              </a:spcBef>
              <a:spcAft>
                <a:spcPts val="0"/>
              </a:spcAft>
              <a:buNone/>
            </a:pPr>
            <a:r>
              <a:rPr lang="en" sz="2500"/>
              <a:t>Neil Getty (Argonne)</a:t>
            </a:r>
            <a:endParaRPr sz="2500"/>
          </a:p>
          <a:p>
            <a:pPr indent="0" lvl="0" marL="0" rtl="0" algn="l">
              <a:spcBef>
                <a:spcPts val="0"/>
              </a:spcBef>
              <a:spcAft>
                <a:spcPts val="0"/>
              </a:spcAft>
              <a:buNone/>
            </a:pPr>
            <a:r>
              <a:t/>
            </a:r>
            <a:endParaRPr sz="2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1155CC"/>
                </a:solidFill>
              </a:rPr>
              <a:t>Tool: Problem Setup</a:t>
            </a:r>
            <a:endParaRPr>
              <a:solidFill>
                <a:srgbClr val="1155CC"/>
              </a:solidFill>
            </a:endParaRPr>
          </a:p>
        </p:txBody>
      </p:sp>
      <p:sp>
        <p:nvSpPr>
          <p:cNvPr id="140" name="Google Shape;140;p24"/>
          <p:cNvSpPr txBox="1"/>
          <p:nvPr>
            <p:ph idx="1" type="body"/>
          </p:nvPr>
        </p:nvSpPr>
        <p:spPr>
          <a:xfrm>
            <a:off x="311700" y="1152475"/>
            <a:ext cx="46500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Clr>
                <a:schemeClr val="dk1"/>
              </a:buClr>
              <a:buSzPct val="61111"/>
              <a:buFont typeface="Arial"/>
              <a:buNone/>
            </a:pPr>
            <a:r>
              <a:rPr lang="en"/>
              <a:t>You can list other models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Title and Description are </a:t>
            </a:r>
            <a:r>
              <a:rPr b="1" i="1" lang="en"/>
              <a:t>Required</a:t>
            </a:r>
            <a:r>
              <a:rPr lang="en"/>
              <a:t>, but please be as complete as possible</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You must acknowledge that to the best of your knowledge, the </a:t>
            </a:r>
            <a:r>
              <a:rPr lang="en"/>
              <a:t>problem</a:t>
            </a:r>
            <a:r>
              <a:rPr lang="en"/>
              <a:t> you are studying does not contain PII, Export Controls, or Controlled Unclassified Information</a:t>
            </a:r>
            <a:endParaRPr/>
          </a:p>
          <a:p>
            <a:pPr indent="0" lvl="0" marL="0" rtl="0" algn="l">
              <a:spcBef>
                <a:spcPts val="1200"/>
              </a:spcBef>
              <a:spcAft>
                <a:spcPts val="1200"/>
              </a:spcAft>
              <a:buNone/>
            </a:pPr>
            <a:r>
              <a:rPr lang="en"/>
              <a:t>This will be </a:t>
            </a:r>
            <a:r>
              <a:rPr lang="en"/>
              <a:t>reviewed</a:t>
            </a:r>
            <a:r>
              <a:rPr lang="en"/>
              <a:t> by the lab to confirm</a:t>
            </a:r>
            <a:endParaRPr/>
          </a:p>
        </p:txBody>
      </p:sp>
      <p:pic>
        <p:nvPicPr>
          <p:cNvPr id="141" name="Google Shape;141;p24"/>
          <p:cNvPicPr preferRelativeResize="0"/>
          <p:nvPr/>
        </p:nvPicPr>
        <p:blipFill>
          <a:blip r:embed="rId3">
            <a:alphaModFix/>
          </a:blip>
          <a:stretch>
            <a:fillRect/>
          </a:stretch>
        </p:blipFill>
        <p:spPr>
          <a:xfrm>
            <a:off x="5096309" y="0"/>
            <a:ext cx="4047682" cy="5143501"/>
          </a:xfrm>
          <a:prstGeom prst="rect">
            <a:avLst/>
          </a:prstGeom>
          <a:noFill/>
          <a:ln>
            <a:noFill/>
          </a:ln>
        </p:spPr>
      </p:pic>
      <p:sp>
        <p:nvSpPr>
          <p:cNvPr id="142" name="Google Shape;142;p24"/>
          <p:cNvSpPr/>
          <p:nvPr/>
        </p:nvSpPr>
        <p:spPr>
          <a:xfrm>
            <a:off x="5049250" y="4605825"/>
            <a:ext cx="4094700" cy="394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cxnSp>
        <p:nvCxnSpPr>
          <p:cNvPr id="143" name="Google Shape;143;p24"/>
          <p:cNvCxnSpPr>
            <a:endCxn id="142" idx="1"/>
          </p:cNvCxnSpPr>
          <p:nvPr/>
        </p:nvCxnSpPr>
        <p:spPr>
          <a:xfrm>
            <a:off x="3878050" y="3954375"/>
            <a:ext cx="1171200" cy="848700"/>
          </a:xfrm>
          <a:prstGeom prst="straightConnector1">
            <a:avLst/>
          </a:prstGeom>
          <a:noFill/>
          <a:ln cap="flat" cmpd="sng" w="28575">
            <a:solidFill>
              <a:srgbClr val="FF0000"/>
            </a:solidFill>
            <a:prstDash val="solid"/>
            <a:round/>
            <a:headEnd len="med" w="med" type="none"/>
            <a:tailEnd len="med" w="med" type="triangle"/>
          </a:ln>
        </p:spPr>
      </p:cxnSp>
      <p:cxnSp>
        <p:nvCxnSpPr>
          <p:cNvPr id="144" name="Google Shape;144;p24"/>
          <p:cNvCxnSpPr/>
          <p:nvPr/>
        </p:nvCxnSpPr>
        <p:spPr>
          <a:xfrm>
            <a:off x="2706850" y="1351050"/>
            <a:ext cx="2286000" cy="54300"/>
          </a:xfrm>
          <a:prstGeom prst="straightConnector1">
            <a:avLst/>
          </a:prstGeom>
          <a:noFill/>
          <a:ln cap="flat" cmpd="sng" w="28575">
            <a:solidFill>
              <a:srgbClr val="FF0000"/>
            </a:solidFill>
            <a:prstDash val="solid"/>
            <a:round/>
            <a:headEnd len="med" w="med" type="none"/>
            <a:tailEnd len="med" w="med" type="triangle"/>
          </a:ln>
        </p:spPr>
      </p:cxnSp>
      <p:cxnSp>
        <p:nvCxnSpPr>
          <p:cNvPr id="145" name="Google Shape;145;p24"/>
          <p:cNvCxnSpPr/>
          <p:nvPr/>
        </p:nvCxnSpPr>
        <p:spPr>
          <a:xfrm>
            <a:off x="4529400" y="5513950"/>
            <a:ext cx="37500" cy="0"/>
          </a:xfrm>
          <a:prstGeom prst="straightConnector1">
            <a:avLst/>
          </a:prstGeom>
          <a:noFill/>
          <a:ln cap="flat" cmpd="sng" w="9525">
            <a:solidFill>
              <a:schemeClr val="dk2"/>
            </a:solidFill>
            <a:prstDash val="solid"/>
            <a:round/>
            <a:headEnd len="med" w="med" type="none"/>
            <a:tailEnd len="med" w="med" type="triangle"/>
          </a:ln>
        </p:spPr>
      </p:cxnSp>
      <p:cxnSp>
        <p:nvCxnSpPr>
          <p:cNvPr id="146" name="Google Shape;146;p24"/>
          <p:cNvCxnSpPr/>
          <p:nvPr/>
        </p:nvCxnSpPr>
        <p:spPr>
          <a:xfrm flipH="1" rot="10800000">
            <a:off x="4907275" y="1712375"/>
            <a:ext cx="198300" cy="277500"/>
          </a:xfrm>
          <a:prstGeom prst="straightConnector1">
            <a:avLst/>
          </a:prstGeom>
          <a:noFill/>
          <a:ln cap="flat" cmpd="sng" w="28575">
            <a:solidFill>
              <a:srgbClr val="FF0000"/>
            </a:solidFill>
            <a:prstDash val="solid"/>
            <a:round/>
            <a:headEnd len="med" w="med" type="none"/>
            <a:tailEnd len="med" w="med" type="triangle"/>
          </a:ln>
        </p:spPr>
      </p:cxnSp>
      <p:cxnSp>
        <p:nvCxnSpPr>
          <p:cNvPr id="147" name="Google Shape;147;p24"/>
          <p:cNvCxnSpPr>
            <a:endCxn id="141" idx="1"/>
          </p:cNvCxnSpPr>
          <p:nvPr/>
        </p:nvCxnSpPr>
        <p:spPr>
          <a:xfrm>
            <a:off x="4911509" y="1975351"/>
            <a:ext cx="184800" cy="5964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1155CC"/>
                </a:solidFill>
              </a:rPr>
              <a:t>Tool: Prompting</a:t>
            </a:r>
            <a:endParaRPr>
              <a:solidFill>
                <a:srgbClr val="1155CC"/>
              </a:solidFill>
            </a:endParaRPr>
          </a:p>
        </p:txBody>
      </p:sp>
      <p:sp>
        <p:nvSpPr>
          <p:cNvPr id="153" name="Google Shape;153;p25"/>
          <p:cNvSpPr txBox="1"/>
          <p:nvPr>
            <p:ph idx="1" type="body"/>
          </p:nvPr>
        </p:nvSpPr>
        <p:spPr>
          <a:xfrm>
            <a:off x="311700" y="1152475"/>
            <a:ext cx="5005500" cy="38076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
              <a:t>Prepromting</a:t>
            </a:r>
            <a:endParaRPr/>
          </a:p>
          <a:p>
            <a:pPr indent="0" lvl="0" marL="0" rtl="0" algn="l">
              <a:spcBef>
                <a:spcPts val="1200"/>
              </a:spcBef>
              <a:spcAft>
                <a:spcPts val="0"/>
              </a:spcAft>
              <a:buNone/>
            </a:pPr>
            <a:r>
              <a:rPr lang="en"/>
              <a:t>	Files limited to 50MB/file OR URL</a:t>
            </a:r>
            <a:endParaRPr/>
          </a:p>
          <a:p>
            <a:pPr indent="0" lvl="0" marL="0" rtl="0" algn="l">
              <a:spcBef>
                <a:spcPts val="1200"/>
              </a:spcBef>
              <a:spcAft>
                <a:spcPts val="0"/>
              </a:spcAft>
              <a:buNone/>
            </a:pPr>
            <a:r>
              <a:rPr lang="en"/>
              <a:t>Output</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Assessment/Exploration</a:t>
            </a:r>
            <a:endParaRPr/>
          </a:p>
          <a:p>
            <a:pPr indent="0" lvl="0" marL="0" rtl="0" algn="l">
              <a:spcBef>
                <a:spcPts val="1200"/>
              </a:spcBef>
              <a:spcAft>
                <a:spcPts val="0"/>
              </a:spcAft>
              <a:buNone/>
            </a:pPr>
            <a:r>
              <a:rPr lang="en"/>
              <a:t>	All optional, do what makes sense for the </a:t>
            </a:r>
            <a:r>
              <a:rPr lang="en"/>
              <a:t>prompt</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Don’t forget to ensure no CUI/PII in submission</a:t>
            </a:r>
            <a:endParaRPr/>
          </a:p>
          <a:p>
            <a:pPr indent="0" lvl="0" marL="0" rtl="0" algn="l">
              <a:spcBef>
                <a:spcPts val="1200"/>
              </a:spcBef>
              <a:spcAft>
                <a:spcPts val="1200"/>
              </a:spcAft>
              <a:buNone/>
            </a:pPr>
            <a:r>
              <a:rPr lang="en"/>
              <a:t>Keep Prompting OR Finish</a:t>
            </a:r>
            <a:endParaRPr/>
          </a:p>
        </p:txBody>
      </p:sp>
      <p:pic>
        <p:nvPicPr>
          <p:cNvPr id="154" name="Google Shape;154;p25"/>
          <p:cNvPicPr preferRelativeResize="0"/>
          <p:nvPr/>
        </p:nvPicPr>
        <p:blipFill>
          <a:blip r:embed="rId3">
            <a:alphaModFix/>
          </a:blip>
          <a:stretch>
            <a:fillRect/>
          </a:stretch>
        </p:blipFill>
        <p:spPr>
          <a:xfrm>
            <a:off x="5525841" y="0"/>
            <a:ext cx="3618168" cy="5143499"/>
          </a:xfrm>
          <a:prstGeom prst="rect">
            <a:avLst/>
          </a:prstGeom>
          <a:noFill/>
          <a:ln>
            <a:noFill/>
          </a:ln>
        </p:spPr>
      </p:pic>
      <p:cxnSp>
        <p:nvCxnSpPr>
          <p:cNvPr id="155" name="Google Shape;155;p25"/>
          <p:cNvCxnSpPr/>
          <p:nvPr/>
        </p:nvCxnSpPr>
        <p:spPr>
          <a:xfrm flipH="1" rot="10800000">
            <a:off x="2917750" y="1146225"/>
            <a:ext cx="2391600" cy="140700"/>
          </a:xfrm>
          <a:prstGeom prst="straightConnector1">
            <a:avLst/>
          </a:prstGeom>
          <a:noFill/>
          <a:ln cap="flat" cmpd="sng" w="28575">
            <a:solidFill>
              <a:srgbClr val="FF0000"/>
            </a:solidFill>
            <a:prstDash val="solid"/>
            <a:round/>
            <a:headEnd len="med" w="med" type="none"/>
            <a:tailEnd len="med" w="med" type="triangle"/>
          </a:ln>
        </p:spPr>
      </p:cxnSp>
      <p:cxnSp>
        <p:nvCxnSpPr>
          <p:cNvPr id="156" name="Google Shape;156;p25"/>
          <p:cNvCxnSpPr>
            <a:endCxn id="153" idx="3"/>
          </p:cNvCxnSpPr>
          <p:nvPr/>
        </p:nvCxnSpPr>
        <p:spPr>
          <a:xfrm>
            <a:off x="1249200" y="2424175"/>
            <a:ext cx="4068000" cy="632100"/>
          </a:xfrm>
          <a:prstGeom prst="straightConnector1">
            <a:avLst/>
          </a:prstGeom>
          <a:noFill/>
          <a:ln cap="flat" cmpd="sng" w="28575">
            <a:solidFill>
              <a:srgbClr val="FF0000"/>
            </a:solidFill>
            <a:prstDash val="solid"/>
            <a:round/>
            <a:headEnd len="med" w="med" type="none"/>
            <a:tailEnd len="med" w="med" type="triangle"/>
          </a:ln>
        </p:spPr>
      </p:cxnSp>
      <p:cxnSp>
        <p:nvCxnSpPr>
          <p:cNvPr id="157" name="Google Shape;157;p25"/>
          <p:cNvCxnSpPr/>
          <p:nvPr/>
        </p:nvCxnSpPr>
        <p:spPr>
          <a:xfrm>
            <a:off x="5121675" y="3443975"/>
            <a:ext cx="359400" cy="562800"/>
          </a:xfrm>
          <a:prstGeom prst="straightConnector1">
            <a:avLst/>
          </a:prstGeom>
          <a:noFill/>
          <a:ln cap="flat" cmpd="sng" w="28575">
            <a:solidFill>
              <a:srgbClr val="FF0000"/>
            </a:solidFill>
            <a:prstDash val="solid"/>
            <a:round/>
            <a:headEnd len="med" w="med" type="none"/>
            <a:tailEnd len="med" w="med" type="triangle"/>
          </a:ln>
        </p:spPr>
      </p:cxnSp>
      <p:cxnSp>
        <p:nvCxnSpPr>
          <p:cNvPr id="158" name="Google Shape;158;p25"/>
          <p:cNvCxnSpPr/>
          <p:nvPr/>
        </p:nvCxnSpPr>
        <p:spPr>
          <a:xfrm>
            <a:off x="4476900" y="4307575"/>
            <a:ext cx="848100" cy="117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6"/>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1155CC"/>
                </a:solidFill>
              </a:rPr>
              <a:t>Tool: Final Assessment</a:t>
            </a:r>
            <a:endParaRPr>
              <a:solidFill>
                <a:srgbClr val="1155CC"/>
              </a:solidFill>
            </a:endParaRPr>
          </a:p>
        </p:txBody>
      </p:sp>
      <p:sp>
        <p:nvSpPr>
          <p:cNvPr id="164" name="Google Shape;164;p26"/>
          <p:cNvSpPr txBox="1"/>
          <p:nvPr>
            <p:ph idx="1" type="body"/>
          </p:nvPr>
        </p:nvSpPr>
        <p:spPr>
          <a:xfrm>
            <a:off x="311700" y="1152475"/>
            <a:ext cx="3129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Some quick general/feedback or impressions</a:t>
            </a:r>
            <a:endParaRPr/>
          </a:p>
          <a:p>
            <a:pPr indent="0" lvl="0" marL="0" rtl="0" algn="l">
              <a:spcBef>
                <a:spcPts val="1200"/>
              </a:spcBef>
              <a:spcAft>
                <a:spcPts val="0"/>
              </a:spcAft>
              <a:buNone/>
            </a:pPr>
            <a:r>
              <a:rPr lang="en"/>
              <a:t>Finish: Done this this Experiment</a:t>
            </a:r>
            <a:endParaRPr/>
          </a:p>
          <a:p>
            <a:pPr indent="0" lvl="0" marL="0" rtl="0" algn="l">
              <a:spcBef>
                <a:spcPts val="1200"/>
              </a:spcBef>
              <a:spcAft>
                <a:spcPts val="1200"/>
              </a:spcAft>
              <a:buNone/>
            </a:pPr>
            <a:r>
              <a:rPr lang="en"/>
              <a:t>Finish and Download also saves a copy of your answers from your browser to your computer</a:t>
            </a:r>
            <a:endParaRPr/>
          </a:p>
        </p:txBody>
      </p:sp>
      <p:pic>
        <p:nvPicPr>
          <p:cNvPr id="165" name="Google Shape;165;p26"/>
          <p:cNvPicPr preferRelativeResize="0"/>
          <p:nvPr/>
        </p:nvPicPr>
        <p:blipFill>
          <a:blip r:embed="rId3">
            <a:alphaModFix/>
          </a:blip>
          <a:stretch>
            <a:fillRect/>
          </a:stretch>
        </p:blipFill>
        <p:spPr>
          <a:xfrm>
            <a:off x="3670249" y="864925"/>
            <a:ext cx="5535299" cy="3622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Clr>
                <a:schemeClr val="dk1"/>
              </a:buClr>
              <a:buSzPts val="1100"/>
              <a:buFont typeface="Arial"/>
              <a:buNone/>
            </a:pPr>
            <a:r>
              <a:rPr b="1" lang="en" sz="1800"/>
              <a:t>Problem Understanding</a:t>
            </a:r>
            <a:endParaRPr sz="3500"/>
          </a:p>
        </p:txBody>
      </p:sp>
      <p:sp>
        <p:nvSpPr>
          <p:cNvPr id="171" name="Google Shape;171;p27"/>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1200"/>
              </a:spcBef>
              <a:spcAft>
                <a:spcPts val="0"/>
              </a:spcAft>
              <a:buClr>
                <a:schemeClr val="dk1"/>
              </a:buClr>
              <a:buSzPts val="605"/>
              <a:buFont typeface="Arial"/>
              <a:buNone/>
            </a:pPr>
            <a:r>
              <a:rPr b="1" lang="en" sz="905">
                <a:solidFill>
                  <a:schemeClr val="dk1"/>
                </a:solidFill>
              </a:rPr>
              <a:t>Level 1: Unsatisfactory Performance</a:t>
            </a:r>
            <a:endParaRPr b="1" sz="905">
              <a:solidFill>
                <a:schemeClr val="dk1"/>
              </a:solidFill>
            </a:endParaRPr>
          </a:p>
          <a:p>
            <a:pPr indent="0" lvl="0" marL="457200" rtl="0" algn="l">
              <a:lnSpc>
                <a:spcPct val="95000"/>
              </a:lnSpc>
              <a:spcBef>
                <a:spcPts val="1200"/>
              </a:spcBef>
              <a:spcAft>
                <a:spcPts val="0"/>
              </a:spcAft>
              <a:buClr>
                <a:schemeClr val="dk1"/>
              </a:buClr>
              <a:buSzPts val="605"/>
              <a:buFont typeface="Arial"/>
              <a:buNone/>
            </a:pPr>
            <a:r>
              <a:rPr lang="en" sz="905">
                <a:solidFill>
                  <a:schemeClr val="dk1"/>
                </a:solidFill>
              </a:rPr>
              <a:t>Demonstrates minimal understanding of the research problem. Misinterprets key concepts and objectives. Fails to recognize the significance or relevance within the field. May confuse or conflate unrelated ideas.</a:t>
            </a:r>
            <a:endParaRPr sz="905">
              <a:solidFill>
                <a:schemeClr val="dk1"/>
              </a:solidFill>
            </a:endParaRPr>
          </a:p>
          <a:p>
            <a:pPr indent="0" lvl="0" marL="0" rtl="0" algn="l">
              <a:lnSpc>
                <a:spcPct val="95000"/>
              </a:lnSpc>
              <a:spcBef>
                <a:spcPts val="1200"/>
              </a:spcBef>
              <a:spcAft>
                <a:spcPts val="0"/>
              </a:spcAft>
              <a:buClr>
                <a:schemeClr val="dk1"/>
              </a:buClr>
              <a:buSzPts val="605"/>
              <a:buFont typeface="Arial"/>
              <a:buNone/>
            </a:pPr>
            <a:r>
              <a:rPr b="1" lang="en" sz="905">
                <a:solidFill>
                  <a:schemeClr val="dk1"/>
                </a:solidFill>
              </a:rPr>
              <a:t>Level 2: Basic Performance Level</a:t>
            </a:r>
            <a:endParaRPr b="1" sz="905">
              <a:solidFill>
                <a:schemeClr val="dk1"/>
              </a:solidFill>
            </a:endParaRPr>
          </a:p>
          <a:p>
            <a:pPr indent="0" lvl="0" marL="457200" rtl="0" algn="l">
              <a:lnSpc>
                <a:spcPct val="95000"/>
              </a:lnSpc>
              <a:spcBef>
                <a:spcPts val="1200"/>
              </a:spcBef>
              <a:spcAft>
                <a:spcPts val="0"/>
              </a:spcAft>
              <a:buClr>
                <a:schemeClr val="dk1"/>
              </a:buClr>
              <a:buSzPts val="605"/>
              <a:buFont typeface="Arial"/>
              <a:buNone/>
            </a:pPr>
            <a:r>
              <a:rPr lang="en" sz="905">
                <a:solidFill>
                  <a:schemeClr val="dk1"/>
                </a:solidFill>
              </a:rPr>
              <a:t>Shows a basic grasp of the main aspects of the problem. Identifies primary issues but overlooks complexities and subtleties. Provides general explanations but may oversimplify critical elements. Requires guidance to comprehend deeper implications.</a:t>
            </a:r>
            <a:endParaRPr sz="905">
              <a:solidFill>
                <a:schemeClr val="dk1"/>
              </a:solidFill>
            </a:endParaRPr>
          </a:p>
          <a:p>
            <a:pPr indent="0" lvl="0" marL="0" rtl="0" algn="l">
              <a:lnSpc>
                <a:spcPct val="95000"/>
              </a:lnSpc>
              <a:spcBef>
                <a:spcPts val="1200"/>
              </a:spcBef>
              <a:spcAft>
                <a:spcPts val="0"/>
              </a:spcAft>
              <a:buClr>
                <a:schemeClr val="dk1"/>
              </a:buClr>
              <a:buSzPts val="605"/>
              <a:buFont typeface="Arial"/>
              <a:buNone/>
            </a:pPr>
            <a:r>
              <a:rPr b="1" lang="en" sz="905">
                <a:solidFill>
                  <a:schemeClr val="dk1"/>
                </a:solidFill>
              </a:rPr>
              <a:t>Level 3: Intermediate Performance Level</a:t>
            </a:r>
            <a:endParaRPr b="1" sz="905">
              <a:solidFill>
                <a:schemeClr val="dk1"/>
              </a:solidFill>
            </a:endParaRPr>
          </a:p>
          <a:p>
            <a:pPr indent="0" lvl="0" marL="457200" rtl="0" algn="l">
              <a:lnSpc>
                <a:spcPct val="95000"/>
              </a:lnSpc>
              <a:spcBef>
                <a:spcPts val="1200"/>
              </a:spcBef>
              <a:spcAft>
                <a:spcPts val="0"/>
              </a:spcAft>
              <a:buClr>
                <a:schemeClr val="dk1"/>
              </a:buClr>
              <a:buSzPts val="605"/>
              <a:buFont typeface="Arial"/>
              <a:buNone/>
            </a:pPr>
            <a:r>
              <a:rPr lang="en" sz="905">
                <a:solidFill>
                  <a:schemeClr val="dk1"/>
                </a:solidFill>
              </a:rPr>
              <a:t>Exhibits thorough understanding of the problem, including underlying mechanisms and contributing factors. Articulates the significance and context within the field. Recognizes complexities and explores interrelationships between concepts. Begins to consider potential challenges.</a:t>
            </a:r>
            <a:endParaRPr sz="905">
              <a:solidFill>
                <a:schemeClr val="dk1"/>
              </a:solidFill>
            </a:endParaRPr>
          </a:p>
          <a:p>
            <a:pPr indent="0" lvl="0" marL="0" rtl="0" algn="l">
              <a:lnSpc>
                <a:spcPct val="95000"/>
              </a:lnSpc>
              <a:spcBef>
                <a:spcPts val="1200"/>
              </a:spcBef>
              <a:spcAft>
                <a:spcPts val="0"/>
              </a:spcAft>
              <a:buClr>
                <a:schemeClr val="dk1"/>
              </a:buClr>
              <a:buSzPts val="605"/>
              <a:buFont typeface="Arial"/>
              <a:buNone/>
            </a:pPr>
            <a:r>
              <a:rPr b="1" lang="en" sz="905">
                <a:solidFill>
                  <a:schemeClr val="dk1"/>
                </a:solidFill>
              </a:rPr>
              <a:t>Level 4: Elevated Performance Level</a:t>
            </a:r>
            <a:endParaRPr b="1" sz="905">
              <a:solidFill>
                <a:schemeClr val="dk1"/>
              </a:solidFill>
            </a:endParaRPr>
          </a:p>
          <a:p>
            <a:pPr indent="0" lvl="0" marL="457200" rtl="0" algn="l">
              <a:lnSpc>
                <a:spcPct val="95000"/>
              </a:lnSpc>
              <a:spcBef>
                <a:spcPts val="1200"/>
              </a:spcBef>
              <a:spcAft>
                <a:spcPts val="0"/>
              </a:spcAft>
              <a:buClr>
                <a:schemeClr val="dk1"/>
              </a:buClr>
              <a:buSzPts val="605"/>
              <a:buFont typeface="Arial"/>
              <a:buNone/>
            </a:pPr>
            <a:r>
              <a:rPr lang="en" sz="905">
                <a:solidFill>
                  <a:schemeClr val="dk1"/>
                </a:solidFill>
              </a:rPr>
              <a:t>Demonstrates comprehensive and nuanced understanding. Clearly articulates complexities, interdependencies, and broader impacts. Identifies gaps in existing knowledge and potential areas for advancement. Employs critical thinking to question assumptions and explore alternative perspectives.</a:t>
            </a:r>
            <a:endParaRPr sz="905">
              <a:solidFill>
                <a:schemeClr val="dk1"/>
              </a:solidFill>
            </a:endParaRPr>
          </a:p>
          <a:p>
            <a:pPr indent="0" lvl="0" marL="0" rtl="0" algn="l">
              <a:lnSpc>
                <a:spcPct val="95000"/>
              </a:lnSpc>
              <a:spcBef>
                <a:spcPts val="1200"/>
              </a:spcBef>
              <a:spcAft>
                <a:spcPts val="0"/>
              </a:spcAft>
              <a:buClr>
                <a:schemeClr val="dk1"/>
              </a:buClr>
              <a:buSzPts val="605"/>
              <a:buFont typeface="Arial"/>
              <a:buNone/>
            </a:pPr>
            <a:r>
              <a:rPr b="1" lang="en" sz="905">
                <a:solidFill>
                  <a:schemeClr val="dk1"/>
                </a:solidFill>
              </a:rPr>
              <a:t>Level 5: Exceptional</a:t>
            </a:r>
            <a:r>
              <a:rPr b="1" lang="en" sz="900">
                <a:solidFill>
                  <a:schemeClr val="dk1"/>
                </a:solidFill>
              </a:rPr>
              <a:t> Performance Level</a:t>
            </a:r>
            <a:endParaRPr b="1" sz="905">
              <a:solidFill>
                <a:schemeClr val="dk1"/>
              </a:solidFill>
            </a:endParaRPr>
          </a:p>
          <a:p>
            <a:pPr indent="0" lvl="0" marL="457200" rtl="0" algn="l">
              <a:lnSpc>
                <a:spcPct val="95000"/>
              </a:lnSpc>
              <a:spcBef>
                <a:spcPts val="1200"/>
              </a:spcBef>
              <a:spcAft>
                <a:spcPts val="1200"/>
              </a:spcAft>
              <a:buSzPts val="605"/>
              <a:buNone/>
            </a:pPr>
            <a:r>
              <a:rPr lang="en" sz="905">
                <a:solidFill>
                  <a:schemeClr val="dk1"/>
                </a:solidFill>
              </a:rPr>
              <a:t>Showcases exceptional insight into the problem. Connects it to a broad spectrum of theories and practices. Anticipates future challenges and opportunities. Contributes original thoughts that shape understanding within the field. Influences how the problem is perceived and addressed.</a:t>
            </a:r>
            <a:endParaRPr sz="129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Clr>
                <a:schemeClr val="dk1"/>
              </a:buClr>
              <a:buSzPts val="1100"/>
              <a:buFont typeface="Arial"/>
              <a:buNone/>
            </a:pPr>
            <a:r>
              <a:rPr b="1" lang="en" sz="1800"/>
              <a:t>Literature Review</a:t>
            </a:r>
            <a:endParaRPr sz="1800"/>
          </a:p>
        </p:txBody>
      </p:sp>
      <p:sp>
        <p:nvSpPr>
          <p:cNvPr id="177" name="Google Shape;177;p28"/>
          <p:cNvSpPr txBox="1"/>
          <p:nvPr>
            <p:ph idx="1" type="body"/>
          </p:nvPr>
        </p:nvSpPr>
        <p:spPr>
          <a:xfrm>
            <a:off x="311700" y="96852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sz="900">
                <a:solidFill>
                  <a:schemeClr val="dk1"/>
                </a:solidFill>
              </a:rPr>
              <a:t>Level 1: Unsatisfactory Performance</a:t>
            </a:r>
            <a:endParaRPr b="1" sz="900">
              <a:solidFill>
                <a:schemeClr val="dk1"/>
              </a:solidFill>
            </a:endParaRPr>
          </a:p>
          <a:p>
            <a:pPr indent="0" lvl="0" marL="457200" rtl="0" algn="l">
              <a:spcBef>
                <a:spcPts val="1200"/>
              </a:spcBef>
              <a:spcAft>
                <a:spcPts val="0"/>
              </a:spcAft>
              <a:buClr>
                <a:schemeClr val="dk1"/>
              </a:buClr>
              <a:buSzPts val="1100"/>
              <a:buFont typeface="Arial"/>
              <a:buNone/>
            </a:pPr>
            <a:r>
              <a:rPr lang="en" sz="900">
                <a:solidFill>
                  <a:schemeClr val="dk1"/>
                </a:solidFill>
              </a:rPr>
              <a:t>Presents minimal or irrelevant literature. Sources are outdated, non-rigorous, or inappropriate. Fails to include key studies or influential authors. Does not demonstrate understanding of the existing research landscape.</a:t>
            </a:r>
            <a:endParaRPr sz="900">
              <a:solidFill>
                <a:schemeClr val="dk1"/>
              </a:solidFill>
            </a:endParaRPr>
          </a:p>
          <a:p>
            <a:pPr indent="0" lvl="0" marL="0" rtl="0" algn="l">
              <a:spcBef>
                <a:spcPts val="1200"/>
              </a:spcBef>
              <a:spcAft>
                <a:spcPts val="0"/>
              </a:spcAft>
              <a:buClr>
                <a:schemeClr val="dk1"/>
              </a:buClr>
              <a:buSzPts val="1100"/>
              <a:buFont typeface="Arial"/>
              <a:buNone/>
            </a:pPr>
            <a:r>
              <a:rPr b="1" lang="en" sz="900">
                <a:solidFill>
                  <a:schemeClr val="dk1"/>
                </a:solidFill>
              </a:rPr>
              <a:t>Level 2: </a:t>
            </a:r>
            <a:r>
              <a:rPr b="1" lang="en" sz="905">
                <a:solidFill>
                  <a:schemeClr val="dk1"/>
                </a:solidFill>
              </a:rPr>
              <a:t>Basic Performance Level</a:t>
            </a:r>
            <a:endParaRPr b="1" sz="900">
              <a:solidFill>
                <a:schemeClr val="dk1"/>
              </a:solidFill>
            </a:endParaRPr>
          </a:p>
          <a:p>
            <a:pPr indent="0" lvl="0" marL="457200" rtl="0" algn="l">
              <a:spcBef>
                <a:spcPts val="1200"/>
              </a:spcBef>
              <a:spcAft>
                <a:spcPts val="0"/>
              </a:spcAft>
              <a:buClr>
                <a:schemeClr val="dk1"/>
              </a:buClr>
              <a:buSzPts val="1100"/>
              <a:buFont typeface="Arial"/>
              <a:buNone/>
            </a:pPr>
            <a:r>
              <a:rPr lang="en" sz="900">
                <a:solidFill>
                  <a:schemeClr val="dk1"/>
                </a:solidFill>
              </a:rPr>
              <a:t>Includes a basic selection of literature using general sources. References some relevant works but misses significant studies. Shows limited ability to assess source credibility. Relies heavily on textbooks or secondary summaries instead of primary research articles.</a:t>
            </a:r>
            <a:endParaRPr sz="900">
              <a:solidFill>
                <a:schemeClr val="dk1"/>
              </a:solidFill>
            </a:endParaRPr>
          </a:p>
          <a:p>
            <a:pPr indent="0" lvl="0" marL="0" rtl="0" algn="l">
              <a:spcBef>
                <a:spcPts val="1200"/>
              </a:spcBef>
              <a:spcAft>
                <a:spcPts val="0"/>
              </a:spcAft>
              <a:buNone/>
            </a:pPr>
            <a:r>
              <a:rPr b="1" lang="en" sz="900">
                <a:solidFill>
                  <a:schemeClr val="dk1"/>
                </a:solidFill>
              </a:rPr>
              <a:t>Level 3: I</a:t>
            </a:r>
            <a:r>
              <a:rPr b="1" lang="en" sz="905">
                <a:solidFill>
                  <a:schemeClr val="dk1"/>
                </a:solidFill>
              </a:rPr>
              <a:t>ntermediate Performance Level</a:t>
            </a:r>
            <a:endParaRPr b="1" sz="900">
              <a:solidFill>
                <a:schemeClr val="dk1"/>
              </a:solidFill>
            </a:endParaRPr>
          </a:p>
          <a:p>
            <a:pPr indent="0" lvl="0" marL="457200" rtl="0" algn="l">
              <a:spcBef>
                <a:spcPts val="1200"/>
              </a:spcBef>
              <a:spcAft>
                <a:spcPts val="0"/>
              </a:spcAft>
              <a:buClr>
                <a:schemeClr val="dk1"/>
              </a:buClr>
              <a:buSzPts val="1100"/>
              <a:buFont typeface="Arial"/>
              <a:buNone/>
            </a:pPr>
            <a:r>
              <a:rPr lang="en" sz="900">
                <a:solidFill>
                  <a:schemeClr val="dk1"/>
                </a:solidFill>
              </a:rPr>
              <a:t>Provides a well-rounded review, referencing key studies and prominent authors. Utilizes appropriate collections to source relevant and credible rigorous articles. Critically assesses and synthesizes information from multiple sources. Identifies main themes and gaps in the literature.</a:t>
            </a:r>
            <a:endParaRPr sz="900">
              <a:solidFill>
                <a:schemeClr val="dk1"/>
              </a:solidFill>
            </a:endParaRPr>
          </a:p>
          <a:p>
            <a:pPr indent="0" lvl="0" marL="0" rtl="0" algn="l">
              <a:spcBef>
                <a:spcPts val="1200"/>
              </a:spcBef>
              <a:spcAft>
                <a:spcPts val="0"/>
              </a:spcAft>
              <a:buNone/>
            </a:pPr>
            <a:r>
              <a:rPr b="1" lang="en" sz="900">
                <a:solidFill>
                  <a:schemeClr val="dk1"/>
                </a:solidFill>
              </a:rPr>
              <a:t>Level 4: </a:t>
            </a:r>
            <a:r>
              <a:rPr b="1" lang="en" sz="905">
                <a:solidFill>
                  <a:schemeClr val="dk1"/>
                </a:solidFill>
              </a:rPr>
              <a:t>Elevated Performance Level</a:t>
            </a:r>
            <a:endParaRPr b="1" sz="900">
              <a:solidFill>
                <a:schemeClr val="dk1"/>
              </a:solidFill>
            </a:endParaRPr>
          </a:p>
          <a:p>
            <a:pPr indent="0" lvl="0" marL="457200" rtl="0" algn="l">
              <a:spcBef>
                <a:spcPts val="1200"/>
              </a:spcBef>
              <a:spcAft>
                <a:spcPts val="0"/>
              </a:spcAft>
              <a:buClr>
                <a:schemeClr val="dk1"/>
              </a:buClr>
              <a:buSzPts val="1100"/>
              <a:buFont typeface="Arial"/>
              <a:buNone/>
            </a:pPr>
            <a:r>
              <a:rPr lang="en" sz="900">
                <a:solidFill>
                  <a:schemeClr val="dk1"/>
                </a:solidFill>
              </a:rPr>
              <a:t>Delivers a comprehensive literature review, including foundational works and the latest research. Synthesizes information to identify inconsistencies and debates within the field. Integrates interdisciplinary sources where appropriate. Evaluates methodologies and theoretical frameworks critically.</a:t>
            </a:r>
            <a:endParaRPr sz="900">
              <a:solidFill>
                <a:schemeClr val="dk1"/>
              </a:solidFill>
            </a:endParaRPr>
          </a:p>
          <a:p>
            <a:pPr indent="0" lvl="0" marL="0" rtl="0" algn="l">
              <a:spcBef>
                <a:spcPts val="1200"/>
              </a:spcBef>
              <a:spcAft>
                <a:spcPts val="0"/>
              </a:spcAft>
              <a:buNone/>
            </a:pPr>
            <a:r>
              <a:rPr b="1" lang="en" sz="900">
                <a:solidFill>
                  <a:schemeClr val="dk1"/>
                </a:solidFill>
              </a:rPr>
              <a:t>Level 5: </a:t>
            </a:r>
            <a:r>
              <a:rPr b="1" lang="en" sz="905">
                <a:solidFill>
                  <a:schemeClr val="dk1"/>
                </a:solidFill>
              </a:rPr>
              <a:t>Exceptional</a:t>
            </a:r>
            <a:r>
              <a:rPr b="1" lang="en" sz="900">
                <a:solidFill>
                  <a:schemeClr val="dk1"/>
                </a:solidFill>
              </a:rPr>
              <a:t> Performance Level</a:t>
            </a:r>
            <a:endParaRPr b="1" sz="900">
              <a:solidFill>
                <a:schemeClr val="dk1"/>
              </a:solidFill>
            </a:endParaRPr>
          </a:p>
          <a:p>
            <a:pPr indent="0" lvl="0" marL="457200" rtl="0" algn="l">
              <a:spcBef>
                <a:spcPts val="1200"/>
              </a:spcBef>
              <a:spcAft>
                <a:spcPts val="1200"/>
              </a:spcAft>
              <a:buClr>
                <a:schemeClr val="dk1"/>
              </a:buClr>
              <a:buSzPts val="1100"/>
              <a:buFont typeface="Arial"/>
              <a:buNone/>
            </a:pPr>
            <a:r>
              <a:rPr lang="en" sz="900">
                <a:solidFill>
                  <a:schemeClr val="dk1"/>
                </a:solidFill>
              </a:rPr>
              <a:t>Exhibits exhaustive knowledge of the literature, including emerging and obscure works. Establishes connections across fields to provide innovative perspectives. The review contributes new insights or proposes novel frameworks. Influences future research directions through synthesis provided.</a:t>
            </a:r>
            <a:endParaRPr sz="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Clr>
                <a:schemeClr val="dk1"/>
              </a:buClr>
              <a:buSzPts val="1100"/>
              <a:buFont typeface="Arial"/>
              <a:buNone/>
            </a:pPr>
            <a:r>
              <a:rPr b="1" lang="en" sz="1800"/>
              <a:t>Hypothesis Generation</a:t>
            </a:r>
            <a:endParaRPr sz="1800"/>
          </a:p>
        </p:txBody>
      </p:sp>
      <p:sp>
        <p:nvSpPr>
          <p:cNvPr id="183" name="Google Shape;183;p29"/>
          <p:cNvSpPr txBox="1"/>
          <p:nvPr>
            <p:ph idx="1" type="body"/>
          </p:nvPr>
        </p:nvSpPr>
        <p:spPr>
          <a:xfrm>
            <a:off x="311700" y="1049450"/>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sz="900">
                <a:solidFill>
                  <a:schemeClr val="dk1"/>
                </a:solidFill>
              </a:rPr>
              <a:t>Level 1: Unsatisfactory Performance</a:t>
            </a:r>
            <a:endParaRPr b="1" sz="900">
              <a:solidFill>
                <a:schemeClr val="dk1"/>
              </a:solidFill>
            </a:endParaRPr>
          </a:p>
          <a:p>
            <a:pPr indent="0" lvl="0" marL="457200" rtl="0" algn="l">
              <a:spcBef>
                <a:spcPts val="1200"/>
              </a:spcBef>
              <a:spcAft>
                <a:spcPts val="0"/>
              </a:spcAft>
              <a:buClr>
                <a:schemeClr val="dk1"/>
              </a:buClr>
              <a:buSzPts val="1100"/>
              <a:buFont typeface="Arial"/>
              <a:buNone/>
            </a:pPr>
            <a:r>
              <a:rPr lang="en" sz="900">
                <a:solidFill>
                  <a:schemeClr val="dk1"/>
                </a:solidFill>
              </a:rPr>
              <a:t>Does not formulate a clear hypothesis or research question. Ideas are vague, unfocused, or untestable. Shows little connection to the problem or literature. Lacks originality and understanding of research fundamentals.</a:t>
            </a:r>
            <a:endParaRPr sz="900">
              <a:solidFill>
                <a:schemeClr val="dk1"/>
              </a:solidFill>
            </a:endParaRPr>
          </a:p>
          <a:p>
            <a:pPr indent="0" lvl="0" marL="0" rtl="0" algn="l">
              <a:spcBef>
                <a:spcPts val="1200"/>
              </a:spcBef>
              <a:spcAft>
                <a:spcPts val="0"/>
              </a:spcAft>
              <a:buClr>
                <a:schemeClr val="dk1"/>
              </a:buClr>
              <a:buSzPts val="1100"/>
              <a:buFont typeface="Arial"/>
              <a:buNone/>
            </a:pPr>
            <a:r>
              <a:rPr b="1" lang="en" sz="900">
                <a:solidFill>
                  <a:schemeClr val="dk1"/>
                </a:solidFill>
              </a:rPr>
              <a:t>Level 2: </a:t>
            </a:r>
            <a:r>
              <a:rPr b="1" lang="en" sz="905">
                <a:solidFill>
                  <a:schemeClr val="dk1"/>
                </a:solidFill>
              </a:rPr>
              <a:t>Basic Performance Level</a:t>
            </a:r>
            <a:endParaRPr b="1" sz="900">
              <a:solidFill>
                <a:schemeClr val="dk1"/>
              </a:solidFill>
            </a:endParaRPr>
          </a:p>
          <a:p>
            <a:pPr indent="0" lvl="0" marL="457200" rtl="0" algn="l">
              <a:spcBef>
                <a:spcPts val="1200"/>
              </a:spcBef>
              <a:spcAft>
                <a:spcPts val="0"/>
              </a:spcAft>
              <a:buClr>
                <a:schemeClr val="dk1"/>
              </a:buClr>
              <a:buSzPts val="1100"/>
              <a:buFont typeface="Arial"/>
              <a:buNone/>
            </a:pPr>
            <a:r>
              <a:rPr lang="en" sz="900">
                <a:solidFill>
                  <a:schemeClr val="dk1"/>
                </a:solidFill>
              </a:rPr>
              <a:t>Develops a basic hypothesis or question that addresses the problem superficially. May lack depth or originality. Testable but not well-aligned with theoretical frameworks. Requires refinement to clarify variables and scope.</a:t>
            </a:r>
            <a:endParaRPr sz="900">
              <a:solidFill>
                <a:schemeClr val="dk1"/>
              </a:solidFill>
            </a:endParaRPr>
          </a:p>
          <a:p>
            <a:pPr indent="0" lvl="0" marL="0" rtl="0" algn="l">
              <a:spcBef>
                <a:spcPts val="1200"/>
              </a:spcBef>
              <a:spcAft>
                <a:spcPts val="0"/>
              </a:spcAft>
              <a:buClr>
                <a:schemeClr val="dk1"/>
              </a:buClr>
              <a:buSzPts val="1100"/>
              <a:buFont typeface="Arial"/>
              <a:buNone/>
            </a:pPr>
            <a:r>
              <a:rPr b="1" lang="en" sz="900">
                <a:solidFill>
                  <a:schemeClr val="dk1"/>
                </a:solidFill>
              </a:rPr>
              <a:t>Level 3: I</a:t>
            </a:r>
            <a:r>
              <a:rPr b="1" lang="en" sz="905">
                <a:solidFill>
                  <a:schemeClr val="dk1"/>
                </a:solidFill>
              </a:rPr>
              <a:t>ntermediate Performance Level</a:t>
            </a:r>
            <a:endParaRPr b="1" sz="900">
              <a:solidFill>
                <a:schemeClr val="dk1"/>
              </a:solidFill>
            </a:endParaRPr>
          </a:p>
          <a:p>
            <a:pPr indent="0" lvl="0" marL="457200" rtl="0" algn="l">
              <a:spcBef>
                <a:spcPts val="1200"/>
              </a:spcBef>
              <a:spcAft>
                <a:spcPts val="0"/>
              </a:spcAft>
              <a:buClr>
                <a:schemeClr val="dk1"/>
              </a:buClr>
              <a:buSzPts val="1100"/>
              <a:buFont typeface="Arial"/>
              <a:buNone/>
            </a:pPr>
            <a:r>
              <a:rPr lang="en" sz="900">
                <a:solidFill>
                  <a:schemeClr val="dk1"/>
                </a:solidFill>
              </a:rPr>
              <a:t>Constructs a clear, focused, and testable hypothesis or question grounded in literature. Demonstrates originality and relevance. Defines variables and anticipated relationships. Aligns with established theories and concepts.</a:t>
            </a:r>
            <a:endParaRPr sz="900">
              <a:solidFill>
                <a:schemeClr val="dk1"/>
              </a:solidFill>
            </a:endParaRPr>
          </a:p>
          <a:p>
            <a:pPr indent="0" lvl="0" marL="0" rtl="0" algn="l">
              <a:spcBef>
                <a:spcPts val="1200"/>
              </a:spcBef>
              <a:spcAft>
                <a:spcPts val="0"/>
              </a:spcAft>
              <a:buClr>
                <a:schemeClr val="dk1"/>
              </a:buClr>
              <a:buSzPts val="1100"/>
              <a:buFont typeface="Arial"/>
              <a:buNone/>
            </a:pPr>
            <a:r>
              <a:rPr b="1" lang="en" sz="900">
                <a:solidFill>
                  <a:schemeClr val="dk1"/>
                </a:solidFill>
              </a:rPr>
              <a:t>Level 4:  </a:t>
            </a:r>
            <a:r>
              <a:rPr b="1" lang="en" sz="905">
                <a:solidFill>
                  <a:schemeClr val="dk1"/>
                </a:solidFill>
              </a:rPr>
              <a:t>Elevated Performance Level</a:t>
            </a:r>
            <a:endParaRPr b="1" sz="900">
              <a:solidFill>
                <a:schemeClr val="dk1"/>
              </a:solidFill>
            </a:endParaRPr>
          </a:p>
          <a:p>
            <a:pPr indent="0" lvl="0" marL="457200" rtl="0" algn="l">
              <a:spcBef>
                <a:spcPts val="1200"/>
              </a:spcBef>
              <a:spcAft>
                <a:spcPts val="0"/>
              </a:spcAft>
              <a:buClr>
                <a:schemeClr val="dk1"/>
              </a:buClr>
              <a:buSzPts val="1100"/>
              <a:buFont typeface="Arial"/>
              <a:buNone/>
            </a:pPr>
            <a:r>
              <a:rPr lang="en" sz="900">
                <a:solidFill>
                  <a:schemeClr val="dk1"/>
                </a:solidFill>
              </a:rPr>
              <a:t>Generates sophisticated hypotheses or questions addressing gaps or controversies. Shows creativity and deep theoretical understanding. Considers alternative outcomes and implications. Potential to advance knowledge significantly.</a:t>
            </a:r>
            <a:endParaRPr sz="900">
              <a:solidFill>
                <a:schemeClr val="dk1"/>
              </a:solidFill>
            </a:endParaRPr>
          </a:p>
          <a:p>
            <a:pPr indent="0" lvl="0" marL="0" rtl="0" algn="l">
              <a:spcBef>
                <a:spcPts val="1200"/>
              </a:spcBef>
              <a:spcAft>
                <a:spcPts val="0"/>
              </a:spcAft>
              <a:buClr>
                <a:schemeClr val="dk1"/>
              </a:buClr>
              <a:buSzPts val="1100"/>
              <a:buFont typeface="Arial"/>
              <a:buNone/>
            </a:pPr>
            <a:r>
              <a:rPr b="1" lang="en" sz="900">
                <a:solidFill>
                  <a:schemeClr val="dk1"/>
                </a:solidFill>
              </a:rPr>
              <a:t>Level 5: </a:t>
            </a:r>
            <a:r>
              <a:rPr b="1" lang="en" sz="905">
                <a:solidFill>
                  <a:schemeClr val="dk1"/>
                </a:solidFill>
              </a:rPr>
              <a:t>Exceptional</a:t>
            </a:r>
            <a:r>
              <a:rPr b="1" lang="en" sz="900">
                <a:solidFill>
                  <a:schemeClr val="dk1"/>
                </a:solidFill>
              </a:rPr>
              <a:t> Performance Level</a:t>
            </a:r>
            <a:endParaRPr b="1" sz="900">
              <a:solidFill>
                <a:schemeClr val="dk1"/>
              </a:solidFill>
            </a:endParaRPr>
          </a:p>
          <a:p>
            <a:pPr indent="0" lvl="0" marL="457200" rtl="0" algn="l">
              <a:spcBef>
                <a:spcPts val="1200"/>
              </a:spcBef>
              <a:spcAft>
                <a:spcPts val="1200"/>
              </a:spcAft>
              <a:buClr>
                <a:schemeClr val="dk1"/>
              </a:buClr>
              <a:buSzPts val="1100"/>
              <a:buFont typeface="Arial"/>
              <a:buNone/>
            </a:pPr>
            <a:r>
              <a:rPr lang="en" sz="900">
                <a:solidFill>
                  <a:schemeClr val="dk1"/>
                </a:solidFill>
              </a:rPr>
              <a:t>Formulates innovative, groundbreaking hypotheses or questions challenging existing paradigms. Reflects profound understanding of the field's trajectory. Proposals are influential, setting new research directions and reshaping the discipline.</a:t>
            </a:r>
            <a:endParaRPr sz="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None/>
            </a:pPr>
            <a:r>
              <a:rPr b="1" lang="en" sz="1800"/>
              <a:t>Methodology Planning/Experiment Design</a:t>
            </a:r>
            <a:endParaRPr sz="1800"/>
          </a:p>
        </p:txBody>
      </p:sp>
      <p:sp>
        <p:nvSpPr>
          <p:cNvPr id="189" name="Google Shape;189;p30"/>
          <p:cNvSpPr txBox="1"/>
          <p:nvPr>
            <p:ph idx="1" type="body"/>
          </p:nvPr>
        </p:nvSpPr>
        <p:spPr>
          <a:xfrm>
            <a:off x="311700" y="1049450"/>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sz="900">
                <a:solidFill>
                  <a:schemeClr val="dk1"/>
                </a:solidFill>
              </a:rPr>
              <a:t>Level 1: Unsatisfactory Performance</a:t>
            </a:r>
            <a:endParaRPr b="1" sz="900">
              <a:solidFill>
                <a:schemeClr val="dk1"/>
              </a:solidFill>
            </a:endParaRPr>
          </a:p>
          <a:p>
            <a:pPr indent="0" lvl="0" marL="457200" rtl="0" algn="l">
              <a:spcBef>
                <a:spcPts val="1200"/>
              </a:spcBef>
              <a:spcAft>
                <a:spcPts val="0"/>
              </a:spcAft>
              <a:buClr>
                <a:schemeClr val="dk1"/>
              </a:buClr>
              <a:buSzPts val="1100"/>
              <a:buFont typeface="Arial"/>
              <a:buNone/>
            </a:pPr>
            <a:r>
              <a:rPr lang="en" sz="900">
                <a:solidFill>
                  <a:schemeClr val="dk1"/>
                </a:solidFill>
              </a:rPr>
              <a:t>Provides no plan or an incoherent, impractical one. Fails to address methodological considerations. Omits critical components like objectives or procedures. Neglects ethical, practical, or logistical factors.</a:t>
            </a:r>
            <a:endParaRPr sz="900">
              <a:solidFill>
                <a:schemeClr val="dk1"/>
              </a:solidFill>
            </a:endParaRPr>
          </a:p>
          <a:p>
            <a:pPr indent="0" lvl="0" marL="0" rtl="0" algn="l">
              <a:spcBef>
                <a:spcPts val="1200"/>
              </a:spcBef>
              <a:spcAft>
                <a:spcPts val="0"/>
              </a:spcAft>
              <a:buNone/>
            </a:pPr>
            <a:r>
              <a:rPr b="1" lang="en" sz="900">
                <a:solidFill>
                  <a:schemeClr val="dk1"/>
                </a:solidFill>
              </a:rPr>
              <a:t>Level 2: </a:t>
            </a:r>
            <a:r>
              <a:rPr b="1" lang="en" sz="905">
                <a:solidFill>
                  <a:schemeClr val="dk1"/>
                </a:solidFill>
              </a:rPr>
              <a:t>Basic Performance Level</a:t>
            </a:r>
            <a:endParaRPr b="1" sz="900">
              <a:solidFill>
                <a:schemeClr val="dk1"/>
              </a:solidFill>
            </a:endParaRPr>
          </a:p>
          <a:p>
            <a:pPr indent="0" lvl="0" marL="457200" rtl="0" algn="l">
              <a:spcBef>
                <a:spcPts val="1200"/>
              </a:spcBef>
              <a:spcAft>
                <a:spcPts val="0"/>
              </a:spcAft>
              <a:buClr>
                <a:schemeClr val="dk1"/>
              </a:buClr>
              <a:buSzPts val="1100"/>
              <a:buFont typeface="Arial"/>
              <a:buNone/>
            </a:pPr>
            <a:r>
              <a:rPr lang="en" sz="900">
                <a:solidFill>
                  <a:schemeClr val="dk1"/>
                </a:solidFill>
              </a:rPr>
              <a:t>Outlines a basic plan with general procedures. Lacks detail and may overlook important variables or controls. Doesn't fully consider feasibility or ethics. Requires significant improvement to be viable.</a:t>
            </a:r>
            <a:endParaRPr sz="900">
              <a:solidFill>
                <a:schemeClr val="dk1"/>
              </a:solidFill>
            </a:endParaRPr>
          </a:p>
          <a:p>
            <a:pPr indent="0" lvl="0" marL="0" rtl="0" algn="l">
              <a:spcBef>
                <a:spcPts val="1200"/>
              </a:spcBef>
              <a:spcAft>
                <a:spcPts val="0"/>
              </a:spcAft>
              <a:buClr>
                <a:schemeClr val="dk1"/>
              </a:buClr>
              <a:buSzPts val="1100"/>
              <a:buFont typeface="Arial"/>
              <a:buNone/>
            </a:pPr>
            <a:r>
              <a:rPr b="1" lang="en" sz="900">
                <a:solidFill>
                  <a:schemeClr val="dk1"/>
                </a:solidFill>
              </a:rPr>
              <a:t>Level 3: I</a:t>
            </a:r>
            <a:r>
              <a:rPr b="1" lang="en" sz="905">
                <a:solidFill>
                  <a:schemeClr val="dk1"/>
                </a:solidFill>
              </a:rPr>
              <a:t>ntermediate Performance Level</a:t>
            </a:r>
            <a:endParaRPr b="1" sz="900">
              <a:solidFill>
                <a:schemeClr val="dk1"/>
              </a:solidFill>
            </a:endParaRPr>
          </a:p>
          <a:p>
            <a:pPr indent="0" lvl="0" marL="457200" rtl="0" algn="l">
              <a:spcBef>
                <a:spcPts val="1200"/>
              </a:spcBef>
              <a:spcAft>
                <a:spcPts val="0"/>
              </a:spcAft>
              <a:buClr>
                <a:schemeClr val="dk1"/>
              </a:buClr>
              <a:buSzPts val="1100"/>
              <a:buFont typeface="Arial"/>
              <a:buNone/>
            </a:pPr>
            <a:r>
              <a:rPr lang="en" sz="900">
                <a:solidFill>
                  <a:schemeClr val="dk1"/>
                </a:solidFill>
              </a:rPr>
              <a:t>Develops a detailed, logical plan. Includes appropriate methods, procedures, and resources. Identifies variables, controls, and limitations. Demonstrates understanding of ethical considerations and feasibility.</a:t>
            </a:r>
            <a:endParaRPr sz="900">
              <a:solidFill>
                <a:schemeClr val="dk1"/>
              </a:solidFill>
            </a:endParaRPr>
          </a:p>
          <a:p>
            <a:pPr indent="0" lvl="0" marL="0" rtl="0" algn="l">
              <a:spcBef>
                <a:spcPts val="1200"/>
              </a:spcBef>
              <a:spcAft>
                <a:spcPts val="0"/>
              </a:spcAft>
              <a:buClr>
                <a:schemeClr val="dk1"/>
              </a:buClr>
              <a:buSzPts val="1100"/>
              <a:buFont typeface="Arial"/>
              <a:buNone/>
            </a:pPr>
            <a:r>
              <a:rPr b="1" lang="en" sz="900">
                <a:solidFill>
                  <a:schemeClr val="dk1"/>
                </a:solidFill>
              </a:rPr>
              <a:t>Level 4: </a:t>
            </a:r>
            <a:r>
              <a:rPr b="1" lang="en" sz="905">
                <a:solidFill>
                  <a:schemeClr val="dk1"/>
                </a:solidFill>
              </a:rPr>
              <a:t>levated Performance Level</a:t>
            </a:r>
            <a:endParaRPr b="1" sz="900">
              <a:solidFill>
                <a:schemeClr val="dk1"/>
              </a:solidFill>
            </a:endParaRPr>
          </a:p>
          <a:p>
            <a:pPr indent="0" lvl="0" marL="457200" rtl="0" algn="l">
              <a:spcBef>
                <a:spcPts val="1200"/>
              </a:spcBef>
              <a:spcAft>
                <a:spcPts val="0"/>
              </a:spcAft>
              <a:buClr>
                <a:schemeClr val="dk1"/>
              </a:buClr>
              <a:buSzPts val="1100"/>
              <a:buFont typeface="Arial"/>
              <a:buNone/>
            </a:pPr>
            <a:r>
              <a:rPr lang="en" sz="900">
                <a:solidFill>
                  <a:schemeClr val="dk1"/>
                </a:solidFill>
              </a:rPr>
              <a:t>Crafts a comprehensive, methodologically sound plan integrating advanced techniques. Anticipates challenges and includes contingencies. Ensures rigorous adherence to ethical standards. Potential to yield significant, reliable results.</a:t>
            </a:r>
            <a:endParaRPr sz="900">
              <a:solidFill>
                <a:schemeClr val="dk1"/>
              </a:solidFill>
            </a:endParaRPr>
          </a:p>
          <a:p>
            <a:pPr indent="0" lvl="0" marL="0" rtl="0" algn="l">
              <a:spcBef>
                <a:spcPts val="1200"/>
              </a:spcBef>
              <a:spcAft>
                <a:spcPts val="0"/>
              </a:spcAft>
              <a:buClr>
                <a:schemeClr val="dk1"/>
              </a:buClr>
              <a:buSzPts val="1100"/>
              <a:buFont typeface="Arial"/>
              <a:buNone/>
            </a:pPr>
            <a:r>
              <a:rPr b="1" lang="en" sz="900">
                <a:solidFill>
                  <a:schemeClr val="dk1"/>
                </a:solidFill>
              </a:rPr>
              <a:t>Level 5: </a:t>
            </a:r>
            <a:r>
              <a:rPr b="1" lang="en" sz="905">
                <a:solidFill>
                  <a:schemeClr val="dk1"/>
                </a:solidFill>
              </a:rPr>
              <a:t>Exceptional</a:t>
            </a:r>
            <a:r>
              <a:rPr b="1" lang="en" sz="900">
                <a:solidFill>
                  <a:schemeClr val="dk1"/>
                </a:solidFill>
              </a:rPr>
              <a:t> Performance Level</a:t>
            </a:r>
            <a:endParaRPr b="1" sz="900">
              <a:solidFill>
                <a:schemeClr val="dk1"/>
              </a:solidFill>
            </a:endParaRPr>
          </a:p>
          <a:p>
            <a:pPr indent="0" lvl="0" marL="457200" rtl="0" algn="l">
              <a:spcBef>
                <a:spcPts val="1200"/>
              </a:spcBef>
              <a:spcAft>
                <a:spcPts val="1200"/>
              </a:spcAft>
              <a:buClr>
                <a:schemeClr val="dk1"/>
              </a:buClr>
              <a:buSzPts val="1100"/>
              <a:buFont typeface="Arial"/>
              <a:buNone/>
            </a:pPr>
            <a:r>
              <a:rPr lang="en" sz="900">
                <a:solidFill>
                  <a:schemeClr val="dk1"/>
                </a:solidFill>
              </a:rPr>
              <a:t>Designs an exemplary plan setting new field standards. Incorporates cutting-edge methods and technologies. Optimizes efficiency and effectiveness. May introduce novel methodologies influencing research practices.</a:t>
            </a:r>
            <a:endParaRPr sz="9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Clr>
                <a:schemeClr val="dk1"/>
              </a:buClr>
              <a:buSzPts val="1100"/>
              <a:buFont typeface="Arial"/>
              <a:buNone/>
            </a:pPr>
            <a:r>
              <a:rPr b="1" lang="en" sz="1800"/>
              <a:t>Result Analysis</a:t>
            </a:r>
            <a:endParaRPr sz="1800"/>
          </a:p>
        </p:txBody>
      </p:sp>
      <p:sp>
        <p:nvSpPr>
          <p:cNvPr id="195" name="Google Shape;195;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5000"/>
              </a:lnSpc>
              <a:spcBef>
                <a:spcPts val="1200"/>
              </a:spcBef>
              <a:spcAft>
                <a:spcPts val="0"/>
              </a:spcAft>
              <a:buClr>
                <a:schemeClr val="dk1"/>
              </a:buClr>
              <a:buSzPts val="605"/>
              <a:buFont typeface="Arial"/>
              <a:buNone/>
            </a:pPr>
            <a:r>
              <a:rPr b="1" lang="en" sz="900">
                <a:solidFill>
                  <a:schemeClr val="dk1"/>
                </a:solidFill>
              </a:rPr>
              <a:t>Level 1: Unsatisfactory Performance</a:t>
            </a:r>
            <a:endParaRPr b="1" sz="900">
              <a:solidFill>
                <a:schemeClr val="dk1"/>
              </a:solidFill>
            </a:endParaRPr>
          </a:p>
          <a:p>
            <a:pPr indent="0" lvl="0" marL="457200" rtl="0" algn="l">
              <a:lnSpc>
                <a:spcPct val="105000"/>
              </a:lnSpc>
              <a:spcBef>
                <a:spcPts val="1200"/>
              </a:spcBef>
              <a:spcAft>
                <a:spcPts val="0"/>
              </a:spcAft>
              <a:buClr>
                <a:schemeClr val="dk1"/>
              </a:buClr>
              <a:buSzPts val="605"/>
              <a:buFont typeface="Arial"/>
              <a:buNone/>
            </a:pPr>
            <a:r>
              <a:rPr lang="en" sz="900">
                <a:solidFill>
                  <a:schemeClr val="dk1"/>
                </a:solidFill>
              </a:rPr>
              <a:t>Provides minimal or incorrect analysis. Misinterprets findings or fails to identify key patterns. Does not use appropriate methods. Overlooks anomalies or errors.</a:t>
            </a:r>
            <a:endParaRPr sz="900">
              <a:solidFill>
                <a:schemeClr val="dk1"/>
              </a:solidFill>
            </a:endParaRPr>
          </a:p>
          <a:p>
            <a:pPr indent="0" lvl="0" marL="0" rtl="0" algn="l">
              <a:lnSpc>
                <a:spcPct val="105000"/>
              </a:lnSpc>
              <a:spcBef>
                <a:spcPts val="1200"/>
              </a:spcBef>
              <a:spcAft>
                <a:spcPts val="0"/>
              </a:spcAft>
              <a:buSzPts val="605"/>
              <a:buNone/>
            </a:pPr>
            <a:r>
              <a:rPr b="1" lang="en" sz="900">
                <a:solidFill>
                  <a:schemeClr val="dk1"/>
                </a:solidFill>
              </a:rPr>
              <a:t>Level 2: </a:t>
            </a:r>
            <a:r>
              <a:rPr b="1" lang="en" sz="905">
                <a:solidFill>
                  <a:schemeClr val="dk1"/>
                </a:solidFill>
              </a:rPr>
              <a:t>Basic Performance Level</a:t>
            </a:r>
            <a:endParaRPr b="1" sz="900">
              <a:solidFill>
                <a:schemeClr val="dk1"/>
              </a:solidFill>
            </a:endParaRPr>
          </a:p>
          <a:p>
            <a:pPr indent="0" lvl="0" marL="457200" rtl="0" algn="l">
              <a:lnSpc>
                <a:spcPct val="105000"/>
              </a:lnSpc>
              <a:spcBef>
                <a:spcPts val="1200"/>
              </a:spcBef>
              <a:spcAft>
                <a:spcPts val="0"/>
              </a:spcAft>
              <a:buClr>
                <a:schemeClr val="dk1"/>
              </a:buClr>
              <a:buSzPts val="605"/>
              <a:buFont typeface="Arial"/>
              <a:buNone/>
            </a:pPr>
            <a:r>
              <a:rPr lang="en" sz="900">
                <a:solidFill>
                  <a:schemeClr val="dk1"/>
                </a:solidFill>
              </a:rPr>
              <a:t>Performs basic analysis using standard methods. Identifies some findings but may miss deeper insights. May make calculation or reasoning errors. Restates results without significant insight.</a:t>
            </a:r>
            <a:endParaRPr sz="900">
              <a:solidFill>
                <a:schemeClr val="dk1"/>
              </a:solidFill>
            </a:endParaRPr>
          </a:p>
          <a:p>
            <a:pPr indent="0" lvl="0" marL="0" rtl="0" algn="l">
              <a:lnSpc>
                <a:spcPct val="105000"/>
              </a:lnSpc>
              <a:spcBef>
                <a:spcPts val="1200"/>
              </a:spcBef>
              <a:spcAft>
                <a:spcPts val="0"/>
              </a:spcAft>
              <a:buClr>
                <a:schemeClr val="dk1"/>
              </a:buClr>
              <a:buSzPts val="605"/>
              <a:buFont typeface="Arial"/>
              <a:buNone/>
            </a:pPr>
            <a:r>
              <a:rPr b="1" lang="en" sz="900">
                <a:solidFill>
                  <a:schemeClr val="dk1"/>
                </a:solidFill>
              </a:rPr>
              <a:t>Level 3: I</a:t>
            </a:r>
            <a:r>
              <a:rPr b="1" lang="en" sz="905">
                <a:solidFill>
                  <a:schemeClr val="dk1"/>
                </a:solidFill>
              </a:rPr>
              <a:t>ntermediate Performance Level</a:t>
            </a:r>
            <a:endParaRPr b="1" sz="900">
              <a:solidFill>
                <a:schemeClr val="dk1"/>
              </a:solidFill>
            </a:endParaRPr>
          </a:p>
          <a:p>
            <a:pPr indent="0" lvl="0" marL="457200" rtl="0" algn="l">
              <a:lnSpc>
                <a:spcPct val="105000"/>
              </a:lnSpc>
              <a:spcBef>
                <a:spcPts val="1200"/>
              </a:spcBef>
              <a:spcAft>
                <a:spcPts val="0"/>
              </a:spcAft>
              <a:buClr>
                <a:schemeClr val="dk1"/>
              </a:buClr>
              <a:buSzPts val="605"/>
              <a:buFont typeface="Arial"/>
              <a:buNone/>
            </a:pPr>
            <a:r>
              <a:rPr lang="en" sz="900">
                <a:solidFill>
                  <a:schemeClr val="dk1"/>
                </a:solidFill>
              </a:rPr>
              <a:t>Conducts thorough analysis using appropriate tools. Accurately interprets results, relating them to research questions and literature. Acknowledges limitations and considers alternatives. Demonstrates critical thinking.</a:t>
            </a:r>
            <a:endParaRPr sz="900">
              <a:solidFill>
                <a:schemeClr val="dk1"/>
              </a:solidFill>
            </a:endParaRPr>
          </a:p>
          <a:p>
            <a:pPr indent="0" lvl="0" marL="0" rtl="0" algn="l">
              <a:lnSpc>
                <a:spcPct val="105000"/>
              </a:lnSpc>
              <a:spcBef>
                <a:spcPts val="1200"/>
              </a:spcBef>
              <a:spcAft>
                <a:spcPts val="0"/>
              </a:spcAft>
              <a:buClr>
                <a:schemeClr val="dk1"/>
              </a:buClr>
              <a:buSzPts val="605"/>
              <a:buFont typeface="Arial"/>
              <a:buNone/>
            </a:pPr>
            <a:r>
              <a:rPr b="1" lang="en" sz="900">
                <a:solidFill>
                  <a:schemeClr val="dk1"/>
                </a:solidFill>
              </a:rPr>
              <a:t>Level 4: E</a:t>
            </a:r>
            <a:r>
              <a:rPr b="1" lang="en" sz="905">
                <a:solidFill>
                  <a:schemeClr val="dk1"/>
                </a:solidFill>
              </a:rPr>
              <a:t>levated Performance Level</a:t>
            </a:r>
            <a:endParaRPr b="1" sz="900">
              <a:solidFill>
                <a:schemeClr val="dk1"/>
              </a:solidFill>
            </a:endParaRPr>
          </a:p>
          <a:p>
            <a:pPr indent="0" lvl="0" marL="457200" rtl="0" algn="l">
              <a:lnSpc>
                <a:spcPct val="105000"/>
              </a:lnSpc>
              <a:spcBef>
                <a:spcPts val="1200"/>
              </a:spcBef>
              <a:spcAft>
                <a:spcPts val="0"/>
              </a:spcAft>
              <a:buClr>
                <a:schemeClr val="dk1"/>
              </a:buClr>
              <a:buSzPts val="605"/>
              <a:buFont typeface="Arial"/>
              <a:buNone/>
            </a:pPr>
            <a:r>
              <a:rPr lang="en" sz="900">
                <a:solidFill>
                  <a:schemeClr val="dk1"/>
                </a:solidFill>
              </a:rPr>
              <a:t>Performs sophisticated analysis revealing nuanced insights. Utilizes advanced methods and validates findings. Integrates results with theoretical frameworks. Critically evaluates significance and impact.</a:t>
            </a:r>
            <a:endParaRPr sz="900">
              <a:solidFill>
                <a:schemeClr val="dk1"/>
              </a:solidFill>
            </a:endParaRPr>
          </a:p>
          <a:p>
            <a:pPr indent="0" lvl="0" marL="0" rtl="0" algn="l">
              <a:lnSpc>
                <a:spcPct val="105000"/>
              </a:lnSpc>
              <a:spcBef>
                <a:spcPts val="1200"/>
              </a:spcBef>
              <a:spcAft>
                <a:spcPts val="0"/>
              </a:spcAft>
              <a:buClr>
                <a:schemeClr val="dk1"/>
              </a:buClr>
              <a:buSzPts val="605"/>
              <a:buFont typeface="Arial"/>
              <a:buNone/>
            </a:pPr>
            <a:r>
              <a:rPr b="1" lang="en" sz="900">
                <a:solidFill>
                  <a:schemeClr val="dk1"/>
                </a:solidFill>
              </a:rPr>
              <a:t>Level 5: </a:t>
            </a:r>
            <a:r>
              <a:rPr b="1" lang="en" sz="905">
                <a:solidFill>
                  <a:schemeClr val="dk1"/>
                </a:solidFill>
              </a:rPr>
              <a:t>Exceptional</a:t>
            </a:r>
            <a:r>
              <a:rPr b="1" lang="en" sz="900">
                <a:solidFill>
                  <a:schemeClr val="dk1"/>
                </a:solidFill>
              </a:rPr>
              <a:t> Performance Level</a:t>
            </a:r>
            <a:endParaRPr b="1" sz="900">
              <a:solidFill>
                <a:schemeClr val="dk1"/>
              </a:solidFill>
            </a:endParaRPr>
          </a:p>
          <a:p>
            <a:pPr indent="0" lvl="0" marL="457200" rtl="0" algn="l">
              <a:lnSpc>
                <a:spcPct val="105000"/>
              </a:lnSpc>
              <a:spcBef>
                <a:spcPts val="1200"/>
              </a:spcBef>
              <a:spcAft>
                <a:spcPts val="0"/>
              </a:spcAft>
              <a:buClr>
                <a:schemeClr val="dk1"/>
              </a:buClr>
              <a:buSzPts val="605"/>
              <a:buFont typeface="Arial"/>
              <a:buNone/>
            </a:pPr>
            <a:r>
              <a:rPr lang="en" sz="900">
                <a:solidFill>
                  <a:schemeClr val="dk1"/>
                </a:solidFill>
              </a:rPr>
              <a:t>Provides profound analysis leading to new understandings or discoveries. Develops or applies innovative techniques. Results significantly influence the field. Analysis informs policy, practice, or sets new research agendas.</a:t>
            </a:r>
            <a:endParaRPr sz="900">
              <a:solidFill>
                <a:schemeClr val="dk1"/>
              </a:solidFill>
            </a:endParaRPr>
          </a:p>
          <a:p>
            <a:pPr indent="0" lvl="0" marL="0" rtl="0" algn="l">
              <a:lnSpc>
                <a:spcPct val="105000"/>
              </a:lnSpc>
              <a:spcBef>
                <a:spcPts val="1200"/>
              </a:spcBef>
              <a:spcAft>
                <a:spcPts val="1200"/>
              </a:spcAft>
              <a:buSzPts val="605"/>
              <a:buNone/>
            </a:pPr>
            <a:r>
              <a:t/>
            </a:r>
            <a:endParaRPr sz="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Clr>
                <a:schemeClr val="dk1"/>
              </a:buClr>
              <a:buSzPts val="1100"/>
              <a:buFont typeface="Arial"/>
              <a:buNone/>
            </a:pPr>
            <a:r>
              <a:rPr b="1" lang="en" sz="1800"/>
              <a:t>Conclusion and Implication Generation</a:t>
            </a:r>
            <a:endParaRPr sz="1800"/>
          </a:p>
        </p:txBody>
      </p:sp>
      <p:sp>
        <p:nvSpPr>
          <p:cNvPr id="201" name="Google Shape;201;p32"/>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sz="900">
                <a:solidFill>
                  <a:schemeClr val="dk1"/>
                </a:solidFill>
              </a:rPr>
              <a:t>Level 1: Unsatisfactory Performance</a:t>
            </a:r>
            <a:endParaRPr b="1" sz="900">
              <a:solidFill>
                <a:schemeClr val="dk1"/>
              </a:solidFill>
            </a:endParaRPr>
          </a:p>
          <a:p>
            <a:pPr indent="0" lvl="0" marL="457200" rtl="0" algn="l">
              <a:spcBef>
                <a:spcPts val="1200"/>
              </a:spcBef>
              <a:spcAft>
                <a:spcPts val="0"/>
              </a:spcAft>
              <a:buClr>
                <a:schemeClr val="dk1"/>
              </a:buClr>
              <a:buSzPts val="1100"/>
              <a:buFont typeface="Arial"/>
              <a:buNone/>
            </a:pPr>
            <a:r>
              <a:rPr lang="en" sz="900">
                <a:solidFill>
                  <a:schemeClr val="dk1"/>
                </a:solidFill>
              </a:rPr>
              <a:t>Fails to draw meaningful conclusions or provides unsupported ones. Does not address hypotheses or objectives. Writing is unclear and disorganized. Overlooks broader implications.</a:t>
            </a:r>
            <a:endParaRPr sz="900">
              <a:solidFill>
                <a:schemeClr val="dk1"/>
              </a:solidFill>
            </a:endParaRPr>
          </a:p>
          <a:p>
            <a:pPr indent="0" lvl="0" marL="0" rtl="0" algn="l">
              <a:spcBef>
                <a:spcPts val="1200"/>
              </a:spcBef>
              <a:spcAft>
                <a:spcPts val="0"/>
              </a:spcAft>
              <a:buClr>
                <a:schemeClr val="dk1"/>
              </a:buClr>
              <a:buSzPts val="1100"/>
              <a:buFont typeface="Arial"/>
              <a:buNone/>
            </a:pPr>
            <a:r>
              <a:rPr b="1" lang="en" sz="900">
                <a:solidFill>
                  <a:schemeClr val="dk1"/>
                </a:solidFill>
              </a:rPr>
              <a:t>Level 2: </a:t>
            </a:r>
            <a:r>
              <a:rPr b="1" lang="en" sz="905">
                <a:solidFill>
                  <a:schemeClr val="dk1"/>
                </a:solidFill>
              </a:rPr>
              <a:t>Basic Performance Level</a:t>
            </a:r>
            <a:endParaRPr b="1" sz="900">
              <a:solidFill>
                <a:schemeClr val="dk1"/>
              </a:solidFill>
            </a:endParaRPr>
          </a:p>
          <a:p>
            <a:pPr indent="0" lvl="0" marL="457200" rtl="0" algn="l">
              <a:spcBef>
                <a:spcPts val="1200"/>
              </a:spcBef>
              <a:spcAft>
                <a:spcPts val="0"/>
              </a:spcAft>
              <a:buClr>
                <a:schemeClr val="dk1"/>
              </a:buClr>
              <a:buSzPts val="1100"/>
              <a:buFont typeface="Arial"/>
              <a:buNone/>
            </a:pPr>
            <a:r>
              <a:rPr lang="en" sz="900">
                <a:solidFill>
                  <a:schemeClr val="dk1"/>
                </a:solidFill>
              </a:rPr>
              <a:t>Summarizes findings at a basic level. Conclusions may restate results without deeper insight. Limited discussion of significance or applications. Does not suggest future research directions.</a:t>
            </a:r>
            <a:endParaRPr sz="900">
              <a:solidFill>
                <a:schemeClr val="dk1"/>
              </a:solidFill>
            </a:endParaRPr>
          </a:p>
          <a:p>
            <a:pPr indent="0" lvl="0" marL="0" rtl="0" algn="l">
              <a:spcBef>
                <a:spcPts val="1200"/>
              </a:spcBef>
              <a:spcAft>
                <a:spcPts val="0"/>
              </a:spcAft>
              <a:buClr>
                <a:schemeClr val="dk1"/>
              </a:buClr>
              <a:buSzPts val="1100"/>
              <a:buFont typeface="Arial"/>
              <a:buNone/>
            </a:pPr>
            <a:r>
              <a:rPr b="1" lang="en" sz="900">
                <a:solidFill>
                  <a:schemeClr val="dk1"/>
                </a:solidFill>
              </a:rPr>
              <a:t>Level 3: I</a:t>
            </a:r>
            <a:r>
              <a:rPr b="1" lang="en" sz="905">
                <a:solidFill>
                  <a:schemeClr val="dk1"/>
                </a:solidFill>
              </a:rPr>
              <a:t>ntermediate Performance Level</a:t>
            </a:r>
            <a:endParaRPr b="1" sz="900">
              <a:solidFill>
                <a:schemeClr val="dk1"/>
              </a:solidFill>
            </a:endParaRPr>
          </a:p>
          <a:p>
            <a:pPr indent="0" lvl="0" marL="457200" rtl="0" algn="l">
              <a:spcBef>
                <a:spcPts val="1200"/>
              </a:spcBef>
              <a:spcAft>
                <a:spcPts val="0"/>
              </a:spcAft>
              <a:buClr>
                <a:schemeClr val="dk1"/>
              </a:buClr>
              <a:buSzPts val="1100"/>
              <a:buFont typeface="Arial"/>
              <a:buNone/>
            </a:pPr>
            <a:r>
              <a:rPr lang="en" sz="900">
                <a:solidFill>
                  <a:schemeClr val="dk1"/>
                </a:solidFill>
              </a:rPr>
              <a:t>Draws clear, logical conclusions addressing objectives. Synthesizes findings and discusses significance within the field. Explores potential applications. Suggests areas for future research.</a:t>
            </a:r>
            <a:endParaRPr sz="900">
              <a:solidFill>
                <a:schemeClr val="dk1"/>
              </a:solidFill>
            </a:endParaRPr>
          </a:p>
          <a:p>
            <a:pPr indent="0" lvl="0" marL="0" rtl="0" algn="l">
              <a:spcBef>
                <a:spcPts val="1200"/>
              </a:spcBef>
              <a:spcAft>
                <a:spcPts val="0"/>
              </a:spcAft>
              <a:buClr>
                <a:schemeClr val="dk1"/>
              </a:buClr>
              <a:buSzPts val="1100"/>
              <a:buFont typeface="Arial"/>
              <a:buNone/>
            </a:pPr>
            <a:r>
              <a:rPr b="1" lang="en" sz="900">
                <a:solidFill>
                  <a:schemeClr val="dk1"/>
                </a:solidFill>
              </a:rPr>
              <a:t>Level 4: E</a:t>
            </a:r>
            <a:r>
              <a:rPr b="1" lang="en" sz="905">
                <a:solidFill>
                  <a:schemeClr val="dk1"/>
                </a:solidFill>
              </a:rPr>
              <a:t>levated Performance Level</a:t>
            </a:r>
            <a:endParaRPr b="1" sz="900">
              <a:solidFill>
                <a:schemeClr val="dk1"/>
              </a:solidFill>
            </a:endParaRPr>
          </a:p>
          <a:p>
            <a:pPr indent="0" lvl="0" marL="457200" rtl="0" algn="l">
              <a:spcBef>
                <a:spcPts val="1200"/>
              </a:spcBef>
              <a:spcAft>
                <a:spcPts val="0"/>
              </a:spcAft>
              <a:buClr>
                <a:schemeClr val="dk1"/>
              </a:buClr>
              <a:buSzPts val="1100"/>
              <a:buFont typeface="Arial"/>
              <a:buNone/>
            </a:pPr>
            <a:r>
              <a:rPr lang="en" sz="900">
                <a:solidFill>
                  <a:schemeClr val="dk1"/>
                </a:solidFill>
              </a:rPr>
              <a:t>Crafts comprehensive conclusions integrating findings into broader discourse. Explores theoretical, practical implications in depth. Provides insightful recommendations for further study or practice.</a:t>
            </a:r>
            <a:endParaRPr sz="900">
              <a:solidFill>
                <a:schemeClr val="dk1"/>
              </a:solidFill>
            </a:endParaRPr>
          </a:p>
          <a:p>
            <a:pPr indent="0" lvl="0" marL="0" rtl="0" algn="l">
              <a:spcBef>
                <a:spcPts val="1200"/>
              </a:spcBef>
              <a:spcAft>
                <a:spcPts val="0"/>
              </a:spcAft>
              <a:buClr>
                <a:schemeClr val="dk1"/>
              </a:buClr>
              <a:buSzPts val="1100"/>
              <a:buFont typeface="Arial"/>
              <a:buNone/>
            </a:pPr>
            <a:r>
              <a:rPr b="1" lang="en" sz="900">
                <a:solidFill>
                  <a:schemeClr val="dk1"/>
                </a:solidFill>
              </a:rPr>
              <a:t>Level 5: </a:t>
            </a:r>
            <a:r>
              <a:rPr b="1" lang="en" sz="905">
                <a:solidFill>
                  <a:schemeClr val="dk1"/>
                </a:solidFill>
              </a:rPr>
              <a:t>Exceptional</a:t>
            </a:r>
            <a:r>
              <a:rPr b="1" lang="en" sz="900">
                <a:solidFill>
                  <a:schemeClr val="dk1"/>
                </a:solidFill>
              </a:rPr>
              <a:t> Performance Level</a:t>
            </a:r>
            <a:endParaRPr b="1" sz="900">
              <a:solidFill>
                <a:schemeClr val="dk1"/>
              </a:solidFill>
            </a:endParaRPr>
          </a:p>
          <a:p>
            <a:pPr indent="0" lvl="0" marL="457200" rtl="0" algn="l">
              <a:spcBef>
                <a:spcPts val="1200"/>
              </a:spcBef>
              <a:spcAft>
                <a:spcPts val="0"/>
              </a:spcAft>
              <a:buClr>
                <a:schemeClr val="dk1"/>
              </a:buClr>
              <a:buSzPts val="1100"/>
              <a:buFont typeface="Arial"/>
              <a:buNone/>
            </a:pPr>
            <a:r>
              <a:rPr lang="en" sz="900">
                <a:solidFill>
                  <a:schemeClr val="dk1"/>
                </a:solidFill>
              </a:rPr>
              <a:t>Delivers compelling conclusions redefining understanding of the topic. Articulates transformative impacts on the field. Writing is of publishable quality in prestigious journals. Conclusions influence research agendas and policy decisions.</a:t>
            </a:r>
            <a:endParaRPr sz="900">
              <a:solidFill>
                <a:schemeClr val="dk1"/>
              </a:solidFill>
            </a:endParaRPr>
          </a:p>
          <a:p>
            <a:pPr indent="0" lvl="0" marL="0" rtl="0" algn="l">
              <a:spcBef>
                <a:spcPts val="1200"/>
              </a:spcBef>
              <a:spcAft>
                <a:spcPts val="1200"/>
              </a:spcAft>
              <a:buNone/>
            </a:pPr>
            <a:r>
              <a:t/>
            </a:r>
            <a:endParaRPr sz="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6"/>
          <p:cNvPicPr preferRelativeResize="0"/>
          <p:nvPr/>
        </p:nvPicPr>
        <p:blipFill rotWithShape="1">
          <a:blip r:embed="rId3">
            <a:alphaModFix/>
          </a:blip>
          <a:srcRect b="0" l="0" r="0" t="17938"/>
          <a:stretch/>
        </p:blipFill>
        <p:spPr>
          <a:xfrm>
            <a:off x="707850" y="1697275"/>
            <a:ext cx="7728299" cy="3167425"/>
          </a:xfrm>
          <a:prstGeom prst="rect">
            <a:avLst/>
          </a:prstGeom>
          <a:noFill/>
          <a:ln>
            <a:noFill/>
          </a:ln>
        </p:spPr>
      </p:pic>
      <p:sp>
        <p:nvSpPr>
          <p:cNvPr id="73" name="Google Shape;73;p16"/>
          <p:cNvSpPr txBox="1"/>
          <p:nvPr>
            <p:ph type="title"/>
          </p:nvPr>
        </p:nvSpPr>
        <p:spPr>
          <a:xfrm>
            <a:off x="311700" y="1373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Collection tool</a:t>
            </a:r>
            <a:endParaRPr/>
          </a:p>
        </p:txBody>
      </p:sp>
      <p:sp>
        <p:nvSpPr>
          <p:cNvPr id="74" name="Google Shape;74;p16"/>
          <p:cNvSpPr txBox="1"/>
          <p:nvPr/>
        </p:nvSpPr>
        <p:spPr>
          <a:xfrm>
            <a:off x="870775" y="686300"/>
            <a:ext cx="7534500" cy="3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hlinkClick r:id="rId4"/>
              </a:rPr>
              <a:t>https://tinyurl.com/mr3z93jz</a:t>
            </a:r>
            <a:endParaRPr sz="1800">
              <a:solidFill>
                <a:schemeClr val="dk2"/>
              </a:solidFill>
            </a:endParaRPr>
          </a:p>
          <a:p>
            <a:pPr indent="0" lvl="0" marL="0" rtl="0" algn="l">
              <a:spcBef>
                <a:spcPts val="0"/>
              </a:spcBef>
              <a:spcAft>
                <a:spcPts val="0"/>
              </a:spcAft>
              <a:buNone/>
            </a:pPr>
            <a:r>
              <a:rPr lang="en" sz="1800" u="sng">
                <a:solidFill>
                  <a:schemeClr val="hlink"/>
                </a:solidFill>
                <a:hlinkClick r:id="rId5"/>
              </a:rPr>
              <a:t>https://web.cels.anl.gov/projects/auroragptquestions/ui/labstyle</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75" name="Google Shape;75;p16"/>
          <p:cNvSpPr txBox="1"/>
          <p:nvPr/>
        </p:nvSpPr>
        <p:spPr>
          <a:xfrm>
            <a:off x="-73800" y="2184325"/>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1155CC"/>
                </a:solidFill>
                <a:latin typeface="IBM Plex Mono"/>
                <a:ea typeface="IBM Plex Mono"/>
                <a:cs typeface="IBM Plex Mono"/>
                <a:sym typeface="IBM Plex Mono"/>
              </a:rPr>
              <a:t>Password: </a:t>
            </a:r>
            <a:r>
              <a:rPr lang="en" sz="2800">
                <a:solidFill>
                  <a:srgbClr val="1155CC"/>
                </a:solidFill>
                <a:latin typeface="IBM Plex Mono"/>
                <a:ea typeface="IBM Plex Mono"/>
                <a:cs typeface="IBM Plex Mono"/>
                <a:sym typeface="IBM Plex Mono"/>
              </a:rPr>
              <a:t>anllabstyle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 Access</a:t>
            </a:r>
            <a:endParaRPr/>
          </a:p>
        </p:txBody>
      </p:sp>
      <p:sp>
        <p:nvSpPr>
          <p:cNvPr id="81" name="Google Shape;81;p17"/>
          <p:cNvSpPr txBox="1"/>
          <p:nvPr>
            <p:ph idx="1" type="body"/>
          </p:nvPr>
        </p:nvSpPr>
        <p:spPr>
          <a:xfrm>
            <a:off x="311700" y="1152475"/>
            <a:ext cx="8520600" cy="141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Use whatever commercial or local models you have access to institutionally/individually and are comfortable with</a:t>
            </a:r>
            <a:endParaRPr/>
          </a:p>
          <a:p>
            <a:pPr indent="0" lvl="0" marL="0" rtl="0" algn="l">
              <a:spcBef>
                <a:spcPts val="1200"/>
              </a:spcBef>
              <a:spcAft>
                <a:spcPts val="1200"/>
              </a:spcAft>
              <a:buNone/>
            </a:pPr>
            <a:r>
              <a:rPr lang="en"/>
              <a:t>Free trial for .edu addresses: </a:t>
            </a:r>
            <a:r>
              <a:rPr lang="en" u="sng">
                <a:solidFill>
                  <a:schemeClr val="hlink"/>
                </a:solidFill>
                <a:hlinkClick r:id="rId3"/>
              </a:rPr>
              <a:t>https://gemini.google/students/</a:t>
            </a:r>
            <a:r>
              <a:rPr lang="en"/>
              <a:t> </a:t>
            </a:r>
            <a:endParaRPr/>
          </a:p>
        </p:txBody>
      </p:sp>
      <p:pic>
        <p:nvPicPr>
          <p:cNvPr id="82" name="Google Shape;82;p17" title="Screenshot 2025-07-28 at 4.05.54 PM.png"/>
          <p:cNvPicPr preferRelativeResize="0"/>
          <p:nvPr/>
        </p:nvPicPr>
        <p:blipFill>
          <a:blip r:embed="rId4">
            <a:alphaModFix/>
          </a:blip>
          <a:stretch>
            <a:fillRect/>
          </a:stretch>
        </p:blipFill>
        <p:spPr>
          <a:xfrm>
            <a:off x="1238875" y="2763622"/>
            <a:ext cx="6666250" cy="1816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1373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155CC"/>
                </a:solidFill>
              </a:rPr>
              <a:t>1</a:t>
            </a:r>
            <a:r>
              <a:rPr lang="en"/>
              <a:t> Window for the model, </a:t>
            </a:r>
            <a:r>
              <a:rPr b="1" lang="en">
                <a:solidFill>
                  <a:srgbClr val="1155CC"/>
                </a:solidFill>
              </a:rPr>
              <a:t>1</a:t>
            </a:r>
            <a:r>
              <a:rPr lang="en"/>
              <a:t> Window for the Collection</a:t>
            </a:r>
            <a:endParaRPr/>
          </a:p>
        </p:txBody>
      </p:sp>
      <p:pic>
        <p:nvPicPr>
          <p:cNvPr id="88" name="Google Shape;88;p18"/>
          <p:cNvPicPr preferRelativeResize="0"/>
          <p:nvPr/>
        </p:nvPicPr>
        <p:blipFill>
          <a:blip r:embed="rId3">
            <a:alphaModFix/>
          </a:blip>
          <a:stretch>
            <a:fillRect/>
          </a:stretch>
        </p:blipFill>
        <p:spPr>
          <a:xfrm>
            <a:off x="4923674" y="710000"/>
            <a:ext cx="3585351" cy="4420849"/>
          </a:xfrm>
          <a:prstGeom prst="rect">
            <a:avLst/>
          </a:prstGeom>
          <a:noFill/>
          <a:ln cap="flat" cmpd="sng" w="28575">
            <a:solidFill>
              <a:srgbClr val="1155CC"/>
            </a:solidFill>
            <a:prstDash val="solid"/>
            <a:round/>
            <a:headEnd len="sm" w="sm" type="none"/>
            <a:tailEnd len="sm" w="sm" type="none"/>
          </a:ln>
        </p:spPr>
      </p:pic>
      <p:pic>
        <p:nvPicPr>
          <p:cNvPr id="89" name="Google Shape;89;p18"/>
          <p:cNvPicPr preferRelativeResize="0"/>
          <p:nvPr/>
        </p:nvPicPr>
        <p:blipFill>
          <a:blip r:embed="rId4">
            <a:alphaModFix/>
          </a:blip>
          <a:stretch>
            <a:fillRect/>
          </a:stretch>
        </p:blipFill>
        <p:spPr>
          <a:xfrm>
            <a:off x="548050" y="710000"/>
            <a:ext cx="3815174" cy="4420851"/>
          </a:xfrm>
          <a:prstGeom prst="rect">
            <a:avLst/>
          </a:prstGeom>
          <a:noFill/>
          <a:ln cap="flat" cmpd="sng" w="28575">
            <a:solidFill>
              <a:srgbClr val="1155CC"/>
            </a:solidFill>
            <a:prstDash val="solid"/>
            <a:round/>
            <a:headEnd len="sm" w="sm" type="none"/>
            <a:tailEnd len="sm" w="sm" type="none"/>
          </a:ln>
        </p:spPr>
      </p:pic>
      <p:sp>
        <p:nvSpPr>
          <p:cNvPr id="90" name="Google Shape;90;p18"/>
          <p:cNvSpPr txBox="1"/>
          <p:nvPr/>
        </p:nvSpPr>
        <p:spPr>
          <a:xfrm>
            <a:off x="750275" y="1078525"/>
            <a:ext cx="8423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91" name="Google Shape;91;p18"/>
          <p:cNvSpPr txBox="1"/>
          <p:nvPr/>
        </p:nvSpPr>
        <p:spPr>
          <a:xfrm>
            <a:off x="164125" y="829400"/>
            <a:ext cx="952500" cy="461700"/>
          </a:xfrm>
          <a:prstGeom prst="rect">
            <a:avLst/>
          </a:prstGeom>
          <a:solidFill>
            <a:schemeClr val="lt1"/>
          </a:solidFill>
          <a:ln cap="flat" cmpd="sng" w="28575">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Model</a:t>
            </a:r>
            <a:endParaRPr sz="1800">
              <a:solidFill>
                <a:schemeClr val="dk2"/>
              </a:solidFill>
            </a:endParaRPr>
          </a:p>
        </p:txBody>
      </p:sp>
      <p:sp>
        <p:nvSpPr>
          <p:cNvPr id="92" name="Google Shape;92;p18"/>
          <p:cNvSpPr txBox="1"/>
          <p:nvPr/>
        </p:nvSpPr>
        <p:spPr>
          <a:xfrm>
            <a:off x="7754825" y="829400"/>
            <a:ext cx="1216200" cy="461700"/>
          </a:xfrm>
          <a:prstGeom prst="rect">
            <a:avLst/>
          </a:prstGeom>
          <a:solidFill>
            <a:schemeClr val="lt1"/>
          </a:solidFill>
          <a:ln cap="flat" cmpd="sng" w="28575">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Collection</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1348750" y="137300"/>
            <a:ext cx="748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155CC"/>
                </a:solidFill>
              </a:rPr>
              <a:t>1</a:t>
            </a:r>
            <a:r>
              <a:rPr lang="en"/>
              <a:t> Problem                                 </a:t>
            </a:r>
            <a:r>
              <a:rPr b="1" lang="en">
                <a:solidFill>
                  <a:srgbClr val="1155CC"/>
                </a:solidFill>
              </a:rPr>
              <a:t>1</a:t>
            </a:r>
            <a:r>
              <a:rPr lang="en"/>
              <a:t> Collection</a:t>
            </a:r>
            <a:endParaRPr/>
          </a:p>
        </p:txBody>
      </p:sp>
      <p:pic>
        <p:nvPicPr>
          <p:cNvPr id="98" name="Google Shape;98;p19"/>
          <p:cNvPicPr preferRelativeResize="0"/>
          <p:nvPr/>
        </p:nvPicPr>
        <p:blipFill>
          <a:blip r:embed="rId3">
            <a:alphaModFix/>
          </a:blip>
          <a:stretch>
            <a:fillRect/>
          </a:stretch>
        </p:blipFill>
        <p:spPr>
          <a:xfrm>
            <a:off x="4923674" y="710000"/>
            <a:ext cx="3585351" cy="4420849"/>
          </a:xfrm>
          <a:prstGeom prst="rect">
            <a:avLst/>
          </a:prstGeom>
          <a:noFill/>
          <a:ln cap="flat" cmpd="sng" w="28575">
            <a:solidFill>
              <a:srgbClr val="1155CC"/>
            </a:solidFill>
            <a:prstDash val="solid"/>
            <a:round/>
            <a:headEnd len="sm" w="sm" type="none"/>
            <a:tailEnd len="sm" w="sm" type="none"/>
          </a:ln>
        </p:spPr>
      </p:pic>
      <p:pic>
        <p:nvPicPr>
          <p:cNvPr id="99" name="Google Shape;99;p19"/>
          <p:cNvPicPr preferRelativeResize="0"/>
          <p:nvPr/>
        </p:nvPicPr>
        <p:blipFill>
          <a:blip r:embed="rId4">
            <a:alphaModFix/>
          </a:blip>
          <a:stretch>
            <a:fillRect/>
          </a:stretch>
        </p:blipFill>
        <p:spPr>
          <a:xfrm>
            <a:off x="548050" y="710000"/>
            <a:ext cx="3815174" cy="4420851"/>
          </a:xfrm>
          <a:prstGeom prst="rect">
            <a:avLst/>
          </a:prstGeom>
          <a:noFill/>
          <a:ln cap="flat" cmpd="sng" w="28575">
            <a:solidFill>
              <a:srgbClr val="1155CC"/>
            </a:solidFill>
            <a:prstDash val="solid"/>
            <a:round/>
            <a:headEnd len="sm" w="sm" type="none"/>
            <a:tailEnd len="sm" w="sm" type="none"/>
          </a:ln>
        </p:spPr>
      </p:pic>
      <p:sp>
        <p:nvSpPr>
          <p:cNvPr id="100" name="Google Shape;100;p19"/>
          <p:cNvSpPr txBox="1"/>
          <p:nvPr/>
        </p:nvSpPr>
        <p:spPr>
          <a:xfrm>
            <a:off x="750275" y="1078525"/>
            <a:ext cx="8423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01" name="Google Shape;101;p19"/>
          <p:cNvSpPr txBox="1"/>
          <p:nvPr/>
        </p:nvSpPr>
        <p:spPr>
          <a:xfrm>
            <a:off x="164125" y="829400"/>
            <a:ext cx="1095600" cy="461700"/>
          </a:xfrm>
          <a:prstGeom prst="rect">
            <a:avLst/>
          </a:prstGeom>
          <a:solidFill>
            <a:schemeClr val="lt1"/>
          </a:solidFill>
          <a:ln cap="flat" cmpd="sng" w="28575">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Problem</a:t>
            </a:r>
            <a:endParaRPr sz="1800">
              <a:solidFill>
                <a:schemeClr val="dk2"/>
              </a:solidFill>
            </a:endParaRPr>
          </a:p>
        </p:txBody>
      </p:sp>
      <p:sp>
        <p:nvSpPr>
          <p:cNvPr id="102" name="Google Shape;102;p19"/>
          <p:cNvSpPr txBox="1"/>
          <p:nvPr/>
        </p:nvSpPr>
        <p:spPr>
          <a:xfrm>
            <a:off x="7754825" y="829400"/>
            <a:ext cx="1216200" cy="461700"/>
          </a:xfrm>
          <a:prstGeom prst="rect">
            <a:avLst/>
          </a:prstGeom>
          <a:solidFill>
            <a:schemeClr val="lt1"/>
          </a:solidFill>
          <a:ln cap="flat" cmpd="sng" w="28575">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Collection</a:t>
            </a:r>
            <a:endParaRPr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164125" y="137300"/>
            <a:ext cx="897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Same problem</a:t>
            </a:r>
            <a:r>
              <a:rPr lang="en"/>
              <a:t>/ </a:t>
            </a:r>
            <a:r>
              <a:rPr b="1" lang="en">
                <a:solidFill>
                  <a:srgbClr val="1155CC"/>
                </a:solidFill>
              </a:rPr>
              <a:t>2 </a:t>
            </a:r>
            <a:r>
              <a:rPr lang="en" sz="2200"/>
              <a:t>(or more)</a:t>
            </a:r>
            <a:r>
              <a:rPr lang="en"/>
              <a:t> AI Models → </a:t>
            </a:r>
            <a:r>
              <a:rPr b="1" lang="en">
                <a:solidFill>
                  <a:srgbClr val="1155CC"/>
                </a:solidFill>
              </a:rPr>
              <a:t>2</a:t>
            </a:r>
            <a:r>
              <a:rPr lang="en"/>
              <a:t> </a:t>
            </a:r>
            <a:r>
              <a:rPr lang="en" sz="2244"/>
              <a:t>(or more)</a:t>
            </a:r>
            <a:r>
              <a:rPr lang="en"/>
              <a:t> Collections </a:t>
            </a:r>
            <a:endParaRPr/>
          </a:p>
        </p:txBody>
      </p:sp>
      <p:pic>
        <p:nvPicPr>
          <p:cNvPr id="108" name="Google Shape;108;p20"/>
          <p:cNvPicPr preferRelativeResize="0"/>
          <p:nvPr/>
        </p:nvPicPr>
        <p:blipFill>
          <a:blip r:embed="rId3">
            <a:alphaModFix/>
          </a:blip>
          <a:stretch>
            <a:fillRect/>
          </a:stretch>
        </p:blipFill>
        <p:spPr>
          <a:xfrm>
            <a:off x="4811162" y="1398362"/>
            <a:ext cx="2188488" cy="2698476"/>
          </a:xfrm>
          <a:prstGeom prst="rect">
            <a:avLst/>
          </a:prstGeom>
          <a:noFill/>
          <a:ln cap="flat" cmpd="sng" w="28575">
            <a:solidFill>
              <a:srgbClr val="1155CC"/>
            </a:solidFill>
            <a:prstDash val="solid"/>
            <a:round/>
            <a:headEnd len="sm" w="sm" type="none"/>
            <a:tailEnd len="sm" w="sm" type="none"/>
          </a:ln>
        </p:spPr>
      </p:pic>
      <p:pic>
        <p:nvPicPr>
          <p:cNvPr id="109" name="Google Shape;109;p20"/>
          <p:cNvPicPr preferRelativeResize="0"/>
          <p:nvPr/>
        </p:nvPicPr>
        <p:blipFill>
          <a:blip r:embed="rId4">
            <a:alphaModFix/>
          </a:blip>
          <a:stretch>
            <a:fillRect/>
          </a:stretch>
        </p:blipFill>
        <p:spPr>
          <a:xfrm>
            <a:off x="2218575" y="1398363"/>
            <a:ext cx="2328774" cy="2698476"/>
          </a:xfrm>
          <a:prstGeom prst="rect">
            <a:avLst/>
          </a:prstGeom>
          <a:noFill/>
          <a:ln cap="flat" cmpd="sng" w="28575">
            <a:solidFill>
              <a:srgbClr val="1155CC"/>
            </a:solidFill>
            <a:prstDash val="solid"/>
            <a:round/>
            <a:headEnd len="sm" w="sm" type="none"/>
            <a:tailEnd len="sm" w="sm" type="none"/>
          </a:ln>
        </p:spPr>
      </p:pic>
      <p:sp>
        <p:nvSpPr>
          <p:cNvPr id="110" name="Google Shape;110;p20"/>
          <p:cNvSpPr txBox="1"/>
          <p:nvPr/>
        </p:nvSpPr>
        <p:spPr>
          <a:xfrm>
            <a:off x="1951875" y="1576750"/>
            <a:ext cx="1216200" cy="461700"/>
          </a:xfrm>
          <a:prstGeom prst="rect">
            <a:avLst/>
          </a:prstGeom>
          <a:solidFill>
            <a:schemeClr val="lt1"/>
          </a:solidFill>
          <a:ln cap="flat" cmpd="sng" w="28575">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Model 2</a:t>
            </a:r>
            <a:endParaRPr sz="1800">
              <a:solidFill>
                <a:schemeClr val="dk2"/>
              </a:solidFill>
            </a:endParaRPr>
          </a:p>
        </p:txBody>
      </p:sp>
      <p:sp>
        <p:nvSpPr>
          <p:cNvPr id="111" name="Google Shape;111;p20"/>
          <p:cNvSpPr txBox="1"/>
          <p:nvPr/>
        </p:nvSpPr>
        <p:spPr>
          <a:xfrm>
            <a:off x="6186825" y="1576750"/>
            <a:ext cx="1450800" cy="461700"/>
          </a:xfrm>
          <a:prstGeom prst="rect">
            <a:avLst/>
          </a:prstGeom>
          <a:solidFill>
            <a:schemeClr val="lt1"/>
          </a:solidFill>
          <a:ln cap="flat" cmpd="sng" w="28575">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Collection 2</a:t>
            </a:r>
            <a:endParaRPr sz="1800">
              <a:solidFill>
                <a:schemeClr val="dk2"/>
              </a:solidFill>
            </a:endParaRPr>
          </a:p>
        </p:txBody>
      </p:sp>
      <p:pic>
        <p:nvPicPr>
          <p:cNvPr id="112" name="Google Shape;112;p20"/>
          <p:cNvPicPr preferRelativeResize="0"/>
          <p:nvPr/>
        </p:nvPicPr>
        <p:blipFill>
          <a:blip r:embed="rId3">
            <a:alphaModFix/>
          </a:blip>
          <a:stretch>
            <a:fillRect/>
          </a:stretch>
        </p:blipFill>
        <p:spPr>
          <a:xfrm>
            <a:off x="2941362" y="2656087"/>
            <a:ext cx="2188488" cy="2698476"/>
          </a:xfrm>
          <a:prstGeom prst="rect">
            <a:avLst/>
          </a:prstGeom>
          <a:noFill/>
          <a:ln cap="flat" cmpd="sng" w="28575">
            <a:solidFill>
              <a:srgbClr val="1155CC"/>
            </a:solidFill>
            <a:prstDash val="solid"/>
            <a:round/>
            <a:headEnd len="sm" w="sm" type="none"/>
            <a:tailEnd len="sm" w="sm" type="none"/>
          </a:ln>
        </p:spPr>
      </p:pic>
      <p:pic>
        <p:nvPicPr>
          <p:cNvPr id="113" name="Google Shape;113;p20"/>
          <p:cNvPicPr preferRelativeResize="0"/>
          <p:nvPr/>
        </p:nvPicPr>
        <p:blipFill>
          <a:blip r:embed="rId4">
            <a:alphaModFix/>
          </a:blip>
          <a:stretch>
            <a:fillRect/>
          </a:stretch>
        </p:blipFill>
        <p:spPr>
          <a:xfrm>
            <a:off x="348775" y="2656088"/>
            <a:ext cx="2328774" cy="2698476"/>
          </a:xfrm>
          <a:prstGeom prst="rect">
            <a:avLst/>
          </a:prstGeom>
          <a:noFill/>
          <a:ln cap="flat" cmpd="sng" w="28575">
            <a:solidFill>
              <a:srgbClr val="1155CC"/>
            </a:solidFill>
            <a:prstDash val="solid"/>
            <a:round/>
            <a:headEnd len="sm" w="sm" type="none"/>
            <a:tailEnd len="sm" w="sm" type="none"/>
          </a:ln>
        </p:spPr>
      </p:pic>
      <p:sp>
        <p:nvSpPr>
          <p:cNvPr id="114" name="Google Shape;114;p20"/>
          <p:cNvSpPr txBox="1"/>
          <p:nvPr/>
        </p:nvSpPr>
        <p:spPr>
          <a:xfrm>
            <a:off x="82075" y="2834475"/>
            <a:ext cx="1216200" cy="461700"/>
          </a:xfrm>
          <a:prstGeom prst="rect">
            <a:avLst/>
          </a:prstGeom>
          <a:solidFill>
            <a:schemeClr val="lt1"/>
          </a:solidFill>
          <a:ln cap="flat" cmpd="sng" w="28575">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Model 1</a:t>
            </a:r>
            <a:endParaRPr sz="1800">
              <a:solidFill>
                <a:schemeClr val="dk2"/>
              </a:solidFill>
            </a:endParaRPr>
          </a:p>
        </p:txBody>
      </p:sp>
      <p:sp>
        <p:nvSpPr>
          <p:cNvPr id="115" name="Google Shape;115;p20"/>
          <p:cNvSpPr txBox="1"/>
          <p:nvPr/>
        </p:nvSpPr>
        <p:spPr>
          <a:xfrm>
            <a:off x="4317025" y="2834475"/>
            <a:ext cx="1450800" cy="461700"/>
          </a:xfrm>
          <a:prstGeom prst="rect">
            <a:avLst/>
          </a:prstGeom>
          <a:solidFill>
            <a:schemeClr val="lt1"/>
          </a:solidFill>
          <a:ln cap="flat" cmpd="sng" w="28575">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Collection 1</a:t>
            </a:r>
            <a:endParaRPr sz="1800">
              <a:solidFill>
                <a:schemeClr val="dk2"/>
              </a:solidFill>
            </a:endParaRPr>
          </a:p>
        </p:txBody>
      </p:sp>
      <p:sp>
        <p:nvSpPr>
          <p:cNvPr id="116" name="Google Shape;116;p20"/>
          <p:cNvSpPr txBox="1"/>
          <p:nvPr/>
        </p:nvSpPr>
        <p:spPr>
          <a:xfrm>
            <a:off x="4399075" y="433750"/>
            <a:ext cx="8061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400">
                <a:solidFill>
                  <a:schemeClr val="dk2"/>
                </a:solidFill>
              </a:rPr>
              <a:t>…</a:t>
            </a:r>
            <a:endParaRPr sz="44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151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1155CC"/>
                </a:solidFill>
              </a:rPr>
              <a:t>What to do when stuck? </a:t>
            </a:r>
            <a:endParaRPr>
              <a:solidFill>
                <a:srgbClr val="1155CC"/>
              </a:solidFill>
            </a:endParaRPr>
          </a:p>
        </p:txBody>
      </p:sp>
      <p:sp>
        <p:nvSpPr>
          <p:cNvPr id="122" name="Google Shape;122;p21"/>
          <p:cNvSpPr txBox="1"/>
          <p:nvPr>
            <p:ph idx="1" type="body"/>
          </p:nvPr>
        </p:nvSpPr>
        <p:spPr>
          <a:xfrm>
            <a:off x="311700" y="724650"/>
            <a:ext cx="8520600" cy="389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If the problem is hard enough, at some point, you will not be able to progress anymore.</a:t>
            </a:r>
            <a:endParaRPr sz="1900"/>
          </a:p>
          <a:p>
            <a:pPr indent="0" lvl="0" marL="0" rtl="0" algn="l">
              <a:spcBef>
                <a:spcPts val="1200"/>
              </a:spcBef>
              <a:spcAft>
                <a:spcPts val="0"/>
              </a:spcAft>
              <a:buNone/>
            </a:pPr>
            <a:r>
              <a:rPr lang="en" sz="1900"/>
              <a:t>Different options:</a:t>
            </a:r>
            <a:endParaRPr sz="1900"/>
          </a:p>
          <a:p>
            <a:pPr indent="0" lvl="0" marL="0" rtl="0" algn="l">
              <a:spcBef>
                <a:spcPts val="1200"/>
              </a:spcBef>
              <a:spcAft>
                <a:spcPts val="0"/>
              </a:spcAft>
              <a:buNone/>
            </a:pPr>
            <a:r>
              <a:rPr lang="en" sz="1900"/>
              <a:t>1) Discuss within the group to identify a path forward</a:t>
            </a:r>
            <a:endParaRPr sz="1900"/>
          </a:p>
          <a:p>
            <a:pPr indent="0" lvl="0" marL="0" rtl="0" algn="l">
              <a:spcBef>
                <a:spcPts val="1200"/>
              </a:spcBef>
              <a:spcAft>
                <a:spcPts val="0"/>
              </a:spcAft>
              <a:buNone/>
            </a:pPr>
            <a:r>
              <a:rPr lang="en" sz="1900"/>
              <a:t>2) You know that there is a path forward → orient the model in this direction (a clarification prompt, clarify/reformulate the whole problem, simplify the problem, etc.)</a:t>
            </a:r>
            <a:endParaRPr sz="1900"/>
          </a:p>
          <a:p>
            <a:pPr indent="0" lvl="0" marL="0" rtl="0" algn="l">
              <a:spcBef>
                <a:spcPts val="1200"/>
              </a:spcBef>
              <a:spcAft>
                <a:spcPts val="0"/>
              </a:spcAft>
              <a:buNone/>
            </a:pPr>
            <a:r>
              <a:rPr lang="en" sz="1900"/>
              <a:t>3) To progress, you will need the expertise of another researcher (possibly in another domain) </a:t>
            </a:r>
            <a:endParaRPr sz="1900"/>
          </a:p>
          <a:p>
            <a:pPr indent="0" lvl="0" marL="0" rtl="0" algn="l">
              <a:spcBef>
                <a:spcPts val="1200"/>
              </a:spcBef>
              <a:spcAft>
                <a:spcPts val="0"/>
              </a:spcAft>
              <a:buNone/>
            </a:pPr>
            <a:r>
              <a:rPr lang="en" sz="1900"/>
              <a:t>4) Switch to another problem</a:t>
            </a:r>
            <a:endParaRPr sz="1900"/>
          </a:p>
          <a:p>
            <a:pPr indent="0" lvl="0" marL="0" rtl="0" algn="l">
              <a:spcBef>
                <a:spcPts val="1200"/>
              </a:spcBef>
              <a:spcAft>
                <a:spcPts val="1200"/>
              </a:spcAft>
              <a:buNone/>
            </a:pPr>
            <a:r>
              <a:rPr lang="en" sz="1900"/>
              <a:t> </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216425"/>
            <a:ext cx="8772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1155CC"/>
                </a:solidFill>
              </a:rPr>
              <a:t>No PII (Keep your interactions with the model anonymous.)</a:t>
            </a:r>
            <a:endParaRPr>
              <a:solidFill>
                <a:srgbClr val="1155CC"/>
              </a:solidFill>
            </a:endParaRPr>
          </a:p>
        </p:txBody>
      </p:sp>
      <p:sp>
        <p:nvSpPr>
          <p:cNvPr id="128" name="Google Shape;128;p22"/>
          <p:cNvSpPr txBox="1"/>
          <p:nvPr>
            <p:ph idx="1" type="body"/>
          </p:nvPr>
        </p:nvSpPr>
        <p:spPr>
          <a:xfrm>
            <a:off x="311700" y="863550"/>
            <a:ext cx="8520600" cy="4280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852"/>
              <a:buFont typeface="Arial"/>
              <a:buNone/>
            </a:pPr>
            <a:r>
              <a:rPr lang="en" sz="1523">
                <a:solidFill>
                  <a:srgbClr val="333333"/>
                </a:solidFill>
              </a:rPr>
              <a:t>PII is an individual's first name (or first initial) and last name with any of the following information:</a:t>
            </a:r>
            <a:endParaRPr sz="1523">
              <a:solidFill>
                <a:srgbClr val="333333"/>
              </a:solidFill>
            </a:endParaRPr>
          </a:p>
          <a:p>
            <a:pPr indent="-325358" lvl="0" marL="457200" rtl="0" algn="l">
              <a:lnSpc>
                <a:spcPct val="100000"/>
              </a:lnSpc>
              <a:spcBef>
                <a:spcPts val="2200"/>
              </a:spcBef>
              <a:spcAft>
                <a:spcPts val="0"/>
              </a:spcAft>
              <a:buClr>
                <a:srgbClr val="333333"/>
              </a:buClr>
              <a:buSzPts val="1524"/>
              <a:buChar char="●"/>
            </a:pPr>
            <a:r>
              <a:rPr lang="en" sz="1523">
                <a:solidFill>
                  <a:srgbClr val="333333"/>
                </a:solidFill>
              </a:rPr>
              <a:t>Social Security number</a:t>
            </a:r>
            <a:endParaRPr sz="1523">
              <a:solidFill>
                <a:srgbClr val="333333"/>
              </a:solidFill>
            </a:endParaRPr>
          </a:p>
          <a:p>
            <a:pPr indent="-325358" lvl="0" marL="457200" rtl="0" algn="l">
              <a:lnSpc>
                <a:spcPct val="100000"/>
              </a:lnSpc>
              <a:spcBef>
                <a:spcPts val="0"/>
              </a:spcBef>
              <a:spcAft>
                <a:spcPts val="0"/>
              </a:spcAft>
              <a:buClr>
                <a:srgbClr val="333333"/>
              </a:buClr>
              <a:buSzPts val="1524"/>
              <a:buChar char="●"/>
            </a:pPr>
            <a:r>
              <a:rPr lang="en" sz="1523">
                <a:solidFill>
                  <a:srgbClr val="333333"/>
                </a:solidFill>
              </a:rPr>
              <a:t>Passport or visa number</a:t>
            </a:r>
            <a:endParaRPr sz="1523">
              <a:solidFill>
                <a:srgbClr val="333333"/>
              </a:solidFill>
            </a:endParaRPr>
          </a:p>
          <a:p>
            <a:pPr indent="-325358" lvl="0" marL="457200" rtl="0" algn="l">
              <a:lnSpc>
                <a:spcPct val="100000"/>
              </a:lnSpc>
              <a:spcBef>
                <a:spcPts val="0"/>
              </a:spcBef>
              <a:spcAft>
                <a:spcPts val="0"/>
              </a:spcAft>
              <a:buClr>
                <a:srgbClr val="333333"/>
              </a:buClr>
              <a:buSzPts val="1524"/>
              <a:buChar char="●"/>
            </a:pPr>
            <a:r>
              <a:rPr lang="en" sz="1523">
                <a:solidFill>
                  <a:srgbClr val="333333"/>
                </a:solidFill>
              </a:rPr>
              <a:t>Driver's license number or state identification card number</a:t>
            </a:r>
            <a:endParaRPr sz="1523">
              <a:solidFill>
                <a:srgbClr val="333333"/>
              </a:solidFill>
            </a:endParaRPr>
          </a:p>
          <a:p>
            <a:pPr indent="-325358" lvl="0" marL="457200" rtl="0" algn="l">
              <a:lnSpc>
                <a:spcPct val="100000"/>
              </a:lnSpc>
              <a:spcBef>
                <a:spcPts val="0"/>
              </a:spcBef>
              <a:spcAft>
                <a:spcPts val="0"/>
              </a:spcAft>
              <a:buClr>
                <a:srgbClr val="333333"/>
              </a:buClr>
              <a:buSzPts val="1524"/>
              <a:buChar char="●"/>
            </a:pPr>
            <a:r>
              <a:rPr lang="en" sz="1523">
                <a:solidFill>
                  <a:srgbClr val="333333"/>
                </a:solidFill>
              </a:rPr>
              <a:t>Credit card or bank account numbers or associated security codes or passwords</a:t>
            </a:r>
            <a:endParaRPr sz="1523">
              <a:solidFill>
                <a:srgbClr val="333333"/>
              </a:solidFill>
            </a:endParaRPr>
          </a:p>
          <a:p>
            <a:pPr indent="-325358" lvl="0" marL="457200" rtl="0" algn="l">
              <a:lnSpc>
                <a:spcPct val="100000"/>
              </a:lnSpc>
              <a:spcBef>
                <a:spcPts val="0"/>
              </a:spcBef>
              <a:spcAft>
                <a:spcPts val="0"/>
              </a:spcAft>
              <a:buClr>
                <a:srgbClr val="333333"/>
              </a:buClr>
              <a:buSzPts val="1524"/>
              <a:buChar char="●"/>
            </a:pPr>
            <a:r>
              <a:rPr lang="en" sz="1523">
                <a:solidFill>
                  <a:srgbClr val="333333"/>
                </a:solidFill>
              </a:rPr>
              <a:t>Credit reports or similar financial records</a:t>
            </a:r>
            <a:endParaRPr sz="1523">
              <a:solidFill>
                <a:srgbClr val="333333"/>
              </a:solidFill>
            </a:endParaRPr>
          </a:p>
          <a:p>
            <a:pPr indent="-325358" lvl="0" marL="457200" rtl="0" algn="l">
              <a:lnSpc>
                <a:spcPct val="100000"/>
              </a:lnSpc>
              <a:spcBef>
                <a:spcPts val="0"/>
              </a:spcBef>
              <a:spcAft>
                <a:spcPts val="0"/>
              </a:spcAft>
              <a:buClr>
                <a:srgbClr val="333333"/>
              </a:buClr>
              <a:buSzPts val="1524"/>
              <a:buChar char="●"/>
            </a:pPr>
            <a:r>
              <a:rPr lang="en" sz="1523">
                <a:solidFill>
                  <a:srgbClr val="333333"/>
                </a:solidFill>
              </a:rPr>
              <a:t>Full birth date or place of birth</a:t>
            </a:r>
            <a:endParaRPr sz="1523">
              <a:solidFill>
                <a:srgbClr val="333333"/>
              </a:solidFill>
            </a:endParaRPr>
          </a:p>
          <a:p>
            <a:pPr indent="-325358" lvl="0" marL="457200" rtl="0" algn="l">
              <a:lnSpc>
                <a:spcPct val="100000"/>
              </a:lnSpc>
              <a:spcBef>
                <a:spcPts val="0"/>
              </a:spcBef>
              <a:spcAft>
                <a:spcPts val="0"/>
              </a:spcAft>
              <a:buClr>
                <a:srgbClr val="333333"/>
              </a:buClr>
              <a:buSzPts val="1524"/>
              <a:buChar char="●"/>
            </a:pPr>
            <a:r>
              <a:rPr lang="en" sz="1523">
                <a:solidFill>
                  <a:srgbClr val="333333"/>
                </a:solidFill>
              </a:rPr>
              <a:t>Mother's maiden name</a:t>
            </a:r>
            <a:endParaRPr sz="1523">
              <a:solidFill>
                <a:srgbClr val="333333"/>
              </a:solidFill>
            </a:endParaRPr>
          </a:p>
          <a:p>
            <a:pPr indent="-325358" lvl="0" marL="457200" rtl="0" algn="l">
              <a:lnSpc>
                <a:spcPct val="100000"/>
              </a:lnSpc>
              <a:spcBef>
                <a:spcPts val="0"/>
              </a:spcBef>
              <a:spcAft>
                <a:spcPts val="0"/>
              </a:spcAft>
              <a:buClr>
                <a:srgbClr val="333333"/>
              </a:buClr>
              <a:buSzPts val="1524"/>
              <a:buChar char="●"/>
            </a:pPr>
            <a:r>
              <a:rPr lang="en" sz="1523">
                <a:solidFill>
                  <a:srgbClr val="333333"/>
                </a:solidFill>
              </a:rPr>
              <a:t>Criminal records of arrests, convictions or incarcerations</a:t>
            </a:r>
            <a:endParaRPr sz="1523">
              <a:solidFill>
                <a:srgbClr val="333333"/>
              </a:solidFill>
            </a:endParaRPr>
          </a:p>
          <a:p>
            <a:pPr indent="-325358" lvl="0" marL="457200" rtl="0" algn="l">
              <a:lnSpc>
                <a:spcPct val="100000"/>
              </a:lnSpc>
              <a:spcBef>
                <a:spcPts val="0"/>
              </a:spcBef>
              <a:spcAft>
                <a:spcPts val="0"/>
              </a:spcAft>
              <a:buClr>
                <a:srgbClr val="333333"/>
              </a:buClr>
              <a:buSzPts val="1524"/>
              <a:buChar char="●"/>
            </a:pPr>
            <a:r>
              <a:rPr lang="en" sz="1523">
                <a:solidFill>
                  <a:srgbClr val="333333"/>
                </a:solidFill>
              </a:rPr>
              <a:t>Medical records with information such as disease diagnoses or vital statistics</a:t>
            </a:r>
            <a:endParaRPr sz="1523">
              <a:solidFill>
                <a:srgbClr val="333333"/>
              </a:solidFill>
            </a:endParaRPr>
          </a:p>
          <a:p>
            <a:pPr indent="-325358" lvl="0" marL="457200" rtl="0" algn="l">
              <a:lnSpc>
                <a:spcPct val="100000"/>
              </a:lnSpc>
              <a:spcBef>
                <a:spcPts val="0"/>
              </a:spcBef>
              <a:spcAft>
                <a:spcPts val="0"/>
              </a:spcAft>
              <a:buClr>
                <a:srgbClr val="333333"/>
              </a:buClr>
              <a:buSzPts val="1524"/>
              <a:buChar char="●"/>
            </a:pPr>
            <a:r>
              <a:rPr lang="en" sz="1523">
                <a:solidFill>
                  <a:srgbClr val="333333"/>
                </a:solidFill>
              </a:rPr>
              <a:t>Official educational transcripts showing courses and grades</a:t>
            </a:r>
            <a:endParaRPr sz="1523">
              <a:solidFill>
                <a:srgbClr val="333333"/>
              </a:solidFill>
            </a:endParaRPr>
          </a:p>
          <a:p>
            <a:pPr indent="-325358" lvl="0" marL="457200" rtl="0" algn="l">
              <a:lnSpc>
                <a:spcPct val="100000"/>
              </a:lnSpc>
              <a:spcBef>
                <a:spcPts val="0"/>
              </a:spcBef>
              <a:spcAft>
                <a:spcPts val="0"/>
              </a:spcAft>
              <a:buClr>
                <a:srgbClr val="333333"/>
              </a:buClr>
              <a:buSzPts val="1524"/>
              <a:buChar char="●"/>
            </a:pPr>
            <a:r>
              <a:rPr lang="en" sz="1523">
                <a:solidFill>
                  <a:srgbClr val="333333"/>
                </a:solidFill>
              </a:rPr>
              <a:t>Biometric data such as fingerprints or retinal scans</a:t>
            </a:r>
            <a:endParaRPr sz="1523">
              <a:solidFill>
                <a:srgbClr val="333333"/>
              </a:solidFill>
            </a:endParaRPr>
          </a:p>
          <a:p>
            <a:pPr indent="-325358" lvl="0" marL="457200" rtl="0" algn="l">
              <a:lnSpc>
                <a:spcPct val="100000"/>
              </a:lnSpc>
              <a:spcBef>
                <a:spcPts val="0"/>
              </a:spcBef>
              <a:spcAft>
                <a:spcPts val="0"/>
              </a:spcAft>
              <a:buClr>
                <a:srgbClr val="333333"/>
              </a:buClr>
              <a:buSzPts val="1524"/>
              <a:buChar char="●"/>
            </a:pPr>
            <a:r>
              <a:rPr lang="en" sz="1523">
                <a:solidFill>
                  <a:srgbClr val="333333"/>
                </a:solidFill>
              </a:rPr>
              <a:t>Collections of security clearance information, such as a list of employees showing their clearance levels</a:t>
            </a:r>
            <a:endParaRPr sz="1523">
              <a:solidFill>
                <a:srgbClr val="333333"/>
              </a:solidFill>
            </a:endParaRPr>
          </a:p>
          <a:p>
            <a:pPr indent="0" lvl="0" marL="0" rtl="0" algn="l">
              <a:lnSpc>
                <a:spcPct val="95000"/>
              </a:lnSpc>
              <a:spcBef>
                <a:spcPts val="2900"/>
              </a:spcBef>
              <a:spcAft>
                <a:spcPts val="1200"/>
              </a:spcAft>
              <a:buSzPts val="852"/>
              <a:buNone/>
            </a:pPr>
            <a:r>
              <a:t/>
            </a:r>
            <a:endParaRPr sz="1795"/>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1155CC"/>
                </a:solidFill>
              </a:rPr>
              <a:t>Tool: Logging In: Password </a:t>
            </a:r>
            <a:r>
              <a:rPr lang="en">
                <a:solidFill>
                  <a:srgbClr val="1155CC"/>
                </a:solidFill>
                <a:latin typeface="IBM Plex Mono"/>
                <a:ea typeface="IBM Plex Mono"/>
                <a:cs typeface="IBM Plex Mono"/>
                <a:sym typeface="IBM Plex Mono"/>
              </a:rPr>
              <a:t>“anllabstyle”</a:t>
            </a:r>
            <a:endParaRPr>
              <a:solidFill>
                <a:srgbClr val="1155CC"/>
              </a:solidFill>
              <a:latin typeface="IBM Plex Mono"/>
              <a:ea typeface="IBM Plex Mono"/>
              <a:cs typeface="IBM Plex Mono"/>
              <a:sym typeface="IBM Plex Mono"/>
            </a:endParaRPr>
          </a:p>
        </p:txBody>
      </p:sp>
      <p:pic>
        <p:nvPicPr>
          <p:cNvPr id="134" name="Google Shape;134;p23"/>
          <p:cNvPicPr preferRelativeResize="0"/>
          <p:nvPr/>
        </p:nvPicPr>
        <p:blipFill>
          <a:blip r:embed="rId3">
            <a:alphaModFix/>
          </a:blip>
          <a:stretch>
            <a:fillRect/>
          </a:stretch>
        </p:blipFill>
        <p:spPr>
          <a:xfrm>
            <a:off x="369925" y="1399924"/>
            <a:ext cx="8404151" cy="2921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