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" roundtripDataSignature="AMtx7mghm/nbdj3Xw6U+oSi2uo6yxa2E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Thanks for the introduction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Thanks Georfrey and YangFeng for the invitation to give a keynote and hosting me.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2152210ba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332152210ba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2152210b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32152210b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4f8e4c507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344f8e4c507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c75394f00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33c75394f00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0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8" name="Google Shape;78;p1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6" name="Google Shape;86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2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02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10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10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8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8"/>
          <p:cNvSpPr txBox="1"/>
          <p:nvPr>
            <p:ph idx="1"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0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30118" y="6356350"/>
            <a:ext cx="1247364" cy="4365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53884"/>
            <a:ext cx="12192000" cy="6966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>
            <p:ph type="ctrTitle"/>
          </p:nvPr>
        </p:nvSpPr>
        <p:spPr>
          <a:xfrm>
            <a:off x="963930" y="1807086"/>
            <a:ext cx="10058400" cy="19644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solidFill>
                  <a:schemeClr val="lt1"/>
                </a:solidFill>
              </a:rPr>
              <a:t>Evaluation of AI Model Scientific Skills </a:t>
            </a:r>
            <a:endParaRPr sz="10000">
              <a:solidFill>
                <a:schemeClr val="lt1"/>
              </a:solidFill>
            </a:endParaRPr>
          </a:p>
        </p:txBody>
      </p:sp>
      <p:sp>
        <p:nvSpPr>
          <p:cNvPr id="108" name="Google Shape;108;p1"/>
          <p:cNvSpPr txBox="1"/>
          <p:nvPr>
            <p:ph idx="1" type="subTitle"/>
          </p:nvPr>
        </p:nvSpPr>
        <p:spPr>
          <a:xfrm>
            <a:off x="481425" y="4269825"/>
            <a:ext cx="11343600" cy="19644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0"/>
              <a:buNone/>
            </a:pPr>
            <a:r>
              <a:rPr lang="en-US" sz="2600">
                <a:solidFill>
                  <a:srgbClr val="FFFFFF"/>
                </a:solidFill>
              </a:rPr>
              <a:t>Franck Cappello, Neil Getty, Sandeep Madireddy, </a:t>
            </a:r>
            <a:r>
              <a:rPr lang="en-US" sz="2600">
                <a:solidFill>
                  <a:schemeClr val="lt1"/>
                </a:solidFill>
              </a:rPr>
              <a:t>Robert Underwood,</a:t>
            </a:r>
            <a:endParaRPr sz="2600"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60"/>
              <a:buNone/>
            </a:pPr>
            <a:r>
              <a:rPr lang="en-US" sz="2600">
                <a:solidFill>
                  <a:srgbClr val="FFFFFF"/>
                </a:solidFill>
              </a:rPr>
              <a:t>Argonne National Laboratory</a:t>
            </a:r>
            <a:endParaRPr sz="2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6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g332152210ba_0_26"/>
          <p:cNvGrpSpPr/>
          <p:nvPr/>
        </p:nvGrpSpPr>
        <p:grpSpPr>
          <a:xfrm>
            <a:off x="7624475" y="2328475"/>
            <a:ext cx="5554075" cy="3563975"/>
            <a:chOff x="2629400" y="2314675"/>
            <a:chExt cx="5554075" cy="3563975"/>
          </a:xfrm>
        </p:grpSpPr>
        <p:sp>
          <p:nvSpPr>
            <p:cNvPr id="114" name="Google Shape;114;g332152210ba_0_26"/>
            <p:cNvSpPr txBox="1"/>
            <p:nvPr/>
          </p:nvSpPr>
          <p:spPr>
            <a:xfrm>
              <a:off x="3286075" y="5067300"/>
              <a:ext cx="116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Robert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" name="Google Shape;115;g332152210ba_0_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9400" y="2328475"/>
              <a:ext cx="5551088" cy="3122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g332152210ba_0_26"/>
            <p:cNvSpPr/>
            <p:nvPr/>
          </p:nvSpPr>
          <p:spPr>
            <a:xfrm>
              <a:off x="2643600" y="2314675"/>
              <a:ext cx="1282500" cy="3245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332152210ba_0_26"/>
            <p:cNvSpPr/>
            <p:nvPr/>
          </p:nvSpPr>
          <p:spPr>
            <a:xfrm>
              <a:off x="6717675" y="2314675"/>
              <a:ext cx="1465800" cy="3245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332152210ba_0_26"/>
            <p:cNvSpPr/>
            <p:nvPr/>
          </p:nvSpPr>
          <p:spPr>
            <a:xfrm rot="5400000">
              <a:off x="4621800" y="3614850"/>
              <a:ext cx="1282500" cy="3245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g332152210ba_0_26"/>
          <p:cNvSpPr txBox="1"/>
          <p:nvPr>
            <p:ph type="title"/>
          </p:nvPr>
        </p:nvSpPr>
        <p:spPr>
          <a:xfrm>
            <a:off x="319096" y="377397"/>
            <a:ext cx="11745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Speakers</a:t>
            </a:r>
            <a:endParaRPr/>
          </a:p>
        </p:txBody>
      </p:sp>
      <p:pic>
        <p:nvPicPr>
          <p:cNvPr id="120" name="Google Shape;120;g332152210ba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975" y="2328475"/>
            <a:ext cx="2298400" cy="2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32152210ba_0_26"/>
          <p:cNvSpPr txBox="1"/>
          <p:nvPr/>
        </p:nvSpPr>
        <p:spPr>
          <a:xfrm>
            <a:off x="363400" y="4998425"/>
            <a:ext cx="205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Franck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cappello.anl.gov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332152210ba_0_26"/>
          <p:cNvSpPr txBox="1"/>
          <p:nvPr/>
        </p:nvSpPr>
        <p:spPr>
          <a:xfrm>
            <a:off x="3505200" y="5067300"/>
            <a:ext cx="1920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Neil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ngetty@anl.gov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332152210ba_0_26"/>
          <p:cNvSpPr txBox="1"/>
          <p:nvPr/>
        </p:nvSpPr>
        <p:spPr>
          <a:xfrm>
            <a:off x="6860525" y="5067300"/>
            <a:ext cx="1394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Sandeep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smadireddy@anl.gov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332152210ba_0_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0650" y="2328475"/>
            <a:ext cx="2298400" cy="2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32152210ba_0_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18962" y="2328475"/>
            <a:ext cx="2298399" cy="229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32152210ba_0_26"/>
          <p:cNvSpPr txBox="1"/>
          <p:nvPr/>
        </p:nvSpPr>
        <p:spPr>
          <a:xfrm>
            <a:off x="9029263" y="5067300"/>
            <a:ext cx="271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runderwood@anl.gov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/>
          <p:nvPr>
            <p:ph type="title"/>
          </p:nvPr>
        </p:nvSpPr>
        <p:spPr>
          <a:xfrm>
            <a:off x="319096" y="377397"/>
            <a:ext cx="11745904" cy="499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Welcome!</a:t>
            </a:r>
            <a:endParaRPr/>
          </a:p>
        </p:txBody>
      </p:sp>
      <p:sp>
        <p:nvSpPr>
          <p:cNvPr id="132" name="Google Shape;132;p2"/>
          <p:cNvSpPr txBox="1"/>
          <p:nvPr>
            <p:ph idx="1" type="body"/>
          </p:nvPr>
        </p:nvSpPr>
        <p:spPr>
          <a:xfrm>
            <a:off x="1955699" y="1102425"/>
            <a:ext cx="7823400" cy="5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solidFill>
                  <a:srgbClr val="0070C0"/>
                </a:solidFill>
              </a:rPr>
              <a:t>What you will learn today</a:t>
            </a:r>
            <a:endParaRPr b="1" sz="3000">
              <a:solidFill>
                <a:srgbClr val="0070C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LLM Use Cases in HPC Context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Prompting and Performance </a:t>
            </a:r>
            <a:endParaRPr i="1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Basics of LLM Evaluation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LLMs as Judges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Intermediate Benchmarking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Uncertainty Quantification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Intermediate Reasoning Evaluation Techniques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/>
              <a:t>Hands-on Exercises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rgbClr val="0070C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rgbClr val="0070C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2152210ba_0_0"/>
          <p:cNvSpPr txBox="1"/>
          <p:nvPr>
            <p:ph type="title"/>
          </p:nvPr>
        </p:nvSpPr>
        <p:spPr>
          <a:xfrm>
            <a:off x="223048" y="237012"/>
            <a:ext cx="11745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Schedule </a:t>
            </a:r>
            <a:endParaRPr/>
          </a:p>
        </p:txBody>
      </p:sp>
      <p:sp>
        <p:nvSpPr>
          <p:cNvPr id="138" name="Google Shape;138;g332152210ba_0_0"/>
          <p:cNvSpPr txBox="1"/>
          <p:nvPr/>
        </p:nvSpPr>
        <p:spPr>
          <a:xfrm>
            <a:off x="352425" y="948675"/>
            <a:ext cx="11616600" cy="57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FFFFFF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Session 1 → Share with all tutorials and hackathons</a:t>
            </a:r>
            <a:endParaRPr b="1" i="0" sz="1900" u="none" cap="none" strike="noStrike">
              <a:solidFill>
                <a:srgbClr val="FFFFFF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FFFFFF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Session 2 (90 minutes):</a:t>
            </a:r>
            <a:r>
              <a:rPr b="1" i="0" lang="en-US" sz="1900" u="none" cap="none" strike="noStrike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Basic/Intermediate Evaluation Techniques</a:t>
            </a:r>
            <a:endParaRPr b="1" i="0" sz="1900" u="none" cap="none" strike="noStrike">
              <a:solidFill>
                <a:srgbClr val="FFFFFF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FFFFFF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11:00-11:10 Introduction of the Tutorial (10 minutes) – [Franck]</a:t>
            </a:r>
            <a:endParaRPr b="1" i="0" sz="19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11:10-11:35 Use cases of LLMs for HPC (25 minutes) [Franck]</a:t>
            </a:r>
            <a:endParaRPr b="1" i="0" sz="1900" u="none" cap="none" strike="noStrike">
              <a:solidFill>
                <a:srgbClr val="0B5394"/>
              </a:solidFill>
              <a:highlight>
                <a:srgbClr val="A4C2F4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11:35-12:05 Basics of LLMs Evaluation (30 minutes) [Robert]</a:t>
            </a:r>
            <a:r>
              <a:rPr b="1" i="0" lang="en-US" sz="1900" u="none" cap="none" strike="noStrike">
                <a:solidFill>
                  <a:srgbClr val="0B5394"/>
                </a:solidFill>
                <a:highlight>
                  <a:srgbClr val="A4C2F4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900" u="none" cap="none" strike="noStrike">
              <a:solidFill>
                <a:srgbClr val="0B5394"/>
              </a:solidFill>
              <a:highlight>
                <a:srgbClr val="A4C2F4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12:05-12:30 Importance of Prompting on Performance of LLMs for Research (25 minutes) [Sandeep]</a:t>
            </a:r>
            <a:endParaRPr b="1" i="0" sz="1900" u="none" cap="none" strike="noStrike">
              <a:solidFill>
                <a:srgbClr val="0B5394"/>
              </a:solidFill>
              <a:highlight>
                <a:srgbClr val="A4C2F4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Session 3 (90 minutes): Advanced Evaluation Techniques</a:t>
            </a:r>
            <a:r>
              <a:rPr b="1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14:00-14-30 Intermediate Benchmarking of LLMs for Science and Engineering (30 minutes)  [Neil]</a:t>
            </a:r>
            <a:endParaRPr b="1" i="0" sz="19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14:30-15-00 Intermediate Reasoning Evaluation Techniques of LLMs for Science (30 minutes) [Franck] </a:t>
            </a:r>
            <a:endParaRPr b="1" i="0" sz="1900" u="none" cap="none" strike="noStrike">
              <a:solidFill>
                <a:srgbClr val="0B5394"/>
              </a:solidFill>
              <a:highlight>
                <a:srgbClr val="A4C2F4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15:00-15:30 UQ, Hallucination, Safety (30 minutes) [Sandeep] 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Seccion 4 (90 minutes): Hands-on: Demo/Field Style Experiment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16:00-16:30 Problem-solving demonstration (30 minutes) [Robert] </a:t>
            </a:r>
            <a:endParaRPr b="1" i="0" sz="19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16:30-17:30 Field Style Experiment (60 minutes) [Franck, Neil]</a:t>
            </a:r>
            <a:endParaRPr b="0" i="0" sz="26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4f8e4c507_1_2"/>
          <p:cNvSpPr txBox="1"/>
          <p:nvPr>
            <p:ph type="title"/>
          </p:nvPr>
        </p:nvSpPr>
        <p:spPr>
          <a:xfrm>
            <a:off x="223048" y="237012"/>
            <a:ext cx="11745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Preparing the Field Style Experiment </a:t>
            </a:r>
            <a:endParaRPr/>
          </a:p>
        </p:txBody>
      </p:sp>
      <p:sp>
        <p:nvSpPr>
          <p:cNvPr id="144" name="Google Shape;144;g344f8e4c507_1_2"/>
          <p:cNvSpPr txBox="1"/>
          <p:nvPr/>
        </p:nvSpPr>
        <p:spPr>
          <a:xfrm>
            <a:off x="519575" y="1075500"/>
            <a:ext cx="108546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goal is to explore a research problem in your domain (preferably open or non-published yet) using LLMs as research assistants.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use you favorite models (multiple models can be compared)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 over the whole cycle or research from literature search to result analysis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 the LLMs responses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use an interface where we will collect: prompts, model responses and your assessment of the model responses.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→ Please identify a research problem that you would like to explore before the last session (starts at 16:00).</a:t>
            </a:r>
            <a:endParaRPr b="0" i="0" sz="2800" u="none" cap="none" strike="noStrike">
              <a:solidFill>
                <a:schemeClr val="lt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c75394f00_2_0"/>
          <p:cNvSpPr txBox="1"/>
          <p:nvPr>
            <p:ph type="title"/>
          </p:nvPr>
        </p:nvSpPr>
        <p:spPr>
          <a:xfrm>
            <a:off x="223048" y="237012"/>
            <a:ext cx="117459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Link to the slides</a:t>
            </a:r>
            <a:endParaRPr/>
          </a:p>
        </p:txBody>
      </p:sp>
      <p:sp>
        <p:nvSpPr>
          <p:cNvPr id="150" name="Google Shape;150;g33c75394f00_2_0"/>
          <p:cNvSpPr txBox="1"/>
          <p:nvPr/>
        </p:nvSpPr>
        <p:spPr>
          <a:xfrm>
            <a:off x="811175" y="770000"/>
            <a:ext cx="1122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https://tinyurl.com/2t857dty</a:t>
            </a:r>
            <a:endParaRPr b="0" i="0" sz="49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g33c75394f00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6475" y="1684975"/>
            <a:ext cx="5044301" cy="504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9"/>
          <p:cNvSpPr txBox="1"/>
          <p:nvPr/>
        </p:nvSpPr>
        <p:spPr>
          <a:xfrm>
            <a:off x="1089095" y="2614831"/>
            <a:ext cx="4722768" cy="8141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Calibri"/>
              <a:buNone/>
            </a:pPr>
            <a:r>
              <a:rPr b="1" i="0" lang="en-US" sz="8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Thanks!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t/>
            </a:r>
            <a:endParaRPr b="1" i="0" sz="8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Calibri"/>
              <a:buNone/>
            </a:pPr>
            <a:r>
              <a:rPr b="1" i="0" lang="en-US" sz="8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Q&amp;As</a:t>
            </a:r>
            <a:endParaRPr b="1" i="0" sz="8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553" y="813665"/>
            <a:ext cx="5230670" cy="5230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2024-03-11T23:10:05Z</dcterms:created>
  <dc:creator>Cappello, Franck</dc:creator>
</cp:coreProperties>
</file>