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0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5466" y="-1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A8374-FCAB-4B2F-8B03-8FF2D2B5BA5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C7F9A0-FC09-4BF6-9523-9E6374C1B21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C61348ED-A526-89CA-B7DF-604BE77FF0C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60" y="6340475"/>
            <a:ext cx="1557598" cy="4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ryn.hardwick@twdb.texas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D7D0-B578-CA88-B14A-78294D21A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Metadata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9079D-94F0-2436-45CB-084E93F1E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TWDB Groundwater Modeling Dept</a:t>
            </a:r>
          </a:p>
          <a:p>
            <a:r>
              <a:rPr lang="en-US" dirty="0"/>
              <a:t>9/26/2022</a:t>
            </a:r>
          </a:p>
        </p:txBody>
      </p:sp>
    </p:spTree>
    <p:extLst>
      <p:ext uri="{BB962C8B-B14F-4D97-AF65-F5344CB8AC3E}">
        <p14:creationId xmlns:p14="http://schemas.microsoft.com/office/powerpoint/2010/main" val="422057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8FC7-BB10-0C74-07D6-DA564007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5666"/>
            <a:ext cx="10018713" cy="914400"/>
          </a:xfrm>
        </p:spPr>
        <p:txBody>
          <a:bodyPr/>
          <a:lstStyle/>
          <a:p>
            <a:r>
              <a:rPr lang="en-US" dirty="0"/>
              <a:t>Metadata Style - FGDC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68004-1302-7F8C-38A3-82364263D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49" t="1455" r="43695" b="79166"/>
          <a:stretch/>
        </p:blipFill>
        <p:spPr>
          <a:xfrm>
            <a:off x="2068618" y="1853161"/>
            <a:ext cx="3631069" cy="168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581FF-075B-A466-0438-AC0B463B8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83" y="1465729"/>
            <a:ext cx="3572876" cy="5005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C76AB-06FD-03A4-711A-6815B062319A}"/>
              </a:ext>
            </a:extLst>
          </p:cNvPr>
          <p:cNvSpPr txBox="1"/>
          <p:nvPr/>
        </p:nvSpPr>
        <p:spPr>
          <a:xfrm>
            <a:off x="1678261" y="3913095"/>
            <a:ext cx="45688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Federal Geographic Data </a:t>
            </a:r>
          </a:p>
          <a:p>
            <a:r>
              <a:rPr lang="en-US" dirty="0"/>
              <a:t>Committee (FGDC) style is used to create</a:t>
            </a:r>
          </a:p>
          <a:p>
            <a:r>
              <a:rPr lang="en-US" dirty="0"/>
              <a:t>Metadata.</a:t>
            </a:r>
          </a:p>
          <a:p>
            <a:endParaRPr lang="en-US" dirty="0"/>
          </a:p>
          <a:p>
            <a:r>
              <a:rPr lang="en-US" dirty="0"/>
              <a:t>Example provided if you are editing metadata </a:t>
            </a:r>
          </a:p>
          <a:p>
            <a:r>
              <a:rPr lang="en-US" dirty="0"/>
              <a:t>within ArcCatalog.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7D4327-2DC2-7C82-C809-A31AFEC7C730}"/>
              </a:ext>
            </a:extLst>
          </p:cNvPr>
          <p:cNvCxnSpPr>
            <a:cxnSpLocks/>
          </p:cNvCxnSpPr>
          <p:nvPr/>
        </p:nvCxnSpPr>
        <p:spPr>
          <a:xfrm flipV="1">
            <a:off x="5922682" y="2944905"/>
            <a:ext cx="798760" cy="2111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405FEC-5507-E2E0-05E7-CB939AD7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5666"/>
            <a:ext cx="10018713" cy="914400"/>
          </a:xfrm>
        </p:spPr>
        <p:txBody>
          <a:bodyPr/>
          <a:lstStyle/>
          <a:p>
            <a:r>
              <a:rPr lang="en-US" dirty="0"/>
              <a:t>Where to edit Metadata – General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CAB99-D877-195A-0D62-639314B0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71" y="1512794"/>
            <a:ext cx="5230995" cy="4129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136C9-FE26-095F-65BE-865C4A0B547E}"/>
              </a:ext>
            </a:extLst>
          </p:cNvPr>
          <p:cNvSpPr txBox="1"/>
          <p:nvPr/>
        </p:nvSpPr>
        <p:spPr>
          <a:xfrm>
            <a:off x="5462824" y="142585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D12C-580D-66C4-3B1E-0BA34BD7A979}"/>
              </a:ext>
            </a:extLst>
          </p:cNvPr>
          <p:cNvSpPr txBox="1"/>
          <p:nvPr/>
        </p:nvSpPr>
        <p:spPr>
          <a:xfrm>
            <a:off x="6493667" y="284364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C71C4-285B-9D3C-BE50-D493C99DEABB}"/>
              </a:ext>
            </a:extLst>
          </p:cNvPr>
          <p:cNvSpPr txBox="1"/>
          <p:nvPr/>
        </p:nvSpPr>
        <p:spPr>
          <a:xfrm>
            <a:off x="5381676" y="222503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E2FBE-2B1E-BDCF-FDD0-642897B642D4}"/>
              </a:ext>
            </a:extLst>
          </p:cNvPr>
          <p:cNvSpPr txBox="1"/>
          <p:nvPr/>
        </p:nvSpPr>
        <p:spPr>
          <a:xfrm>
            <a:off x="6662135" y="321297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8794BA-F3D8-C9A3-0296-260EA36F4CA1}"/>
              </a:ext>
            </a:extLst>
          </p:cNvPr>
          <p:cNvSpPr txBox="1"/>
          <p:nvPr/>
        </p:nvSpPr>
        <p:spPr>
          <a:xfrm>
            <a:off x="6832450" y="417664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C498E-4315-6089-0926-F163ACD6498A}"/>
              </a:ext>
            </a:extLst>
          </p:cNvPr>
          <p:cNvSpPr txBox="1"/>
          <p:nvPr/>
        </p:nvSpPr>
        <p:spPr>
          <a:xfrm>
            <a:off x="6830604" y="36692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D9BF3-44C8-3AE7-BA08-0E9B979D6659}"/>
              </a:ext>
            </a:extLst>
          </p:cNvPr>
          <p:cNvSpPr txBox="1"/>
          <p:nvPr/>
        </p:nvSpPr>
        <p:spPr>
          <a:xfrm>
            <a:off x="7228070" y="2022647"/>
            <a:ext cx="467948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Use descriptive title. Do not leave file name here.</a:t>
            </a:r>
          </a:p>
          <a:p>
            <a:pPr marL="342900" indent="-342900">
              <a:buAutoNum type="arabicPeriod"/>
            </a:pPr>
            <a:r>
              <a:rPr lang="en-US" sz="1600" dirty="0"/>
              <a:t>Upload representative image of dataset.</a:t>
            </a:r>
          </a:p>
          <a:p>
            <a:pPr marL="342900" indent="-342900">
              <a:buAutoNum type="arabicPeriod"/>
            </a:pPr>
            <a:r>
              <a:rPr lang="en-US" sz="1600" dirty="0"/>
              <a:t>Add relevant tags.</a:t>
            </a:r>
          </a:p>
          <a:p>
            <a:pPr marL="342900" indent="-342900">
              <a:buAutoNum type="arabicPeriod"/>
            </a:pPr>
            <a:r>
              <a:rPr lang="en-US" sz="1600" dirty="0"/>
              <a:t>Provide 1-2 sentence description od dataset.</a:t>
            </a:r>
          </a:p>
          <a:p>
            <a:pPr marL="342900" indent="-342900">
              <a:buAutoNum type="arabicPeriod"/>
            </a:pPr>
            <a:r>
              <a:rPr lang="en-US" sz="1600" dirty="0"/>
              <a:t>Provide detailed information, including: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What is this data?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Who created the source data?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Where is this data located?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When – time period covered by this data?</a:t>
            </a:r>
          </a:p>
          <a:p>
            <a:pPr lvl="1"/>
            <a:r>
              <a:rPr lang="en-US" sz="1600" dirty="0"/>
              <a:t>         (important for data that does not cover </a:t>
            </a:r>
          </a:p>
          <a:p>
            <a:pPr lvl="1"/>
            <a:r>
              <a:rPr lang="en-US" sz="1600" dirty="0"/>
              <a:t>         entire study period)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Provide contact information for this data</a:t>
            </a:r>
          </a:p>
          <a:p>
            <a:r>
              <a:rPr lang="en-US" sz="1600" dirty="0"/>
              <a:t>        (email address)</a:t>
            </a:r>
          </a:p>
        </p:txBody>
      </p:sp>
    </p:spTree>
    <p:extLst>
      <p:ext uri="{BB962C8B-B14F-4D97-AF65-F5344CB8AC3E}">
        <p14:creationId xmlns:p14="http://schemas.microsoft.com/office/powerpoint/2010/main" val="270254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AAE07-ACE9-F51A-CC22-36AC5428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21" y="1226637"/>
            <a:ext cx="4794414" cy="23556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405FEC-5507-E2E0-05E7-CB939AD7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5666"/>
            <a:ext cx="10018713" cy="914400"/>
          </a:xfrm>
        </p:spPr>
        <p:txBody>
          <a:bodyPr/>
          <a:lstStyle/>
          <a:p>
            <a:r>
              <a:rPr lang="en-US" dirty="0"/>
              <a:t>Vector Metadata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D9BF3-44C8-3AE7-BA08-0E9B979D6659}"/>
              </a:ext>
            </a:extLst>
          </p:cNvPr>
          <p:cNvSpPr txBox="1"/>
          <p:nvPr/>
        </p:nvSpPr>
        <p:spPr>
          <a:xfrm>
            <a:off x="7133068" y="2230465"/>
            <a:ext cx="467063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 the Fields Editor. Field Aliases can also be helpful</a:t>
            </a:r>
          </a:p>
          <a:p>
            <a:r>
              <a:rPr lang="en-US" sz="1600" dirty="0"/>
              <a:t>if field names are not self-explanatory. 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Continuous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Definition should include: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what is the attribute?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the unit of measurement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Categorical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Definition should include: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Each category listed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Definition of each category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4C940-3F5F-4E0C-25FF-7FC75927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47" y="3701064"/>
            <a:ext cx="4813241" cy="235567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D0F1351-2D7D-7855-4B19-13A006E2639D}"/>
              </a:ext>
            </a:extLst>
          </p:cNvPr>
          <p:cNvSpPr/>
          <p:nvPr/>
        </p:nvSpPr>
        <p:spPr>
          <a:xfrm>
            <a:off x="1793174" y="3301340"/>
            <a:ext cx="694707" cy="280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333095-3D62-5016-9346-E779C259C636}"/>
              </a:ext>
            </a:extLst>
          </p:cNvPr>
          <p:cNvSpPr/>
          <p:nvPr/>
        </p:nvSpPr>
        <p:spPr>
          <a:xfrm>
            <a:off x="1793173" y="5516527"/>
            <a:ext cx="694707" cy="280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F8C930-056D-A2D8-EB0E-0084AD86A806}"/>
              </a:ext>
            </a:extLst>
          </p:cNvPr>
          <p:cNvCxnSpPr/>
          <p:nvPr/>
        </p:nvCxnSpPr>
        <p:spPr>
          <a:xfrm flipH="1" flipV="1">
            <a:off x="6096000" y="1989117"/>
            <a:ext cx="1100447" cy="1098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D3811B-A3F2-4848-D187-E093D97F92D5}"/>
              </a:ext>
            </a:extLst>
          </p:cNvPr>
          <p:cNvCxnSpPr/>
          <p:nvPr/>
        </p:nvCxnSpPr>
        <p:spPr>
          <a:xfrm flipH="1">
            <a:off x="6222670" y="4132613"/>
            <a:ext cx="973777" cy="231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4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F86C29-FAC0-EE16-7663-3B9E3784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435" y="1190066"/>
            <a:ext cx="3133417" cy="2458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616D6-2B0F-6B04-8F0E-C94AD133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70" y="3746617"/>
            <a:ext cx="3324782" cy="28357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405FEC-5507-E2E0-05E7-CB939AD7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5666"/>
            <a:ext cx="10018713" cy="914400"/>
          </a:xfrm>
        </p:spPr>
        <p:txBody>
          <a:bodyPr/>
          <a:lstStyle/>
          <a:p>
            <a:r>
              <a:rPr lang="en-US" dirty="0"/>
              <a:t>Raster Metadata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D9BF3-44C8-3AE7-BA08-0E9B979D6659}"/>
              </a:ext>
            </a:extLst>
          </p:cNvPr>
          <p:cNvSpPr txBox="1"/>
          <p:nvPr/>
        </p:nvSpPr>
        <p:spPr>
          <a:xfrm>
            <a:off x="6526790" y="1366116"/>
            <a:ext cx="52693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Rasters are placed in the Rasters subfolders based on their </a:t>
            </a:r>
          </a:p>
          <a:p>
            <a:r>
              <a:rPr lang="en-US" sz="1600" dirty="0"/>
              <a:t>category. The contractor is allowed to add subfolders if </a:t>
            </a:r>
          </a:p>
          <a:p>
            <a:r>
              <a:rPr lang="en-US" sz="1600" dirty="0"/>
              <a:t>the rasters within them are grouped into those folders in a </a:t>
            </a:r>
          </a:p>
          <a:p>
            <a:r>
              <a:rPr lang="en-US" sz="1600" dirty="0"/>
              <a:t>reasonable way.</a:t>
            </a:r>
          </a:p>
          <a:p>
            <a:endParaRPr lang="en-US" sz="1600" dirty="0"/>
          </a:p>
          <a:p>
            <a:r>
              <a:rPr lang="en-US" sz="1600" dirty="0"/>
              <a:t>Metadata can all be placed in the general “Item Description”</a:t>
            </a:r>
          </a:p>
          <a:p>
            <a:r>
              <a:rPr lang="en-US" sz="1600" dirty="0"/>
              <a:t>metadata section. 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Continuous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Values of raster go in the Description: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what is the attribute?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the unit of measurement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Categorical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Values of raster go in the Description: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Either: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Each category listed, and definition </a:t>
            </a:r>
          </a:p>
          <a:p>
            <a:pPr lvl="3"/>
            <a:r>
              <a:rPr lang="en-US" sz="1600" dirty="0"/>
              <a:t>         of each category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Or: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Weblink to raster metadata is </a:t>
            </a:r>
          </a:p>
          <a:p>
            <a:pPr lvl="3"/>
            <a:r>
              <a:rPr lang="en-US" sz="1600" dirty="0"/>
              <a:t>         acceptable for datasets not created </a:t>
            </a:r>
          </a:p>
          <a:p>
            <a:pPr lvl="3"/>
            <a:r>
              <a:rPr lang="en-US" sz="1600" dirty="0"/>
              <a:t>         by contractor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F8C930-056D-A2D8-EB0E-0084AD86A806}"/>
              </a:ext>
            </a:extLst>
          </p:cNvPr>
          <p:cNvCxnSpPr>
            <a:cxnSpLocks/>
          </p:cNvCxnSpPr>
          <p:nvPr/>
        </p:nvCxnSpPr>
        <p:spPr>
          <a:xfrm flipH="1" flipV="1">
            <a:off x="5955475" y="2626980"/>
            <a:ext cx="630596" cy="552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D3811B-A3F2-4848-D187-E093D97F92D5}"/>
              </a:ext>
            </a:extLst>
          </p:cNvPr>
          <p:cNvCxnSpPr>
            <a:cxnSpLocks/>
          </p:cNvCxnSpPr>
          <p:nvPr/>
        </p:nvCxnSpPr>
        <p:spPr>
          <a:xfrm flipH="1">
            <a:off x="5907974" y="4303059"/>
            <a:ext cx="618816" cy="409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593AFA8-3C57-98AA-8DA5-23D5BAD4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5" y="1524138"/>
            <a:ext cx="23526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BE5B9-BDC3-1643-2795-70A61554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7227"/>
            <a:ext cx="10018713" cy="4383974"/>
          </a:xfrm>
        </p:spPr>
        <p:txBody>
          <a:bodyPr/>
          <a:lstStyle/>
          <a:p>
            <a:r>
              <a:rPr lang="en-US" dirty="0"/>
              <a:t>We understand that not all data will fit into these examples.</a:t>
            </a:r>
          </a:p>
          <a:p>
            <a:endParaRPr lang="en-US" dirty="0"/>
          </a:p>
          <a:p>
            <a:r>
              <a:rPr lang="en-US" dirty="0"/>
              <a:t>Please contact us with any questions about proper metadata before submitting interim/draft/final deliverables</a:t>
            </a:r>
          </a:p>
          <a:p>
            <a:pPr lvl="1"/>
            <a:r>
              <a:rPr lang="en-US" dirty="0"/>
              <a:t>Send requests to TWDB Contract Manager, or</a:t>
            </a:r>
          </a:p>
          <a:p>
            <a:pPr lvl="1"/>
            <a:r>
              <a:rPr lang="en-US" dirty="0"/>
              <a:t>Daryn Hardwick, </a:t>
            </a:r>
            <a:r>
              <a:rPr lang="en-US" dirty="0">
                <a:hlinkClick r:id="rId2"/>
              </a:rPr>
              <a:t>daryn.hardwick@twdb.texas.gov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B35B1E-2F29-0F3D-B558-75F64C28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5666"/>
            <a:ext cx="10018713" cy="914400"/>
          </a:xfrm>
        </p:spPr>
        <p:txBody>
          <a:bodyPr/>
          <a:lstStyle/>
          <a:p>
            <a:r>
              <a:rPr lang="en-US" dirty="0"/>
              <a:t>For Unusual Cases</a:t>
            </a:r>
          </a:p>
        </p:txBody>
      </p:sp>
    </p:spTree>
    <p:extLst>
      <p:ext uri="{BB962C8B-B14F-4D97-AF65-F5344CB8AC3E}">
        <p14:creationId xmlns:p14="http://schemas.microsoft.com/office/powerpoint/2010/main" val="1592748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237</TotalTime>
  <Words>343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Metadata Guidelines</vt:lpstr>
      <vt:lpstr>Metadata Style - FGDC</vt:lpstr>
      <vt:lpstr>Where to edit Metadata – General Info</vt:lpstr>
      <vt:lpstr>Vector Metadata</vt:lpstr>
      <vt:lpstr>Raster Metadata</vt:lpstr>
      <vt:lpstr>For Unusual Cases</vt:lpstr>
    </vt:vector>
  </TitlesOfParts>
  <Company>Texas Water Development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Guidelines</dc:title>
  <dc:creator>Daryn Hardwick</dc:creator>
  <cp:lastModifiedBy>Daryn Hardwick</cp:lastModifiedBy>
  <cp:revision>5</cp:revision>
  <dcterms:created xsi:type="dcterms:W3CDTF">2022-09-26T13:52:14Z</dcterms:created>
  <dcterms:modified xsi:type="dcterms:W3CDTF">2023-05-22T13:37:46Z</dcterms:modified>
</cp:coreProperties>
</file>